
<file path=[Content_Types].xml><?xml version="1.0" encoding="utf-8"?>
<Types xmlns="http://schemas.openxmlformats.org/package/2006/content-types">
  <Default Extension="xml" ContentType="application/xml"/>
  <Default Extension="wav" ContentType="audio/wav"/>
  <Default Extension="jpeg" ContentType="image/jpeg"/>
  <Default Extension="jpg" ContentType="image/jpeg"/>
  <Default Extension="rels" ContentType="application/vnd.openxmlformats-package.relationships+xml"/>
  <Default Extension="m4a" ContentType="audi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4" r:id="rId1"/>
    <p:sldMasterId id="2147483655" r:id="rId2"/>
    <p:sldMasterId id="2147483650" r:id="rId3"/>
    <p:sldMasterId id="2147483653" r:id="rId4"/>
    <p:sldMasterId id="2147483652" r:id="rId5"/>
    <p:sldMasterId id="2147483649" r:id="rId6"/>
    <p:sldMasterId id="2147483651" r:id="rId7"/>
    <p:sldMasterId id="2147483733" r:id="rId8"/>
    <p:sldMasterId id="2147483745" r:id="rId9"/>
    <p:sldMasterId id="2147483757" r:id="rId10"/>
    <p:sldMasterId id="2147483769" r:id="rId11"/>
    <p:sldMasterId id="2147483781" r:id="rId12"/>
  </p:sldMasterIdLst>
  <p:notesMasterIdLst>
    <p:notesMasterId r:id="rId122"/>
  </p:notesMasterIdLst>
  <p:handoutMasterIdLst>
    <p:handoutMasterId r:id="rId123"/>
  </p:handoutMasterIdLst>
  <p:sldIdLst>
    <p:sldId id="297" r:id="rId13"/>
    <p:sldId id="480" r:id="rId14"/>
    <p:sldId id="299" r:id="rId15"/>
    <p:sldId id="300" r:id="rId16"/>
    <p:sldId id="498" r:id="rId17"/>
    <p:sldId id="301" r:id="rId18"/>
    <p:sldId id="302" r:id="rId19"/>
    <p:sldId id="303" r:id="rId20"/>
    <p:sldId id="304" r:id="rId21"/>
    <p:sldId id="537" r:id="rId22"/>
    <p:sldId id="306" r:id="rId23"/>
    <p:sldId id="444" r:id="rId24"/>
    <p:sldId id="436" r:id="rId25"/>
    <p:sldId id="437" r:id="rId26"/>
    <p:sldId id="438" r:id="rId27"/>
    <p:sldId id="439" r:id="rId28"/>
    <p:sldId id="440" r:id="rId29"/>
    <p:sldId id="445" r:id="rId30"/>
    <p:sldId id="442" r:id="rId31"/>
    <p:sldId id="443" r:id="rId32"/>
    <p:sldId id="538" r:id="rId33"/>
    <p:sldId id="491" r:id="rId34"/>
    <p:sldId id="490" r:id="rId35"/>
    <p:sldId id="387" r:id="rId36"/>
    <p:sldId id="390" r:id="rId37"/>
    <p:sldId id="397" r:id="rId38"/>
    <p:sldId id="391" r:id="rId39"/>
    <p:sldId id="463" r:id="rId40"/>
    <p:sldId id="464" r:id="rId41"/>
    <p:sldId id="448" r:id="rId42"/>
    <p:sldId id="449" r:id="rId43"/>
    <p:sldId id="450" r:id="rId44"/>
    <p:sldId id="451" r:id="rId45"/>
    <p:sldId id="452" r:id="rId46"/>
    <p:sldId id="453" r:id="rId47"/>
    <p:sldId id="454" r:id="rId48"/>
    <p:sldId id="484" r:id="rId49"/>
    <p:sldId id="536" r:id="rId50"/>
    <p:sldId id="459" r:id="rId51"/>
    <p:sldId id="417" r:id="rId52"/>
    <p:sldId id="529" r:id="rId53"/>
    <p:sldId id="423" r:id="rId54"/>
    <p:sldId id="465" r:id="rId55"/>
    <p:sldId id="527" r:id="rId56"/>
    <p:sldId id="466" r:id="rId57"/>
    <p:sldId id="485" r:id="rId58"/>
    <p:sldId id="535" r:id="rId59"/>
    <p:sldId id="530" r:id="rId60"/>
    <p:sldId id="539" r:id="rId61"/>
    <p:sldId id="475" r:id="rId62"/>
    <p:sldId id="531" r:id="rId63"/>
    <p:sldId id="474" r:id="rId64"/>
    <p:sldId id="493" r:id="rId65"/>
    <p:sldId id="494" r:id="rId66"/>
    <p:sldId id="428" r:id="rId67"/>
    <p:sldId id="429" r:id="rId68"/>
    <p:sldId id="497" r:id="rId69"/>
    <p:sldId id="357" r:id="rId70"/>
    <p:sldId id="257" r:id="rId71"/>
    <p:sldId id="266" r:id="rId72"/>
    <p:sldId id="267" r:id="rId73"/>
    <p:sldId id="268" r:id="rId74"/>
    <p:sldId id="269" r:id="rId75"/>
    <p:sldId id="270" r:id="rId76"/>
    <p:sldId id="358" r:id="rId77"/>
    <p:sldId id="362" r:id="rId78"/>
    <p:sldId id="365" r:id="rId79"/>
    <p:sldId id="363" r:id="rId80"/>
    <p:sldId id="272" r:id="rId81"/>
    <p:sldId id="352" r:id="rId82"/>
    <p:sldId id="369" r:id="rId83"/>
    <p:sldId id="370" r:id="rId84"/>
    <p:sldId id="371" r:id="rId85"/>
    <p:sldId id="373" r:id="rId86"/>
    <p:sldId id="372" r:id="rId87"/>
    <p:sldId id="374" r:id="rId88"/>
    <p:sldId id="375" r:id="rId89"/>
    <p:sldId id="376" r:id="rId90"/>
    <p:sldId id="377" r:id="rId91"/>
    <p:sldId id="379" r:id="rId92"/>
    <p:sldId id="500" r:id="rId93"/>
    <p:sldId id="501" r:id="rId94"/>
    <p:sldId id="502" r:id="rId95"/>
    <p:sldId id="524" r:id="rId96"/>
    <p:sldId id="499" r:id="rId97"/>
    <p:sldId id="504" r:id="rId98"/>
    <p:sldId id="505" r:id="rId99"/>
    <p:sldId id="506" r:id="rId100"/>
    <p:sldId id="507" r:id="rId101"/>
    <p:sldId id="508" r:id="rId102"/>
    <p:sldId id="509" r:id="rId103"/>
    <p:sldId id="510" r:id="rId104"/>
    <p:sldId id="511" r:id="rId105"/>
    <p:sldId id="512" r:id="rId106"/>
    <p:sldId id="513" r:id="rId107"/>
    <p:sldId id="514" r:id="rId108"/>
    <p:sldId id="515" r:id="rId109"/>
    <p:sldId id="516" r:id="rId110"/>
    <p:sldId id="517" r:id="rId111"/>
    <p:sldId id="518" r:id="rId112"/>
    <p:sldId id="519" r:id="rId113"/>
    <p:sldId id="520" r:id="rId114"/>
    <p:sldId id="521" r:id="rId115"/>
    <p:sldId id="522" r:id="rId116"/>
    <p:sldId id="523" r:id="rId117"/>
    <p:sldId id="503" r:id="rId118"/>
    <p:sldId id="532" r:id="rId119"/>
    <p:sldId id="533" r:id="rId120"/>
    <p:sldId id="534" r:id="rId121"/>
  </p:sldIdLst>
  <p:sldSz cx="9906000" cy="6858000" type="A4"/>
  <p:notesSz cx="7102475" cy="10234613"/>
  <p:defaultTextStyle>
    <a:defPPr>
      <a:defRPr lang="ja-JP"/>
    </a:defPPr>
    <a:lvl1pPr algn="l" rtl="0" fontAlgn="base">
      <a:lnSpc>
        <a:spcPct val="140000"/>
      </a:lnSpc>
      <a:spcBef>
        <a:spcPct val="10000"/>
      </a:spcBef>
      <a:spcAft>
        <a:spcPct val="0"/>
      </a:spcAft>
      <a:defRPr kumimoji="1" sz="2200" b="1" kern="1200">
        <a:solidFill>
          <a:srgbClr val="4D4D4D"/>
        </a:solidFill>
        <a:latin typeface="Arial" charset="0"/>
        <a:ea typeface="メイリオ" charset="0"/>
        <a:cs typeface="メイリオ" charset="0"/>
      </a:defRPr>
    </a:lvl1pPr>
    <a:lvl2pPr marL="457200" algn="l" rtl="0" fontAlgn="base">
      <a:lnSpc>
        <a:spcPct val="140000"/>
      </a:lnSpc>
      <a:spcBef>
        <a:spcPct val="10000"/>
      </a:spcBef>
      <a:spcAft>
        <a:spcPct val="0"/>
      </a:spcAft>
      <a:defRPr kumimoji="1" sz="2200" b="1" kern="1200">
        <a:solidFill>
          <a:srgbClr val="4D4D4D"/>
        </a:solidFill>
        <a:latin typeface="Arial" charset="0"/>
        <a:ea typeface="メイリオ" charset="0"/>
        <a:cs typeface="メイリオ" charset="0"/>
      </a:defRPr>
    </a:lvl2pPr>
    <a:lvl3pPr marL="914400" algn="l" rtl="0" fontAlgn="base">
      <a:lnSpc>
        <a:spcPct val="140000"/>
      </a:lnSpc>
      <a:spcBef>
        <a:spcPct val="10000"/>
      </a:spcBef>
      <a:spcAft>
        <a:spcPct val="0"/>
      </a:spcAft>
      <a:defRPr kumimoji="1" sz="2200" b="1" kern="1200">
        <a:solidFill>
          <a:srgbClr val="4D4D4D"/>
        </a:solidFill>
        <a:latin typeface="Arial" charset="0"/>
        <a:ea typeface="メイリオ" charset="0"/>
        <a:cs typeface="メイリオ" charset="0"/>
      </a:defRPr>
    </a:lvl3pPr>
    <a:lvl4pPr marL="1371600" algn="l" rtl="0" fontAlgn="base">
      <a:lnSpc>
        <a:spcPct val="140000"/>
      </a:lnSpc>
      <a:spcBef>
        <a:spcPct val="10000"/>
      </a:spcBef>
      <a:spcAft>
        <a:spcPct val="0"/>
      </a:spcAft>
      <a:defRPr kumimoji="1" sz="2200" b="1" kern="1200">
        <a:solidFill>
          <a:srgbClr val="4D4D4D"/>
        </a:solidFill>
        <a:latin typeface="Arial" charset="0"/>
        <a:ea typeface="メイリオ" charset="0"/>
        <a:cs typeface="メイリオ" charset="0"/>
      </a:defRPr>
    </a:lvl4pPr>
    <a:lvl5pPr marL="1828800" algn="l" rtl="0" fontAlgn="base">
      <a:lnSpc>
        <a:spcPct val="140000"/>
      </a:lnSpc>
      <a:spcBef>
        <a:spcPct val="10000"/>
      </a:spcBef>
      <a:spcAft>
        <a:spcPct val="0"/>
      </a:spcAft>
      <a:defRPr kumimoji="1" sz="2200" b="1" kern="1200">
        <a:solidFill>
          <a:srgbClr val="4D4D4D"/>
        </a:solidFill>
        <a:latin typeface="Arial" charset="0"/>
        <a:ea typeface="メイリオ" charset="0"/>
        <a:cs typeface="メイリオ" charset="0"/>
      </a:defRPr>
    </a:lvl5pPr>
    <a:lvl6pPr marL="2286000" algn="l" defTabSz="457200" rtl="0" eaLnBrk="1" latinLnBrk="0" hangingPunct="1">
      <a:defRPr kumimoji="1" sz="2200" b="1" kern="1200">
        <a:solidFill>
          <a:srgbClr val="4D4D4D"/>
        </a:solidFill>
        <a:latin typeface="Arial" charset="0"/>
        <a:ea typeface="メイリオ" charset="0"/>
        <a:cs typeface="メイリオ" charset="0"/>
      </a:defRPr>
    </a:lvl6pPr>
    <a:lvl7pPr marL="2743200" algn="l" defTabSz="457200" rtl="0" eaLnBrk="1" latinLnBrk="0" hangingPunct="1">
      <a:defRPr kumimoji="1" sz="2200" b="1" kern="1200">
        <a:solidFill>
          <a:srgbClr val="4D4D4D"/>
        </a:solidFill>
        <a:latin typeface="Arial" charset="0"/>
        <a:ea typeface="メイリオ" charset="0"/>
        <a:cs typeface="メイリオ" charset="0"/>
      </a:defRPr>
    </a:lvl7pPr>
    <a:lvl8pPr marL="3200400" algn="l" defTabSz="457200" rtl="0" eaLnBrk="1" latinLnBrk="0" hangingPunct="1">
      <a:defRPr kumimoji="1" sz="2200" b="1" kern="1200">
        <a:solidFill>
          <a:srgbClr val="4D4D4D"/>
        </a:solidFill>
        <a:latin typeface="Arial" charset="0"/>
        <a:ea typeface="メイリオ" charset="0"/>
        <a:cs typeface="メイリオ" charset="0"/>
      </a:defRPr>
    </a:lvl8pPr>
    <a:lvl9pPr marL="3657600" algn="l" defTabSz="457200" rtl="0" eaLnBrk="1" latinLnBrk="0" hangingPunct="1">
      <a:defRPr kumimoji="1" sz="2200" b="1" kern="1200">
        <a:solidFill>
          <a:srgbClr val="4D4D4D"/>
        </a:solidFill>
        <a:latin typeface="Arial" charset="0"/>
        <a:ea typeface="メイリオ" charset="0"/>
        <a:cs typeface="メイリオ"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中間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505E3EF-67EA-436B-97B2-0124C06EBD24}" styleName="中間 4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BC89EF96-8CEA-46FF-86C4-4CE0E7609802}" styleName="淡色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D083AE6-46FA-4A59-8FB0-9F97EB10719F}" styleName="淡色 3 - アクセント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淡色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淡色 3 - アクセント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16DA210-FB5B-4158-B5E0-FEB733F419BA}" styleName="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799B23B-EC83-4686-B30A-512413B5E67A}" styleName="淡色 3 - アクセント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B344D84-9AFB-497E-A393-DC336BA19D2E}" styleName="中間 3 - アクセント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1E4AEA4-8DFA-4A89-87EB-49C32662AFE0}" styleName="中間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間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DA37D80-6434-44D0-A028-1B22A696006F}" styleName="淡色 3 - アクセント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06799F8-075E-4A3A-A7F6-7FBC6576F1A4}" styleName="テーマ 2 - アクセント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2DE63D5-997A-4646-A377-4702673A728D}" styleName="淡色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C083E6E3-FA7D-4D7B-A595-EF9225AFEA82}" styleName="淡色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テーマ 1 - アクセント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テーマ 1 - アクセント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テーマ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スタイル/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309" autoAdjust="0"/>
  </p:normalViewPr>
  <p:slideViewPr>
    <p:cSldViewPr snapToGrid="0" snapToObjects="1">
      <p:cViewPr>
        <p:scale>
          <a:sx n="85" d="100"/>
          <a:sy n="85" d="100"/>
        </p:scale>
        <p:origin x="-712" y="-80"/>
      </p:cViewPr>
      <p:guideLst>
        <p:guide orient="horz" pos="2160"/>
        <p:guide pos="312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60" Type="http://schemas.openxmlformats.org/officeDocument/2006/relationships/slide" Target="slides/slide48.xml"/><Relationship Id="rId61" Type="http://schemas.openxmlformats.org/officeDocument/2006/relationships/slide" Target="slides/slide49.xml"/><Relationship Id="rId62" Type="http://schemas.openxmlformats.org/officeDocument/2006/relationships/slide" Target="slides/slide50.xml"/><Relationship Id="rId63" Type="http://schemas.openxmlformats.org/officeDocument/2006/relationships/slide" Target="slides/slide51.xml"/><Relationship Id="rId64" Type="http://schemas.openxmlformats.org/officeDocument/2006/relationships/slide" Target="slides/slide52.xml"/><Relationship Id="rId65" Type="http://schemas.openxmlformats.org/officeDocument/2006/relationships/slide" Target="slides/slide53.xml"/><Relationship Id="rId66" Type="http://schemas.openxmlformats.org/officeDocument/2006/relationships/slide" Target="slides/slide54.xml"/><Relationship Id="rId67" Type="http://schemas.openxmlformats.org/officeDocument/2006/relationships/slide" Target="slides/slide55.xml"/><Relationship Id="rId68" Type="http://schemas.openxmlformats.org/officeDocument/2006/relationships/slide" Target="slides/slide56.xml"/><Relationship Id="rId69" Type="http://schemas.openxmlformats.org/officeDocument/2006/relationships/slide" Target="slides/slide57.xml"/><Relationship Id="rId120" Type="http://schemas.openxmlformats.org/officeDocument/2006/relationships/slide" Target="slides/slide108.xml"/><Relationship Id="rId121" Type="http://schemas.openxmlformats.org/officeDocument/2006/relationships/slide" Target="slides/slide109.xml"/><Relationship Id="rId122" Type="http://schemas.openxmlformats.org/officeDocument/2006/relationships/notesMaster" Target="notesMasters/notesMaster1.xml"/><Relationship Id="rId123" Type="http://schemas.openxmlformats.org/officeDocument/2006/relationships/handoutMaster" Target="handoutMasters/handoutMaster1.xml"/><Relationship Id="rId124" Type="http://schemas.openxmlformats.org/officeDocument/2006/relationships/printerSettings" Target="printerSettings/printerSettings1.bin"/><Relationship Id="rId125" Type="http://schemas.openxmlformats.org/officeDocument/2006/relationships/presProps" Target="presProps.xml"/><Relationship Id="rId126" Type="http://schemas.openxmlformats.org/officeDocument/2006/relationships/viewProps" Target="viewProps.xml"/><Relationship Id="rId127" Type="http://schemas.openxmlformats.org/officeDocument/2006/relationships/theme" Target="theme/theme1.xml"/><Relationship Id="rId128" Type="http://schemas.openxmlformats.org/officeDocument/2006/relationships/tableStyles" Target="tableStyles.xml"/><Relationship Id="rId40" Type="http://schemas.openxmlformats.org/officeDocument/2006/relationships/slide" Target="slides/slide28.xml"/><Relationship Id="rId41" Type="http://schemas.openxmlformats.org/officeDocument/2006/relationships/slide" Target="slides/slide29.xml"/><Relationship Id="rId42" Type="http://schemas.openxmlformats.org/officeDocument/2006/relationships/slide" Target="slides/slide30.xml"/><Relationship Id="rId90" Type="http://schemas.openxmlformats.org/officeDocument/2006/relationships/slide" Target="slides/slide78.xml"/><Relationship Id="rId91" Type="http://schemas.openxmlformats.org/officeDocument/2006/relationships/slide" Target="slides/slide79.xml"/><Relationship Id="rId92" Type="http://schemas.openxmlformats.org/officeDocument/2006/relationships/slide" Target="slides/slide80.xml"/><Relationship Id="rId93" Type="http://schemas.openxmlformats.org/officeDocument/2006/relationships/slide" Target="slides/slide81.xml"/><Relationship Id="rId94" Type="http://schemas.openxmlformats.org/officeDocument/2006/relationships/slide" Target="slides/slide82.xml"/><Relationship Id="rId95" Type="http://schemas.openxmlformats.org/officeDocument/2006/relationships/slide" Target="slides/slide83.xml"/><Relationship Id="rId96" Type="http://schemas.openxmlformats.org/officeDocument/2006/relationships/slide" Target="slides/slide84.xml"/><Relationship Id="rId101" Type="http://schemas.openxmlformats.org/officeDocument/2006/relationships/slide" Target="slides/slide89.xml"/><Relationship Id="rId102" Type="http://schemas.openxmlformats.org/officeDocument/2006/relationships/slide" Target="slides/slide90.xml"/><Relationship Id="rId103" Type="http://schemas.openxmlformats.org/officeDocument/2006/relationships/slide" Target="slides/slide91.xml"/><Relationship Id="rId104" Type="http://schemas.openxmlformats.org/officeDocument/2006/relationships/slide" Target="slides/slide92.xml"/><Relationship Id="rId105" Type="http://schemas.openxmlformats.org/officeDocument/2006/relationships/slide" Target="slides/slide93.xml"/><Relationship Id="rId106" Type="http://schemas.openxmlformats.org/officeDocument/2006/relationships/slide" Target="slides/slide94.xml"/><Relationship Id="rId107" Type="http://schemas.openxmlformats.org/officeDocument/2006/relationships/slide" Target="slides/slide95.xml"/><Relationship Id="rId108" Type="http://schemas.openxmlformats.org/officeDocument/2006/relationships/slide" Target="slides/slide96.xml"/><Relationship Id="rId109" Type="http://schemas.openxmlformats.org/officeDocument/2006/relationships/slide" Target="slides/slide97.xml"/><Relationship Id="rId97" Type="http://schemas.openxmlformats.org/officeDocument/2006/relationships/slide" Target="slides/slide85.xml"/><Relationship Id="rId98" Type="http://schemas.openxmlformats.org/officeDocument/2006/relationships/slide" Target="slides/slide86.xml"/><Relationship Id="rId99" Type="http://schemas.openxmlformats.org/officeDocument/2006/relationships/slide" Target="slides/slide87.xml"/><Relationship Id="rId43" Type="http://schemas.openxmlformats.org/officeDocument/2006/relationships/slide" Target="slides/slide31.xml"/><Relationship Id="rId44" Type="http://schemas.openxmlformats.org/officeDocument/2006/relationships/slide" Target="slides/slide32.xml"/><Relationship Id="rId45" Type="http://schemas.openxmlformats.org/officeDocument/2006/relationships/slide" Target="slides/slide33.xml"/><Relationship Id="rId46" Type="http://schemas.openxmlformats.org/officeDocument/2006/relationships/slide" Target="slides/slide34.xml"/><Relationship Id="rId47" Type="http://schemas.openxmlformats.org/officeDocument/2006/relationships/slide" Target="slides/slide35.xml"/><Relationship Id="rId48" Type="http://schemas.openxmlformats.org/officeDocument/2006/relationships/slide" Target="slides/slide36.xml"/><Relationship Id="rId49" Type="http://schemas.openxmlformats.org/officeDocument/2006/relationships/slide" Target="slides/slide37.xml"/><Relationship Id="rId100" Type="http://schemas.openxmlformats.org/officeDocument/2006/relationships/slide" Target="slides/slide88.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70" Type="http://schemas.openxmlformats.org/officeDocument/2006/relationships/slide" Target="slides/slide58.xml"/><Relationship Id="rId71" Type="http://schemas.openxmlformats.org/officeDocument/2006/relationships/slide" Target="slides/slide59.xml"/><Relationship Id="rId72" Type="http://schemas.openxmlformats.org/officeDocument/2006/relationships/slide" Target="slides/slide60.xml"/><Relationship Id="rId73" Type="http://schemas.openxmlformats.org/officeDocument/2006/relationships/slide" Target="slides/slide61.xml"/><Relationship Id="rId74" Type="http://schemas.openxmlformats.org/officeDocument/2006/relationships/slide" Target="slides/slide62.xml"/><Relationship Id="rId75" Type="http://schemas.openxmlformats.org/officeDocument/2006/relationships/slide" Target="slides/slide63.xml"/><Relationship Id="rId76" Type="http://schemas.openxmlformats.org/officeDocument/2006/relationships/slide" Target="slides/slide64.xml"/><Relationship Id="rId77" Type="http://schemas.openxmlformats.org/officeDocument/2006/relationships/slide" Target="slides/slide65.xml"/><Relationship Id="rId78" Type="http://schemas.openxmlformats.org/officeDocument/2006/relationships/slide" Target="slides/slide66.xml"/><Relationship Id="rId79" Type="http://schemas.openxmlformats.org/officeDocument/2006/relationships/slide" Target="slides/slide67.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50" Type="http://schemas.openxmlformats.org/officeDocument/2006/relationships/slide" Target="slides/slide38.xml"/><Relationship Id="rId51" Type="http://schemas.openxmlformats.org/officeDocument/2006/relationships/slide" Target="slides/slide39.xml"/><Relationship Id="rId52" Type="http://schemas.openxmlformats.org/officeDocument/2006/relationships/slide" Target="slides/slide40.xml"/><Relationship Id="rId53" Type="http://schemas.openxmlformats.org/officeDocument/2006/relationships/slide" Target="slides/slide41.xml"/><Relationship Id="rId54" Type="http://schemas.openxmlformats.org/officeDocument/2006/relationships/slide" Target="slides/slide42.xml"/><Relationship Id="rId55" Type="http://schemas.openxmlformats.org/officeDocument/2006/relationships/slide" Target="slides/slide43.xml"/><Relationship Id="rId56" Type="http://schemas.openxmlformats.org/officeDocument/2006/relationships/slide" Target="slides/slide44.xml"/><Relationship Id="rId57" Type="http://schemas.openxmlformats.org/officeDocument/2006/relationships/slide" Target="slides/slide45.xml"/><Relationship Id="rId58" Type="http://schemas.openxmlformats.org/officeDocument/2006/relationships/slide" Target="slides/slide46.xml"/><Relationship Id="rId59" Type="http://schemas.openxmlformats.org/officeDocument/2006/relationships/slide" Target="slides/slide47.xml"/><Relationship Id="rId110" Type="http://schemas.openxmlformats.org/officeDocument/2006/relationships/slide" Target="slides/slide98.xml"/><Relationship Id="rId111" Type="http://schemas.openxmlformats.org/officeDocument/2006/relationships/slide" Target="slides/slide99.xml"/><Relationship Id="rId112" Type="http://schemas.openxmlformats.org/officeDocument/2006/relationships/slide" Target="slides/slide100.xml"/><Relationship Id="rId113" Type="http://schemas.openxmlformats.org/officeDocument/2006/relationships/slide" Target="slides/slide101.xml"/><Relationship Id="rId114" Type="http://schemas.openxmlformats.org/officeDocument/2006/relationships/slide" Target="slides/slide102.xml"/><Relationship Id="rId115" Type="http://schemas.openxmlformats.org/officeDocument/2006/relationships/slide" Target="slides/slide103.xml"/><Relationship Id="rId116" Type="http://schemas.openxmlformats.org/officeDocument/2006/relationships/slide" Target="slides/slide104.xml"/><Relationship Id="rId117" Type="http://schemas.openxmlformats.org/officeDocument/2006/relationships/slide" Target="slides/slide105.xml"/><Relationship Id="rId118" Type="http://schemas.openxmlformats.org/officeDocument/2006/relationships/slide" Target="slides/slide106.xml"/><Relationship Id="rId119" Type="http://schemas.openxmlformats.org/officeDocument/2006/relationships/slide" Target="slides/slide107.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slide" Target="slides/slide21.xml"/><Relationship Id="rId34" Type="http://schemas.openxmlformats.org/officeDocument/2006/relationships/slide" Target="slides/slide22.xml"/><Relationship Id="rId35" Type="http://schemas.openxmlformats.org/officeDocument/2006/relationships/slide" Target="slides/slide23.xml"/><Relationship Id="rId36" Type="http://schemas.openxmlformats.org/officeDocument/2006/relationships/slide" Target="slides/slide24.xml"/><Relationship Id="rId37" Type="http://schemas.openxmlformats.org/officeDocument/2006/relationships/slide" Target="slides/slide25.xml"/><Relationship Id="rId38" Type="http://schemas.openxmlformats.org/officeDocument/2006/relationships/slide" Target="slides/slide26.xml"/><Relationship Id="rId39" Type="http://schemas.openxmlformats.org/officeDocument/2006/relationships/slide" Target="slides/slide27.xml"/><Relationship Id="rId80" Type="http://schemas.openxmlformats.org/officeDocument/2006/relationships/slide" Target="slides/slide68.xml"/><Relationship Id="rId81" Type="http://schemas.openxmlformats.org/officeDocument/2006/relationships/slide" Target="slides/slide69.xml"/><Relationship Id="rId82" Type="http://schemas.openxmlformats.org/officeDocument/2006/relationships/slide" Target="slides/slide70.xml"/><Relationship Id="rId83" Type="http://schemas.openxmlformats.org/officeDocument/2006/relationships/slide" Target="slides/slide71.xml"/><Relationship Id="rId84" Type="http://schemas.openxmlformats.org/officeDocument/2006/relationships/slide" Target="slides/slide72.xml"/><Relationship Id="rId85" Type="http://schemas.openxmlformats.org/officeDocument/2006/relationships/slide" Target="slides/slide73.xml"/><Relationship Id="rId86" Type="http://schemas.openxmlformats.org/officeDocument/2006/relationships/slide" Target="slides/slide74.xml"/><Relationship Id="rId87" Type="http://schemas.openxmlformats.org/officeDocument/2006/relationships/slide" Target="slides/slide75.xml"/><Relationship Id="rId88" Type="http://schemas.openxmlformats.org/officeDocument/2006/relationships/slide" Target="slides/slide76.xml"/><Relationship Id="rId89" Type="http://schemas.openxmlformats.org/officeDocument/2006/relationships/slide" Target="slides/slide7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8163" cy="511175"/>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4022725" y="0"/>
            <a:ext cx="3078163" cy="511175"/>
          </a:xfrm>
          <a:prstGeom prst="rect">
            <a:avLst/>
          </a:prstGeom>
        </p:spPr>
        <p:txBody>
          <a:bodyPr vert="horz" lIns="91440" tIns="45720" rIns="91440" bIns="45720" rtlCol="0"/>
          <a:lstStyle>
            <a:lvl1pPr algn="r">
              <a:defRPr sz="1200"/>
            </a:lvl1pPr>
          </a:lstStyle>
          <a:p>
            <a:fld id="{1E2F5903-4864-844B-BD0C-FE79758EAD93}" type="datetimeFigureOut">
              <a:rPr kumimoji="1" lang="ja-JP" altLang="en-US" smtClean="0"/>
              <a:t>2016/06/08</a:t>
            </a:fld>
            <a:endParaRPr kumimoji="1" lang="ja-JP" altLang="en-US"/>
          </a:p>
        </p:txBody>
      </p:sp>
      <p:sp>
        <p:nvSpPr>
          <p:cNvPr id="4" name="フッター プレースホルダー 3"/>
          <p:cNvSpPr>
            <a:spLocks noGrp="1"/>
          </p:cNvSpPr>
          <p:nvPr>
            <p:ph type="ftr" sz="quarter" idx="2"/>
          </p:nvPr>
        </p:nvSpPr>
        <p:spPr>
          <a:xfrm>
            <a:off x="0" y="9721850"/>
            <a:ext cx="3078163" cy="511175"/>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4022725" y="9721850"/>
            <a:ext cx="3078163" cy="511175"/>
          </a:xfrm>
          <a:prstGeom prst="rect">
            <a:avLst/>
          </a:prstGeom>
        </p:spPr>
        <p:txBody>
          <a:bodyPr vert="horz" lIns="91440" tIns="45720" rIns="91440" bIns="45720" rtlCol="0" anchor="b"/>
          <a:lstStyle>
            <a:lvl1pPr algn="r">
              <a:defRPr sz="1200"/>
            </a:lvl1pPr>
          </a:lstStyle>
          <a:p>
            <a:fld id="{545C3D64-2904-E747-B4EE-E2AECEEA3C63}" type="slidenum">
              <a:rPr kumimoji="1" lang="ja-JP" altLang="en-US" smtClean="0"/>
              <a:t>‹#›</a:t>
            </a:fld>
            <a:endParaRPr kumimoji="1" lang="ja-JP" altLang="en-US"/>
          </a:p>
        </p:txBody>
      </p:sp>
    </p:spTree>
    <p:extLst>
      <p:ext uri="{BB962C8B-B14F-4D97-AF65-F5344CB8AC3E}">
        <p14:creationId xmlns:p14="http://schemas.microsoft.com/office/powerpoint/2010/main" val="17721484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8163" cy="511175"/>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4022725" y="0"/>
            <a:ext cx="3078163" cy="511175"/>
          </a:xfrm>
          <a:prstGeom prst="rect">
            <a:avLst/>
          </a:prstGeom>
        </p:spPr>
        <p:txBody>
          <a:bodyPr vert="horz" lIns="91440" tIns="45720" rIns="91440" bIns="45720" rtlCol="0"/>
          <a:lstStyle>
            <a:lvl1pPr algn="r">
              <a:defRPr sz="1200"/>
            </a:lvl1pPr>
          </a:lstStyle>
          <a:p>
            <a:fld id="{8B18F79C-68A6-7845-A343-94558A2B0C20}" type="datetimeFigureOut">
              <a:rPr kumimoji="1" lang="ja-JP" altLang="en-US" smtClean="0"/>
              <a:t>2016/06/08</a:t>
            </a:fld>
            <a:endParaRPr kumimoji="1" lang="ja-JP" altLang="en-US"/>
          </a:p>
        </p:txBody>
      </p:sp>
      <p:sp>
        <p:nvSpPr>
          <p:cNvPr id="4" name="スライド イメージ プレースホルダー 3"/>
          <p:cNvSpPr>
            <a:spLocks noGrp="1" noRot="1" noChangeAspect="1"/>
          </p:cNvSpPr>
          <p:nvPr>
            <p:ph type="sldImg" idx="2"/>
          </p:nvPr>
        </p:nvSpPr>
        <p:spPr>
          <a:xfrm>
            <a:off x="781050" y="768350"/>
            <a:ext cx="5540375" cy="3836988"/>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709613" y="4860925"/>
            <a:ext cx="5683250" cy="4605338"/>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721850"/>
            <a:ext cx="3078163" cy="511175"/>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4022725" y="9721850"/>
            <a:ext cx="3078163" cy="511175"/>
          </a:xfrm>
          <a:prstGeom prst="rect">
            <a:avLst/>
          </a:prstGeom>
        </p:spPr>
        <p:txBody>
          <a:bodyPr vert="horz" lIns="91440" tIns="45720" rIns="91440" bIns="45720" rtlCol="0" anchor="b"/>
          <a:lstStyle>
            <a:lvl1pPr algn="r">
              <a:defRPr sz="1200"/>
            </a:lvl1pPr>
          </a:lstStyle>
          <a:p>
            <a:fld id="{E723F35A-E8F7-F548-870C-6B605B2BA9A0}" type="slidenum">
              <a:rPr kumimoji="1" lang="ja-JP" altLang="en-US" smtClean="0"/>
              <a:t>‹#›</a:t>
            </a:fld>
            <a:endParaRPr kumimoji="1" lang="ja-JP" altLang="en-US"/>
          </a:p>
        </p:txBody>
      </p:sp>
    </p:spTree>
    <p:extLst>
      <p:ext uri="{BB962C8B-B14F-4D97-AF65-F5344CB8AC3E}">
        <p14:creationId xmlns:p14="http://schemas.microsoft.com/office/powerpoint/2010/main" val="185056438"/>
      </p:ext>
    </p:extLst>
  </p:cSld>
  <p:clrMap bg1="lt1" tx1="dk1" bg2="lt2" tx2="dk2" accent1="accent1" accent2="accent2" accent3="accent3" accent4="accent4" accent5="accent5" accent6="accent6" hlink="hlink" folHlink="folHlink"/>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81050" y="768350"/>
            <a:ext cx="5540375" cy="3836988"/>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E723F35A-E8F7-F548-870C-6B605B2BA9A0}" type="slidenum">
              <a:rPr kumimoji="1" lang="ja-JP" altLang="en-US" smtClean="0"/>
              <a:t>1</a:t>
            </a:fld>
            <a:endParaRPr kumimoji="1" lang="ja-JP" altLang="en-US"/>
          </a:p>
        </p:txBody>
      </p:sp>
    </p:spTree>
    <p:extLst>
      <p:ext uri="{BB962C8B-B14F-4D97-AF65-F5344CB8AC3E}">
        <p14:creationId xmlns:p14="http://schemas.microsoft.com/office/powerpoint/2010/main" val="937045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81050" y="768350"/>
            <a:ext cx="5540375" cy="3836988"/>
          </a:xfrm>
        </p:spPr>
      </p:sp>
      <p:sp>
        <p:nvSpPr>
          <p:cNvPr id="3" name="ノート プレースホルダー 2"/>
          <p:cNvSpPr>
            <a:spLocks noGrp="1"/>
          </p:cNvSpPr>
          <p:nvPr>
            <p:ph type="body" idx="1"/>
          </p:nvPr>
        </p:nvSpPr>
        <p:spPr/>
        <p:txBody>
          <a:bodyPr/>
          <a:lstStyle/>
          <a:p>
            <a:r>
              <a:rPr kumimoji="1" lang="ja-JP" altLang="en-US" dirty="0" smtClean="0"/>
              <a:t>非調構成音とは、調に属していない音のこと。</a:t>
            </a:r>
            <a:endParaRPr kumimoji="1" lang="en-US" altLang="ja-JP" dirty="0" smtClean="0"/>
          </a:p>
          <a:p>
            <a:r>
              <a:rPr kumimoji="1" lang="en-US" altLang="ja-JP" dirty="0" smtClean="0"/>
              <a:t>Jazz</a:t>
            </a:r>
            <a:r>
              <a:rPr kumimoji="1" lang="ja-JP" altLang="en-US" dirty="0" smtClean="0"/>
              <a:t>をはじめとして現代の商業音楽で多く用いられている。</a:t>
            </a:r>
            <a:endParaRPr kumimoji="1" lang="en-US" altLang="ja-JP" dirty="0" smtClean="0"/>
          </a:p>
          <a:p>
            <a:endParaRPr kumimoji="1" lang="en-US" altLang="ja-JP" dirty="0" smtClean="0"/>
          </a:p>
          <a:p>
            <a:r>
              <a:rPr kumimoji="1" lang="ja-JP" altLang="en-US" dirty="0" smtClean="0"/>
              <a:t>いまだとなぜだめなのかというと、</a:t>
            </a:r>
            <a:endParaRPr kumimoji="1" lang="en-US" altLang="ja-JP" dirty="0" smtClean="0"/>
          </a:p>
          <a:p>
            <a:pPr marL="171450" indent="-171450">
              <a:buFont typeface="Arial"/>
              <a:buChar char="•"/>
            </a:pPr>
            <a:r>
              <a:rPr kumimoji="1" lang="en-US" altLang="ja-JP" dirty="0" smtClean="0"/>
              <a:t>level d</a:t>
            </a:r>
            <a:r>
              <a:rPr kumimoji="1" lang="ja-JP" altLang="en-US" dirty="0" smtClean="0"/>
              <a:t>に含まれていないピッチクラスが</a:t>
            </a:r>
            <a:r>
              <a:rPr kumimoji="1" lang="en-US" altLang="ja-JP" dirty="0" smtClean="0"/>
              <a:t>level c</a:t>
            </a:r>
            <a:r>
              <a:rPr kumimoji="1" lang="ja-JP" altLang="en-US" dirty="0" smtClean="0"/>
              <a:t>で含まれている。</a:t>
            </a:r>
            <a:endParaRPr kumimoji="1" lang="en-US" altLang="ja-JP" dirty="0" smtClean="0"/>
          </a:p>
          <a:p>
            <a:pPr marL="171450" indent="-171450">
              <a:buFont typeface="Arial"/>
              <a:buChar char="•"/>
            </a:pPr>
            <a:r>
              <a:rPr kumimoji="1" lang="ja-JP" altLang="en-US" dirty="0" smtClean="0"/>
              <a:t>現行のＴＰＳでは、前提として下層の</a:t>
            </a:r>
            <a:r>
              <a:rPr kumimoji="1" lang="en-US" altLang="ja-JP" dirty="0" smtClean="0"/>
              <a:t>level</a:t>
            </a:r>
            <a:r>
              <a:rPr kumimoji="1" lang="ja-JP" altLang="en-US" dirty="0" smtClean="0"/>
              <a:t>のピッチクラスは自身より上の</a:t>
            </a:r>
            <a:r>
              <a:rPr kumimoji="1" lang="en-US" altLang="ja-JP" dirty="0" smtClean="0"/>
              <a:t>level</a:t>
            </a:r>
            <a:r>
              <a:rPr kumimoji="1" lang="ja-JP" altLang="en-US" dirty="0" smtClean="0"/>
              <a:t>のピッチクラスを含んでいなければならない。</a:t>
            </a:r>
            <a:endParaRPr kumimoji="1" lang="en-US" altLang="ja-JP" dirty="0" smtClean="0"/>
          </a:p>
          <a:p>
            <a:pPr marL="171450" indent="-171450">
              <a:buFont typeface="Arial"/>
              <a:buChar char="•"/>
            </a:pPr>
            <a:r>
              <a:rPr kumimoji="1" lang="en-US" altLang="ja-JP" dirty="0" smtClean="0"/>
              <a:t>level d</a:t>
            </a:r>
            <a:r>
              <a:rPr kumimoji="1" lang="ja-JP" altLang="en-US" dirty="0" smtClean="0"/>
              <a:t>で「抜け」が生じる</a:t>
            </a:r>
            <a:endParaRPr kumimoji="1" lang="en-US" altLang="ja-JP" dirty="0" smtClean="0"/>
          </a:p>
          <a:p>
            <a:pPr marL="171450" indent="-171450">
              <a:buFont typeface="Arial"/>
              <a:buChar char="•"/>
            </a:pPr>
            <a:r>
              <a:rPr kumimoji="1" lang="ja-JP" altLang="en-US" dirty="0" smtClean="0"/>
              <a:t>計算不可能、そもそもこのような和音の入力を考えていない</a:t>
            </a:r>
            <a:endParaRPr kumimoji="1" lang="ja-JP" altLang="en-US" dirty="0"/>
          </a:p>
        </p:txBody>
      </p:sp>
      <p:sp>
        <p:nvSpPr>
          <p:cNvPr id="4" name="スライド番号プレースホルダー 3"/>
          <p:cNvSpPr>
            <a:spLocks noGrp="1"/>
          </p:cNvSpPr>
          <p:nvPr>
            <p:ph type="sldNum" sz="quarter" idx="10"/>
          </p:nvPr>
        </p:nvSpPr>
        <p:spPr/>
        <p:txBody>
          <a:bodyPr/>
          <a:lstStyle/>
          <a:p>
            <a:fld id="{E723F35A-E8F7-F548-870C-6B605B2BA9A0}" type="slidenum">
              <a:rPr kumimoji="1" lang="ja-JP" altLang="en-US" smtClean="0"/>
              <a:t>67</a:t>
            </a:fld>
            <a:endParaRPr kumimoji="1" lang="ja-JP" altLang="en-US"/>
          </a:p>
        </p:txBody>
      </p:sp>
    </p:spTree>
    <p:extLst>
      <p:ext uri="{BB962C8B-B14F-4D97-AF65-F5344CB8AC3E}">
        <p14:creationId xmlns:p14="http://schemas.microsoft.com/office/powerpoint/2010/main" val="31976749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81050" y="768350"/>
            <a:ext cx="5540375" cy="3836988"/>
          </a:xfrm>
        </p:spPr>
      </p:sp>
      <p:sp>
        <p:nvSpPr>
          <p:cNvPr id="3" name="ノート プレースホルダー 2"/>
          <p:cNvSpPr>
            <a:spLocks noGrp="1"/>
          </p:cNvSpPr>
          <p:nvPr>
            <p:ph type="body" idx="1"/>
          </p:nvPr>
        </p:nvSpPr>
        <p:spPr/>
        <p:txBody>
          <a:bodyPr/>
          <a:lstStyle/>
          <a:p>
            <a:r>
              <a:rPr kumimoji="1" lang="ja-JP" altLang="en-US" dirty="0" smtClean="0"/>
              <a:t>非調構成音とは、調に属していない音のこと。</a:t>
            </a:r>
            <a:endParaRPr kumimoji="1" lang="en-US" altLang="ja-JP" dirty="0" smtClean="0"/>
          </a:p>
          <a:p>
            <a:r>
              <a:rPr kumimoji="1" lang="en-US" altLang="ja-JP" dirty="0" smtClean="0"/>
              <a:t>Jazz</a:t>
            </a:r>
            <a:r>
              <a:rPr kumimoji="1" lang="ja-JP" altLang="en-US" dirty="0" smtClean="0"/>
              <a:t>をはじめとして現代の商業音楽で多く用いられている。</a:t>
            </a:r>
            <a:endParaRPr kumimoji="1" lang="en-US" altLang="ja-JP" dirty="0" smtClean="0"/>
          </a:p>
          <a:p>
            <a:endParaRPr kumimoji="1" lang="en-US" altLang="ja-JP" dirty="0" smtClean="0"/>
          </a:p>
          <a:p>
            <a:r>
              <a:rPr kumimoji="1" lang="ja-JP" altLang="en-US" dirty="0" smtClean="0"/>
              <a:t>いまだとなぜだめなのかというと、</a:t>
            </a:r>
            <a:endParaRPr kumimoji="1" lang="en-US" altLang="ja-JP" dirty="0" smtClean="0"/>
          </a:p>
          <a:p>
            <a:pPr marL="171450" indent="-171450">
              <a:buFont typeface="Arial"/>
              <a:buChar char="•"/>
            </a:pPr>
            <a:r>
              <a:rPr kumimoji="1" lang="en-US" altLang="ja-JP" dirty="0" smtClean="0"/>
              <a:t>level d</a:t>
            </a:r>
            <a:r>
              <a:rPr kumimoji="1" lang="ja-JP" altLang="en-US" dirty="0" smtClean="0"/>
              <a:t>に含まれていないピッチクラスが</a:t>
            </a:r>
            <a:r>
              <a:rPr kumimoji="1" lang="en-US" altLang="ja-JP" dirty="0" smtClean="0"/>
              <a:t>level c</a:t>
            </a:r>
            <a:r>
              <a:rPr kumimoji="1" lang="ja-JP" altLang="en-US" dirty="0" smtClean="0"/>
              <a:t>で含まれている。</a:t>
            </a:r>
            <a:endParaRPr kumimoji="1" lang="en-US" altLang="ja-JP" dirty="0" smtClean="0"/>
          </a:p>
          <a:p>
            <a:pPr marL="171450" indent="-171450">
              <a:buFont typeface="Arial"/>
              <a:buChar char="•"/>
            </a:pPr>
            <a:r>
              <a:rPr kumimoji="1" lang="ja-JP" altLang="en-US" dirty="0" smtClean="0"/>
              <a:t>現行のＴＰＳでは、前提として下層の</a:t>
            </a:r>
            <a:r>
              <a:rPr kumimoji="1" lang="en-US" altLang="ja-JP" dirty="0" smtClean="0"/>
              <a:t>level</a:t>
            </a:r>
            <a:r>
              <a:rPr kumimoji="1" lang="ja-JP" altLang="en-US" dirty="0" smtClean="0"/>
              <a:t>のピッチクラスは自身より上の</a:t>
            </a:r>
            <a:r>
              <a:rPr kumimoji="1" lang="en-US" altLang="ja-JP" dirty="0" smtClean="0"/>
              <a:t>level</a:t>
            </a:r>
            <a:r>
              <a:rPr kumimoji="1" lang="ja-JP" altLang="en-US" dirty="0" smtClean="0"/>
              <a:t>のピッチクラスを含んでいなければならない。</a:t>
            </a:r>
            <a:endParaRPr kumimoji="1" lang="en-US" altLang="ja-JP" dirty="0" smtClean="0"/>
          </a:p>
          <a:p>
            <a:pPr marL="171450" indent="-171450">
              <a:buFont typeface="Arial"/>
              <a:buChar char="•"/>
            </a:pPr>
            <a:r>
              <a:rPr kumimoji="1" lang="en-US" altLang="ja-JP" dirty="0" smtClean="0"/>
              <a:t>level d</a:t>
            </a:r>
            <a:r>
              <a:rPr kumimoji="1" lang="ja-JP" altLang="en-US" dirty="0" smtClean="0"/>
              <a:t>で「抜け」が生じる</a:t>
            </a:r>
            <a:endParaRPr kumimoji="1" lang="en-US" altLang="ja-JP" dirty="0" smtClean="0"/>
          </a:p>
          <a:p>
            <a:pPr marL="171450" indent="-171450">
              <a:buFont typeface="Arial"/>
              <a:buChar char="•"/>
            </a:pPr>
            <a:r>
              <a:rPr kumimoji="1" lang="ja-JP" altLang="en-US" dirty="0" smtClean="0"/>
              <a:t>計算不可能、そもそもこのような和音の入力を考えていない</a:t>
            </a:r>
            <a:endParaRPr kumimoji="1" lang="ja-JP" altLang="en-US" dirty="0"/>
          </a:p>
        </p:txBody>
      </p:sp>
      <p:sp>
        <p:nvSpPr>
          <p:cNvPr id="4" name="スライド番号プレースホルダー 3"/>
          <p:cNvSpPr>
            <a:spLocks noGrp="1"/>
          </p:cNvSpPr>
          <p:nvPr>
            <p:ph type="sldNum" sz="quarter" idx="10"/>
          </p:nvPr>
        </p:nvSpPr>
        <p:spPr/>
        <p:txBody>
          <a:bodyPr/>
          <a:lstStyle/>
          <a:p>
            <a:fld id="{E723F35A-E8F7-F548-870C-6B605B2BA9A0}" type="slidenum">
              <a:rPr kumimoji="1" lang="ja-JP" altLang="en-US" smtClean="0"/>
              <a:t>68</a:t>
            </a:fld>
            <a:endParaRPr kumimoji="1" lang="ja-JP" altLang="en-US"/>
          </a:p>
        </p:txBody>
      </p:sp>
    </p:spTree>
    <p:extLst>
      <p:ext uri="{BB962C8B-B14F-4D97-AF65-F5344CB8AC3E}">
        <p14:creationId xmlns:p14="http://schemas.microsoft.com/office/powerpoint/2010/main" val="31976749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81050" y="768350"/>
            <a:ext cx="5540375" cy="3836988"/>
          </a:xfrm>
        </p:spPr>
      </p:sp>
      <p:sp>
        <p:nvSpPr>
          <p:cNvPr id="3" name="ノート プレースホルダー 2"/>
          <p:cNvSpPr>
            <a:spLocks noGrp="1"/>
          </p:cNvSpPr>
          <p:nvPr>
            <p:ph type="body" idx="1"/>
          </p:nvPr>
        </p:nvSpPr>
        <p:spPr/>
        <p:txBody>
          <a:bodyPr/>
          <a:lstStyle/>
          <a:p>
            <a:r>
              <a:rPr kumimoji="1" lang="ja-JP" altLang="en-US" sz="1200" kern="1200" dirty="0" smtClean="0">
                <a:solidFill>
                  <a:schemeClr val="tx1"/>
                </a:solidFill>
                <a:effectLst/>
                <a:latin typeface="+mn-lt"/>
                <a:ea typeface="+mn-ea"/>
                <a:cs typeface="+mn-cs"/>
              </a:rPr>
              <a:t>問題点 </a:t>
            </a:r>
            <a:r>
              <a:rPr kumimoji="1" lang="en-US" altLang="ja-JP" sz="1200" kern="1200" dirty="0" smtClean="0">
                <a:solidFill>
                  <a:schemeClr val="tx1"/>
                </a:solidFill>
                <a:effectLst/>
                <a:latin typeface="+mn-lt"/>
                <a:ea typeface="+mn-ea"/>
                <a:cs typeface="+mn-cs"/>
              </a:rPr>
              <a:t>3 </a:t>
            </a:r>
            <a:r>
              <a:rPr kumimoji="1" lang="ja-JP" altLang="en-US" sz="1200" kern="1200" dirty="0" smtClean="0">
                <a:solidFill>
                  <a:schemeClr val="tx1"/>
                </a:solidFill>
                <a:effectLst/>
                <a:latin typeface="+mn-lt"/>
                <a:ea typeface="+mn-ea"/>
                <a:cs typeface="+mn-cs"/>
              </a:rPr>
              <a:t>への対応として</a:t>
            </a:r>
            <a:r>
              <a:rPr kumimoji="1" lang="en-US" altLang="ja-JP" sz="1200" kern="1200" dirty="0" smtClean="0">
                <a:solidFill>
                  <a:schemeClr val="tx1"/>
                </a:solidFill>
                <a:effectLst/>
                <a:latin typeface="+mn-lt"/>
                <a:ea typeface="+mn-ea"/>
                <a:cs typeface="+mn-cs"/>
              </a:rPr>
              <a:t>,chord </a:t>
            </a:r>
            <a:r>
              <a:rPr kumimoji="1" lang="ja-JP" altLang="en-US" sz="1200" kern="1200" dirty="0" smtClean="0">
                <a:solidFill>
                  <a:schemeClr val="tx1"/>
                </a:solidFill>
                <a:effectLst/>
                <a:latin typeface="+mn-lt"/>
                <a:ea typeface="+mn-ea"/>
                <a:cs typeface="+mn-cs"/>
              </a:rPr>
              <a:t>関数にノン・ダイアトニックコードが与えられた場合は</a:t>
            </a:r>
            <a:r>
              <a:rPr kumimoji="1" lang="en-US" altLang="ja-JP" sz="1200" kern="1200" dirty="0" smtClean="0">
                <a:solidFill>
                  <a:schemeClr val="tx1"/>
                </a:solidFill>
                <a:effectLst/>
                <a:latin typeface="+mn-lt"/>
                <a:ea typeface="+mn-ea"/>
                <a:cs typeface="+mn-cs"/>
              </a:rPr>
              <a:t>, </a:t>
            </a:r>
            <a:r>
              <a:rPr kumimoji="1" lang="en-US" altLang="ja-JP" sz="1200" kern="1200" dirty="0" err="1" smtClean="0">
                <a:solidFill>
                  <a:schemeClr val="tx1"/>
                </a:solidFill>
                <a:effectLst/>
                <a:latin typeface="+mn-lt"/>
                <a:ea typeface="+mn-ea"/>
                <a:cs typeface="+mn-cs"/>
              </a:rPr>
              <a:t>basicspace</a:t>
            </a:r>
            <a:r>
              <a:rPr kumimoji="1" lang="en-US" altLang="ja-JP" sz="1200" kern="1200" dirty="0" smtClean="0">
                <a:solidFill>
                  <a:schemeClr val="tx1"/>
                </a:solidFill>
                <a:effectLst/>
                <a:latin typeface="+mn-lt"/>
                <a:ea typeface="+mn-ea"/>
                <a:cs typeface="+mn-cs"/>
              </a:rPr>
              <a:t> </a:t>
            </a:r>
            <a:r>
              <a:rPr kumimoji="1" lang="ja-JP" altLang="en-US" sz="1200" kern="1200" dirty="0" smtClean="0">
                <a:solidFill>
                  <a:schemeClr val="tx1"/>
                </a:solidFill>
                <a:effectLst/>
                <a:latin typeface="+mn-lt"/>
                <a:ea typeface="+mn-ea"/>
                <a:cs typeface="+mn-cs"/>
              </a:rPr>
              <a:t>関数を用いてダイアトニックコードに変換し</a:t>
            </a:r>
            <a:r>
              <a:rPr kumimoji="1" lang="en-US" altLang="ja-JP" sz="1200" kern="1200" dirty="0" smtClean="0">
                <a:solidFill>
                  <a:schemeClr val="tx1"/>
                </a:solidFill>
                <a:effectLst/>
                <a:latin typeface="+mn-lt"/>
                <a:ea typeface="+mn-ea"/>
                <a:cs typeface="+mn-cs"/>
              </a:rPr>
              <a:t>,</a:t>
            </a:r>
            <a:r>
              <a:rPr kumimoji="1" lang="ja-JP" altLang="en-US" sz="1200" kern="1200" dirty="0" smtClean="0">
                <a:solidFill>
                  <a:schemeClr val="tx1"/>
                </a:solidFill>
                <a:effectLst/>
                <a:latin typeface="+mn-lt"/>
                <a:ea typeface="+mn-ea"/>
                <a:cs typeface="+mn-cs"/>
              </a:rPr>
              <a:t>和音の </a:t>
            </a:r>
            <a:r>
              <a:rPr kumimoji="1" lang="en-US" altLang="ja-JP" sz="1200" kern="1200" dirty="0" smtClean="0">
                <a:solidFill>
                  <a:schemeClr val="tx1"/>
                </a:solidFill>
                <a:effectLst/>
                <a:latin typeface="+mn-lt"/>
                <a:ea typeface="+mn-ea"/>
                <a:cs typeface="+mn-cs"/>
              </a:rPr>
              <a:t>5 </a:t>
            </a:r>
            <a:r>
              <a:rPr kumimoji="1" lang="ja-JP" altLang="en-US" sz="1200" kern="1200" dirty="0" smtClean="0">
                <a:solidFill>
                  <a:schemeClr val="tx1"/>
                </a:solidFill>
                <a:effectLst/>
                <a:latin typeface="+mn-lt"/>
                <a:ea typeface="+mn-ea"/>
                <a:cs typeface="+mn-cs"/>
              </a:rPr>
              <a:t>度圏 </a:t>
            </a:r>
            <a:r>
              <a:rPr kumimoji="1" lang="en-US" altLang="ja-JP" sz="1200" kern="1200" dirty="0" smtClean="0">
                <a:solidFill>
                  <a:schemeClr val="tx1"/>
                </a:solidFill>
                <a:effectLst/>
                <a:latin typeface="+mn-lt"/>
                <a:ea typeface="+mn-ea"/>
                <a:cs typeface="+mn-cs"/>
              </a:rPr>
              <a:t>(</a:t>
            </a:r>
            <a:r>
              <a:rPr kumimoji="1" lang="ja-JP" altLang="en-US" sz="1200" kern="1200" dirty="0" smtClean="0">
                <a:solidFill>
                  <a:schemeClr val="tx1"/>
                </a:solidFill>
                <a:effectLst/>
                <a:latin typeface="+mn-lt"/>
                <a:ea typeface="+mn-ea"/>
                <a:cs typeface="+mn-cs"/>
              </a:rPr>
              <a:t>図 </a:t>
            </a:r>
            <a:r>
              <a:rPr kumimoji="1" lang="en-US" altLang="ja-JP" sz="1200" kern="1200" dirty="0" smtClean="0">
                <a:solidFill>
                  <a:schemeClr val="tx1"/>
                </a:solidFill>
                <a:effectLst/>
                <a:latin typeface="+mn-lt"/>
                <a:ea typeface="+mn-ea"/>
                <a:cs typeface="+mn-cs"/>
              </a:rPr>
              <a:t>3) </a:t>
            </a:r>
            <a:r>
              <a:rPr kumimoji="1" lang="ja-JP" altLang="en-US" sz="1200" kern="1200" dirty="0" smtClean="0">
                <a:solidFill>
                  <a:schemeClr val="tx1"/>
                </a:solidFill>
                <a:effectLst/>
                <a:latin typeface="+mn-lt"/>
                <a:ea typeface="+mn-ea"/>
                <a:cs typeface="+mn-cs"/>
              </a:rPr>
              <a:t>上の距離を算出する</a:t>
            </a:r>
            <a:r>
              <a:rPr kumimoji="1" lang="en-US" altLang="ja-JP" sz="1200" kern="1200" dirty="0" smtClean="0">
                <a:solidFill>
                  <a:schemeClr val="tx1"/>
                </a:solidFill>
                <a:effectLst/>
                <a:latin typeface="+mn-lt"/>
                <a:ea typeface="+mn-ea"/>
                <a:cs typeface="+mn-cs"/>
              </a:rPr>
              <a:t>. </a:t>
            </a:r>
            <a:endParaRPr lang="ja-JP" altLang="en-US" sz="2400" dirty="0" smtClean="0"/>
          </a:p>
          <a:p>
            <a:r>
              <a:rPr kumimoji="1" lang="ja-JP" altLang="en-US" sz="1200" kern="1200" dirty="0" smtClean="0">
                <a:solidFill>
                  <a:schemeClr val="tx1"/>
                </a:solidFill>
                <a:effectLst/>
                <a:latin typeface="+mn-lt"/>
                <a:ea typeface="+mn-ea"/>
                <a:cs typeface="+mn-cs"/>
              </a:rPr>
              <a:t>ハ長調上のツーファイブ進行を例に</a:t>
            </a:r>
            <a:r>
              <a:rPr kumimoji="1" lang="en-US" altLang="ja-JP" sz="1200" kern="1200" dirty="0" smtClean="0">
                <a:solidFill>
                  <a:schemeClr val="tx1"/>
                </a:solidFill>
                <a:effectLst/>
                <a:latin typeface="+mn-lt"/>
                <a:ea typeface="+mn-ea"/>
                <a:cs typeface="+mn-cs"/>
              </a:rPr>
              <a:t>,chord(IIm7/C,V7/C) </a:t>
            </a:r>
            <a:r>
              <a:rPr kumimoji="1" lang="ja-JP" altLang="en-US" sz="1200" kern="1200" dirty="0" smtClean="0">
                <a:solidFill>
                  <a:schemeClr val="tx1"/>
                </a:solidFill>
                <a:effectLst/>
                <a:latin typeface="+mn-lt"/>
                <a:ea typeface="+mn-ea"/>
                <a:cs typeface="+mn-cs"/>
              </a:rPr>
              <a:t>を求める手順を解説する</a:t>
            </a:r>
            <a:r>
              <a:rPr kumimoji="1" lang="en-US" altLang="ja-JP" sz="1200" kern="1200" dirty="0" smtClean="0">
                <a:solidFill>
                  <a:schemeClr val="tx1"/>
                </a:solidFill>
                <a:effectLst/>
                <a:latin typeface="+mn-lt"/>
                <a:ea typeface="+mn-ea"/>
                <a:cs typeface="+mn-cs"/>
              </a:rPr>
              <a:t>. </a:t>
            </a:r>
            <a:endParaRPr lang="ja-JP" altLang="en-US" sz="2400" dirty="0" smtClean="0"/>
          </a:p>
          <a:p>
            <a:r>
              <a:rPr kumimoji="1" lang="ja-JP" altLang="en-US" sz="1200" kern="1200" dirty="0" smtClean="0">
                <a:solidFill>
                  <a:schemeClr val="tx1"/>
                </a:solidFill>
                <a:effectLst/>
                <a:latin typeface="+mn-lt"/>
                <a:ea typeface="+mn-ea"/>
                <a:cs typeface="+mn-cs"/>
              </a:rPr>
              <a:t>まず</a:t>
            </a:r>
            <a:r>
              <a:rPr kumimoji="1" lang="en-US" altLang="ja-JP" sz="1200" kern="1200" dirty="0" smtClean="0">
                <a:solidFill>
                  <a:schemeClr val="tx1"/>
                </a:solidFill>
                <a:effectLst/>
                <a:latin typeface="+mn-lt"/>
                <a:ea typeface="+mn-ea"/>
                <a:cs typeface="+mn-cs"/>
              </a:rPr>
              <a:t>,</a:t>
            </a:r>
            <a:r>
              <a:rPr kumimoji="1" lang="ja-JP" altLang="en-US" sz="1200" kern="1200" dirty="0" smtClean="0">
                <a:solidFill>
                  <a:schemeClr val="tx1"/>
                </a:solidFill>
                <a:effectLst/>
                <a:latin typeface="+mn-lt"/>
                <a:ea typeface="+mn-ea"/>
                <a:cs typeface="+mn-cs"/>
              </a:rPr>
              <a:t>与えられた </a:t>
            </a:r>
            <a:r>
              <a:rPr kumimoji="1" lang="en-US" altLang="ja-JP" sz="1200" kern="1200" dirty="0" smtClean="0">
                <a:solidFill>
                  <a:schemeClr val="tx1"/>
                </a:solidFill>
                <a:effectLst/>
                <a:latin typeface="+mn-lt"/>
                <a:ea typeface="+mn-ea"/>
                <a:cs typeface="+mn-cs"/>
              </a:rPr>
              <a:t>2 </a:t>
            </a:r>
            <a:r>
              <a:rPr kumimoji="1" lang="ja-JP" altLang="en-US" sz="1200" kern="1200" dirty="0" smtClean="0">
                <a:solidFill>
                  <a:schemeClr val="tx1"/>
                </a:solidFill>
                <a:effectLst/>
                <a:latin typeface="+mn-lt"/>
                <a:ea typeface="+mn-ea"/>
                <a:cs typeface="+mn-cs"/>
              </a:rPr>
              <a:t>つのコードと</a:t>
            </a:r>
            <a:r>
              <a:rPr kumimoji="1" lang="en-US" altLang="ja-JP" sz="1200" kern="1200" dirty="0" smtClean="0">
                <a:solidFill>
                  <a:schemeClr val="tx1"/>
                </a:solidFill>
                <a:effectLst/>
                <a:latin typeface="+mn-lt"/>
                <a:ea typeface="+mn-ea"/>
                <a:cs typeface="+mn-cs"/>
              </a:rPr>
              <a:t>,</a:t>
            </a:r>
            <a:r>
              <a:rPr kumimoji="1" lang="ja-JP" altLang="en-US" sz="1200" kern="1200" dirty="0" smtClean="0">
                <a:solidFill>
                  <a:schemeClr val="tx1"/>
                </a:solidFill>
                <a:effectLst/>
                <a:latin typeface="+mn-lt"/>
                <a:ea typeface="+mn-ea"/>
                <a:cs typeface="+mn-cs"/>
              </a:rPr>
              <a:t>ハ長調上の各ダイアトニックコードとの </a:t>
            </a:r>
            <a:r>
              <a:rPr kumimoji="1" lang="en-US" altLang="ja-JP" sz="1200" kern="1200" dirty="0" err="1" smtClean="0">
                <a:solidFill>
                  <a:schemeClr val="tx1"/>
                </a:solidFill>
                <a:effectLst/>
                <a:latin typeface="+mn-lt"/>
                <a:ea typeface="+mn-ea"/>
                <a:cs typeface="+mn-cs"/>
              </a:rPr>
              <a:t>basicspace</a:t>
            </a:r>
            <a:r>
              <a:rPr kumimoji="1" lang="en-US" altLang="ja-JP" sz="1200" kern="1200" dirty="0" smtClean="0">
                <a:solidFill>
                  <a:schemeClr val="tx1"/>
                </a:solidFill>
                <a:effectLst/>
                <a:latin typeface="+mn-lt"/>
                <a:ea typeface="+mn-ea"/>
                <a:cs typeface="+mn-cs"/>
              </a:rPr>
              <a:t> </a:t>
            </a:r>
            <a:r>
              <a:rPr kumimoji="1" lang="ja-JP" altLang="en-US" sz="1200" kern="1200" dirty="0" smtClean="0">
                <a:solidFill>
                  <a:schemeClr val="tx1"/>
                </a:solidFill>
                <a:effectLst/>
                <a:latin typeface="+mn-lt"/>
                <a:ea typeface="+mn-ea"/>
                <a:cs typeface="+mn-cs"/>
              </a:rPr>
              <a:t>距離を算出する</a:t>
            </a:r>
            <a:r>
              <a:rPr kumimoji="1" lang="en-US" altLang="ja-JP" sz="1200" kern="1200" dirty="0" smtClean="0">
                <a:solidFill>
                  <a:schemeClr val="tx1"/>
                </a:solidFill>
                <a:effectLst/>
                <a:latin typeface="+mn-lt"/>
                <a:ea typeface="+mn-ea"/>
                <a:cs typeface="+mn-cs"/>
              </a:rPr>
              <a:t>.</a:t>
            </a:r>
            <a:r>
              <a:rPr kumimoji="1" lang="ja-JP" altLang="en-US" sz="1200" kern="1200" dirty="0" smtClean="0">
                <a:solidFill>
                  <a:schemeClr val="tx1"/>
                </a:solidFill>
                <a:effectLst/>
                <a:latin typeface="+mn-lt"/>
                <a:ea typeface="+mn-ea"/>
                <a:cs typeface="+mn-cs"/>
              </a:rPr>
              <a:t>その結果を表 </a:t>
            </a:r>
            <a:r>
              <a:rPr kumimoji="1" lang="en-US" altLang="ja-JP" sz="1200" kern="1200" dirty="0" smtClean="0">
                <a:solidFill>
                  <a:schemeClr val="tx1"/>
                </a:solidFill>
                <a:effectLst/>
                <a:latin typeface="+mn-lt"/>
                <a:ea typeface="+mn-ea"/>
                <a:cs typeface="+mn-cs"/>
              </a:rPr>
              <a:t>3 </a:t>
            </a:r>
            <a:r>
              <a:rPr kumimoji="1" lang="ja-JP" altLang="en-US" sz="1200" kern="1200" dirty="0" smtClean="0">
                <a:solidFill>
                  <a:schemeClr val="tx1"/>
                </a:solidFill>
                <a:effectLst/>
                <a:latin typeface="+mn-lt"/>
                <a:ea typeface="+mn-ea"/>
                <a:cs typeface="+mn-cs"/>
              </a:rPr>
              <a:t>に示す</a:t>
            </a:r>
            <a:r>
              <a:rPr kumimoji="1" lang="en-US" altLang="ja-JP" sz="1200" kern="1200" dirty="0" smtClean="0">
                <a:solidFill>
                  <a:schemeClr val="tx1"/>
                </a:solidFill>
                <a:effectLst/>
                <a:latin typeface="+mn-lt"/>
                <a:ea typeface="+mn-ea"/>
                <a:cs typeface="+mn-cs"/>
              </a:rPr>
              <a:t>. </a:t>
            </a:r>
            <a:endParaRPr lang="ja-JP" altLang="en-US" sz="2400" dirty="0" smtClean="0"/>
          </a:p>
          <a:p>
            <a:r>
              <a:rPr kumimoji="1" lang="ja-JP" altLang="en-US" sz="1200" kern="1200" dirty="0" smtClean="0">
                <a:solidFill>
                  <a:schemeClr val="tx1"/>
                </a:solidFill>
                <a:effectLst/>
                <a:latin typeface="+mn-lt"/>
                <a:ea typeface="+mn-ea"/>
                <a:cs typeface="+mn-cs"/>
              </a:rPr>
              <a:t>計算によって得られた距離が最小となったダイアトニックコード</a:t>
            </a:r>
            <a:r>
              <a:rPr kumimoji="1" lang="en-US" altLang="ja-JP" sz="1200" kern="1200" dirty="0" smtClean="0">
                <a:solidFill>
                  <a:schemeClr val="tx1"/>
                </a:solidFill>
                <a:effectLst/>
                <a:latin typeface="+mn-lt"/>
                <a:ea typeface="+mn-ea"/>
                <a:cs typeface="+mn-cs"/>
              </a:rPr>
              <a:t>(</a:t>
            </a:r>
            <a:r>
              <a:rPr kumimoji="1" lang="ja-JP" altLang="en-US" sz="1200" kern="1200" dirty="0" smtClean="0">
                <a:solidFill>
                  <a:schemeClr val="tx1"/>
                </a:solidFill>
                <a:effectLst/>
                <a:latin typeface="+mn-lt"/>
                <a:ea typeface="+mn-ea"/>
                <a:cs typeface="+mn-cs"/>
              </a:rPr>
              <a:t>表 </a:t>
            </a:r>
            <a:r>
              <a:rPr kumimoji="1" lang="en-US" altLang="ja-JP" sz="1200" kern="1200" dirty="0" smtClean="0">
                <a:solidFill>
                  <a:schemeClr val="tx1"/>
                </a:solidFill>
                <a:effectLst/>
                <a:latin typeface="+mn-lt"/>
                <a:ea typeface="+mn-ea"/>
                <a:cs typeface="+mn-cs"/>
              </a:rPr>
              <a:t>3 </a:t>
            </a:r>
            <a:r>
              <a:rPr kumimoji="1" lang="ja-JP" altLang="en-US" sz="1200" kern="1200" dirty="0" smtClean="0">
                <a:solidFill>
                  <a:schemeClr val="tx1"/>
                </a:solidFill>
                <a:effectLst/>
                <a:latin typeface="+mn-lt"/>
                <a:ea typeface="+mn-ea"/>
                <a:cs typeface="+mn-cs"/>
              </a:rPr>
              <a:t>で太字で示した 部分</a:t>
            </a:r>
            <a:r>
              <a:rPr kumimoji="1" lang="en-US" altLang="ja-JP" sz="1200" kern="1200" dirty="0" smtClean="0">
                <a:solidFill>
                  <a:schemeClr val="tx1"/>
                </a:solidFill>
                <a:effectLst/>
                <a:latin typeface="+mn-lt"/>
                <a:ea typeface="+mn-ea"/>
                <a:cs typeface="+mn-cs"/>
              </a:rPr>
              <a:t>)</a:t>
            </a:r>
            <a:r>
              <a:rPr kumimoji="1" lang="ja-JP" altLang="en-US" sz="1200" kern="1200" dirty="0" smtClean="0">
                <a:solidFill>
                  <a:schemeClr val="tx1"/>
                </a:solidFill>
                <a:effectLst/>
                <a:latin typeface="+mn-lt"/>
                <a:ea typeface="+mn-ea"/>
                <a:cs typeface="+mn-cs"/>
              </a:rPr>
              <a:t>と</a:t>
            </a:r>
            <a:r>
              <a:rPr kumimoji="1" lang="en-US" altLang="ja-JP" sz="1200" kern="1200" dirty="0" smtClean="0">
                <a:solidFill>
                  <a:schemeClr val="tx1"/>
                </a:solidFill>
                <a:effectLst/>
                <a:latin typeface="+mn-lt"/>
                <a:ea typeface="+mn-ea"/>
                <a:cs typeface="+mn-cs"/>
              </a:rPr>
              <a:t>,</a:t>
            </a:r>
            <a:r>
              <a:rPr kumimoji="1" lang="ja-JP" altLang="en-US" sz="1200" kern="1200" dirty="0" smtClean="0">
                <a:solidFill>
                  <a:schemeClr val="tx1"/>
                </a:solidFill>
                <a:effectLst/>
                <a:latin typeface="+mn-lt"/>
                <a:ea typeface="+mn-ea"/>
                <a:cs typeface="+mn-cs"/>
              </a:rPr>
              <a:t>与えられたコードとを連結し</a:t>
            </a:r>
            <a:r>
              <a:rPr kumimoji="1" lang="en-US" altLang="ja-JP" sz="1200" kern="1200" dirty="0" smtClean="0">
                <a:solidFill>
                  <a:schemeClr val="tx1"/>
                </a:solidFill>
                <a:effectLst/>
                <a:latin typeface="+mn-lt"/>
                <a:ea typeface="+mn-ea"/>
                <a:cs typeface="+mn-cs"/>
              </a:rPr>
              <a:t>,</a:t>
            </a:r>
          </a:p>
          <a:p>
            <a:r>
              <a:rPr kumimoji="1" lang="ja-JP" altLang="en-US" sz="1200" kern="1200" dirty="0" smtClean="0">
                <a:solidFill>
                  <a:schemeClr val="tx1"/>
                </a:solidFill>
                <a:effectLst/>
                <a:latin typeface="+mn-lt"/>
                <a:ea typeface="+mn-ea"/>
                <a:cs typeface="+mn-cs"/>
              </a:rPr>
              <a:t>図 </a:t>
            </a:r>
            <a:r>
              <a:rPr kumimoji="1" lang="en-US" altLang="ja-JP" sz="1200" kern="1200" dirty="0" smtClean="0">
                <a:solidFill>
                  <a:schemeClr val="tx1"/>
                </a:solidFill>
                <a:effectLst/>
                <a:latin typeface="+mn-lt"/>
                <a:ea typeface="+mn-ea"/>
                <a:cs typeface="+mn-cs"/>
              </a:rPr>
              <a:t>7 </a:t>
            </a:r>
            <a:r>
              <a:rPr kumimoji="1" lang="ja-JP" altLang="en-US" sz="1200" kern="1200" dirty="0" smtClean="0">
                <a:solidFill>
                  <a:schemeClr val="tx1"/>
                </a:solidFill>
                <a:effectLst/>
                <a:latin typeface="+mn-lt"/>
                <a:ea typeface="+mn-ea"/>
                <a:cs typeface="+mn-cs"/>
              </a:rPr>
              <a:t>のように和音の </a:t>
            </a:r>
            <a:r>
              <a:rPr kumimoji="1" lang="en-US" altLang="ja-JP" sz="1200" kern="1200" dirty="0" smtClean="0">
                <a:solidFill>
                  <a:schemeClr val="tx1"/>
                </a:solidFill>
                <a:effectLst/>
                <a:latin typeface="+mn-lt"/>
                <a:ea typeface="+mn-ea"/>
                <a:cs typeface="+mn-cs"/>
              </a:rPr>
              <a:t>5 </a:t>
            </a:r>
            <a:r>
              <a:rPr kumimoji="1" lang="ja-JP" altLang="en-US" sz="1200" kern="1200" dirty="0" smtClean="0">
                <a:solidFill>
                  <a:schemeClr val="tx1"/>
                </a:solidFill>
                <a:effectLst/>
                <a:latin typeface="+mn-lt"/>
                <a:ea typeface="+mn-ea"/>
                <a:cs typeface="+mn-cs"/>
              </a:rPr>
              <a:t>度圏を拡張する</a:t>
            </a:r>
            <a:r>
              <a:rPr kumimoji="1" lang="en-US" altLang="ja-JP" sz="1200" kern="1200" dirty="0" smtClean="0">
                <a:solidFill>
                  <a:schemeClr val="tx1"/>
                </a:solidFill>
                <a:effectLst/>
                <a:latin typeface="+mn-lt"/>
                <a:ea typeface="+mn-ea"/>
                <a:cs typeface="+mn-cs"/>
              </a:rPr>
              <a:t>. </a:t>
            </a:r>
            <a:r>
              <a:rPr kumimoji="1" lang="ja-JP" altLang="en-US" sz="1200" kern="1200" dirty="0" smtClean="0">
                <a:solidFill>
                  <a:schemeClr val="tx1"/>
                </a:solidFill>
                <a:effectLst/>
                <a:latin typeface="+mn-lt"/>
                <a:ea typeface="+mn-ea"/>
                <a:cs typeface="+mn-cs"/>
              </a:rPr>
              <a:t>拡張された和音の </a:t>
            </a:r>
            <a:r>
              <a:rPr kumimoji="1" lang="en-US" altLang="ja-JP" sz="1200" kern="1200" dirty="0" smtClean="0">
                <a:solidFill>
                  <a:schemeClr val="tx1"/>
                </a:solidFill>
                <a:effectLst/>
                <a:latin typeface="+mn-lt"/>
                <a:ea typeface="+mn-ea"/>
                <a:cs typeface="+mn-cs"/>
              </a:rPr>
              <a:t>5 </a:t>
            </a:r>
            <a:r>
              <a:rPr kumimoji="1" lang="ja-JP" altLang="en-US" sz="1200" kern="1200" dirty="0" smtClean="0">
                <a:solidFill>
                  <a:schemeClr val="tx1"/>
                </a:solidFill>
                <a:effectLst/>
                <a:latin typeface="+mn-lt"/>
                <a:ea typeface="+mn-ea"/>
                <a:cs typeface="+mn-cs"/>
              </a:rPr>
              <a:t>度圏上で</a:t>
            </a:r>
            <a:r>
              <a:rPr kumimoji="1" lang="en-US" altLang="ja-JP" sz="1200" kern="1200" dirty="0" smtClean="0">
                <a:solidFill>
                  <a:schemeClr val="tx1"/>
                </a:solidFill>
                <a:effectLst/>
                <a:latin typeface="+mn-lt"/>
                <a:ea typeface="+mn-ea"/>
                <a:cs typeface="+mn-cs"/>
              </a:rPr>
              <a:t>,</a:t>
            </a:r>
            <a:r>
              <a:rPr kumimoji="1" lang="ja-JP" altLang="en-US" sz="1200" kern="1200" dirty="0" smtClean="0">
                <a:solidFill>
                  <a:schemeClr val="tx1"/>
                </a:solidFill>
                <a:effectLst/>
                <a:latin typeface="+mn-lt"/>
                <a:ea typeface="+mn-ea"/>
                <a:cs typeface="+mn-cs"/>
              </a:rPr>
              <a:t>与えられた和音間の距離を求め</a:t>
            </a:r>
            <a:r>
              <a:rPr kumimoji="1" lang="en-US" altLang="ja-JP" sz="1200" kern="1200" dirty="0" smtClean="0">
                <a:solidFill>
                  <a:schemeClr val="tx1"/>
                </a:solidFill>
                <a:effectLst/>
                <a:latin typeface="+mn-lt"/>
                <a:ea typeface="+mn-ea"/>
                <a:cs typeface="+mn-cs"/>
              </a:rPr>
              <a:t>,chord(IIm7 /C, V7 /C) = 4 </a:t>
            </a:r>
            <a:endParaRPr lang="ja-JP" altLang="en-US" sz="2400" dirty="0" smtClean="0"/>
          </a:p>
          <a:p>
            <a:r>
              <a:rPr kumimoji="1" lang="ja-JP" altLang="en-US" sz="1200" kern="1200" dirty="0" smtClean="0">
                <a:solidFill>
                  <a:schemeClr val="tx1"/>
                </a:solidFill>
                <a:effectLst/>
                <a:latin typeface="+mn-lt"/>
                <a:ea typeface="+mn-ea"/>
                <a:cs typeface="+mn-cs"/>
              </a:rPr>
              <a:t>と出力する </a:t>
            </a:r>
            <a:r>
              <a:rPr kumimoji="1" lang="en-US" altLang="ja-JP" sz="1200" kern="1200" dirty="0" smtClean="0">
                <a:solidFill>
                  <a:schemeClr val="tx1"/>
                </a:solidFill>
                <a:effectLst/>
                <a:latin typeface="+mn-lt"/>
                <a:ea typeface="+mn-ea"/>
                <a:cs typeface="+mn-cs"/>
              </a:rPr>
              <a:t>(</a:t>
            </a:r>
            <a:r>
              <a:rPr kumimoji="1" lang="ja-JP" altLang="en-US" sz="1200" kern="1200" dirty="0" smtClean="0">
                <a:solidFill>
                  <a:schemeClr val="tx1"/>
                </a:solidFill>
                <a:effectLst/>
                <a:latin typeface="+mn-lt"/>
                <a:ea typeface="+mn-ea"/>
                <a:cs typeface="+mn-cs"/>
              </a:rPr>
              <a:t>図 </a:t>
            </a:r>
            <a:r>
              <a:rPr kumimoji="1" lang="en-US" altLang="ja-JP" sz="1200" kern="1200" dirty="0" smtClean="0">
                <a:solidFill>
                  <a:schemeClr val="tx1"/>
                </a:solidFill>
                <a:effectLst/>
                <a:latin typeface="+mn-lt"/>
                <a:ea typeface="+mn-ea"/>
                <a:cs typeface="+mn-cs"/>
              </a:rPr>
              <a:t>8) </a:t>
            </a:r>
            <a:endParaRPr lang="ja-JP" altLang="en-US" sz="2400" dirty="0" smtClean="0"/>
          </a:p>
          <a:p>
            <a:endParaRPr lang="ja-JP" altLang="en-US" sz="2400" dirty="0" smtClean="0"/>
          </a:p>
          <a:p>
            <a:endParaRPr lang="en-US" altLang="ja-JP" sz="2400" dirty="0"/>
          </a:p>
        </p:txBody>
      </p:sp>
      <p:sp>
        <p:nvSpPr>
          <p:cNvPr id="4" name="スライド番号プレースホルダー 3"/>
          <p:cNvSpPr>
            <a:spLocks noGrp="1"/>
          </p:cNvSpPr>
          <p:nvPr>
            <p:ph type="sldNum" sz="quarter" idx="10"/>
          </p:nvPr>
        </p:nvSpPr>
        <p:spPr/>
        <p:txBody>
          <a:bodyPr/>
          <a:lstStyle/>
          <a:p>
            <a:fld id="{E723F35A-E8F7-F548-870C-6B605B2BA9A0}" type="slidenum">
              <a:rPr kumimoji="1" lang="ja-JP" altLang="en-US" smtClean="0"/>
              <a:t>72</a:t>
            </a:fld>
            <a:endParaRPr kumimoji="1" lang="ja-JP" altLang="en-US"/>
          </a:p>
        </p:txBody>
      </p:sp>
    </p:spTree>
    <p:extLst>
      <p:ext uri="{BB962C8B-B14F-4D97-AF65-F5344CB8AC3E}">
        <p14:creationId xmlns:p14="http://schemas.microsoft.com/office/powerpoint/2010/main" val="2221511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81050" y="768350"/>
            <a:ext cx="5540375" cy="3836988"/>
          </a:xfrm>
        </p:spPr>
      </p:sp>
      <p:sp>
        <p:nvSpPr>
          <p:cNvPr id="3" name="ノート プレースホルダー 2"/>
          <p:cNvSpPr>
            <a:spLocks noGrp="1"/>
          </p:cNvSpPr>
          <p:nvPr>
            <p:ph type="body" idx="1"/>
          </p:nvPr>
        </p:nvSpPr>
        <p:spPr/>
        <p:txBody>
          <a:bodyPr/>
          <a:lstStyle/>
          <a:p>
            <a:r>
              <a:rPr kumimoji="1" lang="ja-JP" altLang="en-US" dirty="0" smtClean="0"/>
              <a:t>セカンダリードミナントの処遇について説明する！</a:t>
            </a:r>
            <a:endParaRPr kumimoji="1" lang="en-US" altLang="ja-JP" dirty="0" smtClean="0"/>
          </a:p>
          <a:p>
            <a:endParaRPr kumimoji="1" lang="en-US" altLang="ja-JP" dirty="0" smtClean="0"/>
          </a:p>
          <a:p>
            <a:endParaRPr kumimoji="1" lang="en-US" altLang="ja-JP" dirty="0" smtClean="0"/>
          </a:p>
          <a:p>
            <a:endParaRPr kumimoji="1" lang="en-US" altLang="ja-JP" dirty="0" smtClean="0"/>
          </a:p>
          <a:p>
            <a:r>
              <a:rPr kumimoji="1" lang="ja-JP" altLang="en-US" dirty="0" smtClean="0"/>
              <a:t>上のように</a:t>
            </a:r>
            <a:r>
              <a:rPr kumimoji="1" lang="en-US" altLang="ja-JP" dirty="0" smtClean="0"/>
              <a:t>A7</a:t>
            </a:r>
            <a:r>
              <a:rPr kumimoji="1" lang="ja-JP" altLang="en-US" dirty="0" smtClean="0"/>
              <a:t>と</a:t>
            </a:r>
            <a:r>
              <a:rPr kumimoji="1" lang="en-US" altLang="ja-JP" dirty="0" smtClean="0"/>
              <a:t>Dm</a:t>
            </a:r>
            <a:r>
              <a:rPr kumimoji="1" lang="ja-JP" altLang="en-US" dirty="0" smtClean="0"/>
              <a:t>で一瞬転調が起こったとみるべきか</a:t>
            </a:r>
            <a:endParaRPr kumimoji="1" lang="en-US" altLang="ja-JP" dirty="0" smtClean="0"/>
          </a:p>
          <a:p>
            <a:r>
              <a:rPr kumimoji="1" lang="ja-JP" altLang="en-US" dirty="0" smtClean="0"/>
              <a:t>下のように転調は起こらなかったとみるべきか</a:t>
            </a:r>
            <a:endParaRPr kumimoji="1" lang="en-US" altLang="ja-JP" dirty="0" smtClean="0"/>
          </a:p>
          <a:p>
            <a:endParaRPr kumimoji="1" lang="en-US" altLang="ja-JP" dirty="0" smtClean="0"/>
          </a:p>
          <a:p>
            <a:r>
              <a:rPr kumimoji="1" lang="en-US" altLang="ja-JP" dirty="0" smtClean="0"/>
              <a:t>A7</a:t>
            </a:r>
            <a:r>
              <a:rPr kumimoji="1" lang="ja-JP" altLang="en-US" dirty="0" smtClean="0"/>
              <a:t>で転調してそのまま</a:t>
            </a:r>
            <a:r>
              <a:rPr kumimoji="1" lang="en-US" altLang="ja-JP" dirty="0" smtClean="0"/>
              <a:t>in d</a:t>
            </a:r>
            <a:r>
              <a:rPr kumimoji="1" lang="ja-JP" altLang="en-US" dirty="0" smtClean="0"/>
              <a:t>ならまだしも、全体的に</a:t>
            </a:r>
            <a:r>
              <a:rPr kumimoji="1" lang="en-US" altLang="ja-JP" dirty="0" err="1" smtClean="0"/>
              <a:t>inC</a:t>
            </a:r>
            <a:r>
              <a:rPr kumimoji="1" lang="ja-JP" altLang="en-US" dirty="0" smtClean="0"/>
              <a:t>の進行であるなら、転調しないと判断するのが一般的。</a:t>
            </a:r>
            <a:endParaRPr kumimoji="1" lang="ja-JP" altLang="en-US" dirty="0"/>
          </a:p>
        </p:txBody>
      </p:sp>
      <p:sp>
        <p:nvSpPr>
          <p:cNvPr id="4" name="スライド番号プレースホルダー 3"/>
          <p:cNvSpPr>
            <a:spLocks noGrp="1"/>
          </p:cNvSpPr>
          <p:nvPr>
            <p:ph type="sldNum" sz="quarter" idx="10"/>
          </p:nvPr>
        </p:nvSpPr>
        <p:spPr/>
        <p:txBody>
          <a:bodyPr/>
          <a:lstStyle/>
          <a:p>
            <a:fld id="{E723F35A-E8F7-F548-870C-6B605B2BA9A0}" type="slidenum">
              <a:rPr kumimoji="1" lang="ja-JP" altLang="en-US" smtClean="0"/>
              <a:t>73</a:t>
            </a:fld>
            <a:endParaRPr kumimoji="1" lang="ja-JP" altLang="en-US"/>
          </a:p>
        </p:txBody>
      </p:sp>
    </p:spTree>
    <p:extLst>
      <p:ext uri="{BB962C8B-B14F-4D97-AF65-F5344CB8AC3E}">
        <p14:creationId xmlns:p14="http://schemas.microsoft.com/office/powerpoint/2010/main" val="986887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81050" y="768350"/>
            <a:ext cx="5540375" cy="3836988"/>
          </a:xfrm>
        </p:spPr>
      </p:sp>
      <p:sp>
        <p:nvSpPr>
          <p:cNvPr id="3" name="ノート プレースホルダー 2"/>
          <p:cNvSpPr>
            <a:spLocks noGrp="1"/>
          </p:cNvSpPr>
          <p:nvPr>
            <p:ph type="body" idx="1"/>
          </p:nvPr>
        </p:nvSpPr>
        <p:spPr/>
        <p:txBody>
          <a:bodyPr/>
          <a:lstStyle/>
          <a:p>
            <a:endParaRPr lang="en-US" altLang="ja-JP" sz="2400" dirty="0" smtClean="0"/>
          </a:p>
          <a:p>
            <a:endParaRPr lang="en-US" altLang="ja-JP" sz="2400" dirty="0"/>
          </a:p>
        </p:txBody>
      </p:sp>
      <p:sp>
        <p:nvSpPr>
          <p:cNvPr id="4" name="スライド番号プレースホルダー 3"/>
          <p:cNvSpPr>
            <a:spLocks noGrp="1"/>
          </p:cNvSpPr>
          <p:nvPr>
            <p:ph type="sldNum" sz="quarter" idx="10"/>
          </p:nvPr>
        </p:nvSpPr>
        <p:spPr/>
        <p:txBody>
          <a:bodyPr/>
          <a:lstStyle/>
          <a:p>
            <a:fld id="{E723F35A-E8F7-F548-870C-6B605B2BA9A0}" type="slidenum">
              <a:rPr kumimoji="1" lang="ja-JP" altLang="en-US" smtClean="0"/>
              <a:t>75</a:t>
            </a:fld>
            <a:endParaRPr kumimoji="1" lang="ja-JP" altLang="en-US"/>
          </a:p>
        </p:txBody>
      </p:sp>
    </p:spTree>
    <p:extLst>
      <p:ext uri="{BB962C8B-B14F-4D97-AF65-F5344CB8AC3E}">
        <p14:creationId xmlns:p14="http://schemas.microsoft.com/office/powerpoint/2010/main" val="2221511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81050" y="768350"/>
            <a:ext cx="5540375" cy="3836988"/>
          </a:xfrm>
        </p:spPr>
      </p:sp>
      <p:sp>
        <p:nvSpPr>
          <p:cNvPr id="3" name="ノート プレースホルダー 2"/>
          <p:cNvSpPr>
            <a:spLocks noGrp="1"/>
          </p:cNvSpPr>
          <p:nvPr>
            <p:ph type="body" idx="1"/>
          </p:nvPr>
        </p:nvSpPr>
        <p:spPr/>
        <p:txBody>
          <a:bodyPr/>
          <a:lstStyle/>
          <a:p>
            <a:r>
              <a:rPr lang="ja-JP" altLang="en-US" sz="2400" dirty="0" smtClean="0"/>
              <a:t>例えるなら、</a:t>
            </a:r>
            <a:endParaRPr lang="en-US" altLang="ja-JP" sz="2400" dirty="0" smtClean="0"/>
          </a:p>
          <a:p>
            <a:r>
              <a:rPr lang="ja-JP" altLang="en-US" sz="2400" dirty="0" smtClean="0"/>
              <a:t>翌日の二日酔いを回避すべく</a:t>
            </a:r>
            <a:r>
              <a:rPr lang="en-US" altLang="ja-JP" sz="2400" dirty="0" smtClean="0"/>
              <a:t>(</a:t>
            </a:r>
            <a:r>
              <a:rPr lang="ja-JP" altLang="en-US" sz="2400" dirty="0" smtClean="0"/>
              <a:t>経路のコストをなるべく小さくしたい</a:t>
            </a:r>
            <a:r>
              <a:rPr lang="en-US" altLang="ja-JP" sz="2400" dirty="0" smtClean="0"/>
              <a:t>)</a:t>
            </a:r>
            <a:r>
              <a:rPr lang="ja-JP" altLang="en-US" sz="2400" dirty="0" smtClean="0"/>
              <a:t>水をたくさん飲んだり何らかの酔い冷ましをすべきなのに</a:t>
            </a:r>
            <a:r>
              <a:rPr lang="en-US" altLang="ja-JP" sz="2400" dirty="0" smtClean="0"/>
              <a:t>(</a:t>
            </a:r>
            <a:r>
              <a:rPr lang="ja-JP" altLang="en-US" sz="2400" dirty="0" smtClean="0"/>
              <a:t>転調すべきなのに</a:t>
            </a:r>
            <a:r>
              <a:rPr lang="en-US" altLang="ja-JP" sz="2400" dirty="0" smtClean="0"/>
              <a:t>)</a:t>
            </a:r>
            <a:r>
              <a:rPr lang="ja-JP" altLang="en-US" sz="2400" dirty="0" smtClean="0"/>
              <a:t>、寝る時間遅くなるしもっかい風呂入るのも億劫だからといって</a:t>
            </a:r>
            <a:r>
              <a:rPr lang="en-US" altLang="ja-JP" sz="2400" dirty="0" smtClean="0"/>
              <a:t>(</a:t>
            </a:r>
            <a:r>
              <a:rPr lang="ja-JP" altLang="en-US" sz="2400" dirty="0" smtClean="0"/>
              <a:t>転調のコストが高いため</a:t>
            </a:r>
            <a:r>
              <a:rPr lang="en-US" altLang="ja-JP" sz="2400" dirty="0" smtClean="0"/>
              <a:t>)</a:t>
            </a:r>
            <a:r>
              <a:rPr lang="ja-JP" altLang="en-US" sz="2400" dirty="0" smtClean="0"/>
              <a:t>、二日酔いのリスクを抱えてでもそのまま寝てしまう</a:t>
            </a:r>
            <a:r>
              <a:rPr lang="en-US" altLang="ja-JP" sz="2400" dirty="0" smtClean="0"/>
              <a:t>(</a:t>
            </a:r>
            <a:r>
              <a:rPr lang="ja-JP" altLang="en-US" sz="2400" dirty="0" smtClean="0"/>
              <a:t>非調構成音を含みまくりでもそのまま転調しない</a:t>
            </a:r>
            <a:r>
              <a:rPr lang="en-US" altLang="ja-JP" sz="2400" dirty="0" smtClean="0"/>
              <a:t>)</a:t>
            </a:r>
            <a:r>
              <a:rPr lang="ja-JP" altLang="en-US" sz="2400" dirty="0" smtClean="0"/>
              <a:t>選択をしたようなもの。</a:t>
            </a:r>
            <a:endParaRPr lang="en-US" altLang="ja-JP" sz="2400" dirty="0" smtClean="0"/>
          </a:p>
          <a:p>
            <a:endParaRPr lang="en-US" altLang="ja-JP" sz="2400" dirty="0" smtClean="0"/>
          </a:p>
          <a:p>
            <a:endParaRPr lang="en-US" altLang="ja-JP" sz="2400" dirty="0" smtClean="0"/>
          </a:p>
          <a:p>
            <a:r>
              <a:rPr lang="ja-JP" altLang="en-US" sz="2400" dirty="0" smtClean="0"/>
              <a:t>ちゃんと水飲まないとめっちゃ二日酔いになるようにする</a:t>
            </a:r>
            <a:r>
              <a:rPr lang="en-US" altLang="ja-JP" sz="2400" dirty="0" smtClean="0"/>
              <a:t>(</a:t>
            </a:r>
            <a:r>
              <a:rPr lang="ja-JP" altLang="en-US" sz="2400" dirty="0" smtClean="0"/>
              <a:t>ペナルティをふやす</a:t>
            </a:r>
            <a:r>
              <a:rPr lang="en-US" altLang="ja-JP" sz="2400" dirty="0" smtClean="0"/>
              <a:t>)</a:t>
            </a:r>
            <a:endParaRPr lang="en-US" altLang="ja-JP" sz="2400" dirty="0"/>
          </a:p>
        </p:txBody>
      </p:sp>
      <p:sp>
        <p:nvSpPr>
          <p:cNvPr id="4" name="スライド番号プレースホルダー 3"/>
          <p:cNvSpPr>
            <a:spLocks noGrp="1"/>
          </p:cNvSpPr>
          <p:nvPr>
            <p:ph type="sldNum" sz="quarter" idx="10"/>
          </p:nvPr>
        </p:nvSpPr>
        <p:spPr/>
        <p:txBody>
          <a:bodyPr/>
          <a:lstStyle/>
          <a:p>
            <a:fld id="{E723F35A-E8F7-F548-870C-6B605B2BA9A0}" type="slidenum">
              <a:rPr kumimoji="1" lang="ja-JP" altLang="en-US" smtClean="0"/>
              <a:t>76</a:t>
            </a:fld>
            <a:endParaRPr kumimoji="1" lang="ja-JP" altLang="en-US"/>
          </a:p>
        </p:txBody>
      </p:sp>
    </p:spTree>
    <p:extLst>
      <p:ext uri="{BB962C8B-B14F-4D97-AF65-F5344CB8AC3E}">
        <p14:creationId xmlns:p14="http://schemas.microsoft.com/office/powerpoint/2010/main" val="2221511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81050" y="768350"/>
            <a:ext cx="5540375" cy="3836988"/>
          </a:xfrm>
        </p:spPr>
      </p:sp>
      <p:sp>
        <p:nvSpPr>
          <p:cNvPr id="3" name="ノート プレースホルダー 2"/>
          <p:cNvSpPr>
            <a:spLocks noGrp="1"/>
          </p:cNvSpPr>
          <p:nvPr>
            <p:ph type="body" idx="1"/>
          </p:nvPr>
        </p:nvSpPr>
        <p:spPr/>
        <p:txBody>
          <a:bodyPr/>
          <a:lstStyle/>
          <a:p>
            <a:r>
              <a:rPr lang="ja-JP" altLang="en-US" sz="2400" dirty="0" smtClean="0"/>
              <a:t>例えるなら、</a:t>
            </a:r>
            <a:endParaRPr lang="en-US" altLang="ja-JP" sz="2400" dirty="0" smtClean="0"/>
          </a:p>
          <a:p>
            <a:r>
              <a:rPr lang="ja-JP" altLang="en-US" sz="2400" dirty="0" smtClean="0"/>
              <a:t>翌日の二日酔いを回避すべく</a:t>
            </a:r>
            <a:r>
              <a:rPr lang="en-US" altLang="ja-JP" sz="2400" dirty="0" smtClean="0"/>
              <a:t>(</a:t>
            </a:r>
            <a:r>
              <a:rPr lang="ja-JP" altLang="en-US" sz="2400" dirty="0" smtClean="0"/>
              <a:t>経路のコストをなるべく小さくしたい</a:t>
            </a:r>
            <a:r>
              <a:rPr lang="en-US" altLang="ja-JP" sz="2400" dirty="0" smtClean="0"/>
              <a:t>)</a:t>
            </a:r>
            <a:r>
              <a:rPr lang="ja-JP" altLang="en-US" sz="2400" dirty="0" smtClean="0"/>
              <a:t>水をたくさん飲んだり何らかの酔い冷ましをすべきなのに</a:t>
            </a:r>
            <a:r>
              <a:rPr lang="en-US" altLang="ja-JP" sz="2400" dirty="0" smtClean="0"/>
              <a:t>(</a:t>
            </a:r>
            <a:r>
              <a:rPr lang="ja-JP" altLang="en-US" sz="2400" dirty="0" smtClean="0"/>
              <a:t>転調すべきなのに</a:t>
            </a:r>
            <a:r>
              <a:rPr lang="en-US" altLang="ja-JP" sz="2400" dirty="0" smtClean="0"/>
              <a:t>)</a:t>
            </a:r>
            <a:r>
              <a:rPr lang="ja-JP" altLang="en-US" sz="2400" dirty="0" smtClean="0"/>
              <a:t>、寝る時間遅くなるしもっかい風呂入るのも億劫だからといって</a:t>
            </a:r>
            <a:r>
              <a:rPr lang="en-US" altLang="ja-JP" sz="2400" dirty="0" smtClean="0"/>
              <a:t>(</a:t>
            </a:r>
            <a:r>
              <a:rPr lang="ja-JP" altLang="en-US" sz="2400" dirty="0" smtClean="0"/>
              <a:t>転調のコストが高いため</a:t>
            </a:r>
            <a:r>
              <a:rPr lang="en-US" altLang="ja-JP" sz="2400" dirty="0" smtClean="0"/>
              <a:t>)</a:t>
            </a:r>
            <a:r>
              <a:rPr lang="ja-JP" altLang="en-US" sz="2400" dirty="0" smtClean="0"/>
              <a:t>、二日酔いのリスクを抱えてでもそのまま寝てしまう</a:t>
            </a:r>
            <a:r>
              <a:rPr lang="en-US" altLang="ja-JP" sz="2400" dirty="0" smtClean="0"/>
              <a:t>(</a:t>
            </a:r>
            <a:r>
              <a:rPr lang="ja-JP" altLang="en-US" sz="2400" dirty="0" smtClean="0"/>
              <a:t>非調構成音を含みまくりでもそのまま転調しない</a:t>
            </a:r>
            <a:r>
              <a:rPr lang="en-US" altLang="ja-JP" sz="2400" dirty="0" smtClean="0"/>
              <a:t>)</a:t>
            </a:r>
            <a:r>
              <a:rPr lang="ja-JP" altLang="en-US" sz="2400" dirty="0" smtClean="0"/>
              <a:t>選択をしたようなもの。</a:t>
            </a:r>
            <a:endParaRPr lang="en-US" altLang="ja-JP" sz="2400" dirty="0" smtClean="0"/>
          </a:p>
          <a:p>
            <a:endParaRPr lang="en-US" altLang="ja-JP" sz="2400" dirty="0" smtClean="0"/>
          </a:p>
          <a:p>
            <a:endParaRPr lang="en-US" altLang="ja-JP" sz="2400" dirty="0" smtClean="0"/>
          </a:p>
          <a:p>
            <a:r>
              <a:rPr lang="ja-JP" altLang="en-US" sz="2400" dirty="0" smtClean="0"/>
              <a:t>ちゃんと水飲まないとめっちゃ二日酔いになるようにする</a:t>
            </a:r>
            <a:r>
              <a:rPr lang="en-US" altLang="ja-JP" sz="2400" dirty="0" smtClean="0"/>
              <a:t>(</a:t>
            </a:r>
            <a:r>
              <a:rPr lang="ja-JP" altLang="en-US" sz="2400" dirty="0" smtClean="0"/>
              <a:t>ペナルティをふやす</a:t>
            </a:r>
            <a:r>
              <a:rPr lang="en-US" altLang="ja-JP" sz="2400" dirty="0" smtClean="0"/>
              <a:t>)</a:t>
            </a:r>
            <a:endParaRPr lang="en-US" altLang="ja-JP" sz="2400" dirty="0"/>
          </a:p>
        </p:txBody>
      </p:sp>
      <p:sp>
        <p:nvSpPr>
          <p:cNvPr id="4" name="スライド番号プレースホルダー 3"/>
          <p:cNvSpPr>
            <a:spLocks noGrp="1"/>
          </p:cNvSpPr>
          <p:nvPr>
            <p:ph type="sldNum" sz="quarter" idx="10"/>
          </p:nvPr>
        </p:nvSpPr>
        <p:spPr/>
        <p:txBody>
          <a:bodyPr/>
          <a:lstStyle/>
          <a:p>
            <a:fld id="{E723F35A-E8F7-F548-870C-6B605B2BA9A0}" type="slidenum">
              <a:rPr kumimoji="1" lang="ja-JP" altLang="en-US" smtClean="0"/>
              <a:t>77</a:t>
            </a:fld>
            <a:endParaRPr kumimoji="1" lang="ja-JP" altLang="en-US"/>
          </a:p>
        </p:txBody>
      </p:sp>
    </p:spTree>
    <p:extLst>
      <p:ext uri="{BB962C8B-B14F-4D97-AF65-F5344CB8AC3E}">
        <p14:creationId xmlns:p14="http://schemas.microsoft.com/office/powerpoint/2010/main" val="22215113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81050" y="768350"/>
            <a:ext cx="5540375" cy="3836988"/>
          </a:xfrm>
        </p:spPr>
      </p:sp>
      <p:sp>
        <p:nvSpPr>
          <p:cNvPr id="3" name="ノート プレースホルダー 2"/>
          <p:cNvSpPr>
            <a:spLocks noGrp="1"/>
          </p:cNvSpPr>
          <p:nvPr>
            <p:ph type="body" idx="1"/>
          </p:nvPr>
        </p:nvSpPr>
        <p:spPr/>
        <p:txBody>
          <a:bodyPr/>
          <a:lstStyle/>
          <a:p>
            <a:r>
              <a:rPr lang="ja-JP" altLang="en-US" sz="2400" dirty="0" smtClean="0"/>
              <a:t>例えるなら、</a:t>
            </a:r>
            <a:endParaRPr lang="en-US" altLang="ja-JP" sz="2400" dirty="0" smtClean="0"/>
          </a:p>
          <a:p>
            <a:r>
              <a:rPr lang="ja-JP" altLang="en-US" sz="2400" dirty="0" smtClean="0"/>
              <a:t>翌日の二日酔いを回避すべく</a:t>
            </a:r>
            <a:r>
              <a:rPr lang="en-US" altLang="ja-JP" sz="2400" dirty="0" smtClean="0"/>
              <a:t>(</a:t>
            </a:r>
            <a:r>
              <a:rPr lang="ja-JP" altLang="en-US" sz="2400" dirty="0" smtClean="0"/>
              <a:t>経路のコストをなるべく小さくしたい</a:t>
            </a:r>
            <a:r>
              <a:rPr lang="en-US" altLang="ja-JP" sz="2400" dirty="0" smtClean="0"/>
              <a:t>)</a:t>
            </a:r>
            <a:r>
              <a:rPr lang="ja-JP" altLang="en-US" sz="2400" dirty="0" smtClean="0"/>
              <a:t>水をたくさん飲んだり何らかの酔い冷ましをすべきなのに</a:t>
            </a:r>
            <a:r>
              <a:rPr lang="en-US" altLang="ja-JP" sz="2400" dirty="0" smtClean="0"/>
              <a:t>(</a:t>
            </a:r>
            <a:r>
              <a:rPr lang="ja-JP" altLang="en-US" sz="2400" dirty="0" smtClean="0"/>
              <a:t>転調すべきなのに</a:t>
            </a:r>
            <a:r>
              <a:rPr lang="en-US" altLang="ja-JP" sz="2400" dirty="0" smtClean="0"/>
              <a:t>)</a:t>
            </a:r>
            <a:r>
              <a:rPr lang="ja-JP" altLang="en-US" sz="2400" dirty="0" smtClean="0"/>
              <a:t>、寝る時間遅くなるしもっかい風呂入るのも億劫だからといって</a:t>
            </a:r>
            <a:r>
              <a:rPr lang="en-US" altLang="ja-JP" sz="2400" dirty="0" smtClean="0"/>
              <a:t>(</a:t>
            </a:r>
            <a:r>
              <a:rPr lang="ja-JP" altLang="en-US" sz="2400" dirty="0" smtClean="0"/>
              <a:t>転調のコストが高いため</a:t>
            </a:r>
            <a:r>
              <a:rPr lang="en-US" altLang="ja-JP" sz="2400" dirty="0" smtClean="0"/>
              <a:t>)</a:t>
            </a:r>
            <a:r>
              <a:rPr lang="ja-JP" altLang="en-US" sz="2400" dirty="0" smtClean="0"/>
              <a:t>、二日酔いのリスクを抱えてでもそのまま寝てしまう</a:t>
            </a:r>
            <a:r>
              <a:rPr lang="en-US" altLang="ja-JP" sz="2400" dirty="0" smtClean="0"/>
              <a:t>(</a:t>
            </a:r>
            <a:r>
              <a:rPr lang="ja-JP" altLang="en-US" sz="2400" dirty="0" smtClean="0"/>
              <a:t>非調構成音を含みまくりでもそのまま転調しない</a:t>
            </a:r>
            <a:r>
              <a:rPr lang="en-US" altLang="ja-JP" sz="2400" dirty="0" smtClean="0"/>
              <a:t>)</a:t>
            </a:r>
            <a:r>
              <a:rPr lang="ja-JP" altLang="en-US" sz="2400" dirty="0" smtClean="0"/>
              <a:t>選択をしたようなもの。</a:t>
            </a:r>
            <a:endParaRPr lang="en-US" altLang="ja-JP" sz="2400" dirty="0" smtClean="0"/>
          </a:p>
          <a:p>
            <a:endParaRPr lang="en-US" altLang="ja-JP" sz="2400" dirty="0" smtClean="0"/>
          </a:p>
          <a:p>
            <a:endParaRPr lang="en-US" altLang="ja-JP" sz="2400" dirty="0" smtClean="0"/>
          </a:p>
          <a:p>
            <a:r>
              <a:rPr lang="ja-JP" altLang="en-US" sz="2400" dirty="0" smtClean="0"/>
              <a:t>ちゃんと水飲まないとめっちゃ二日酔いになるようにする</a:t>
            </a:r>
            <a:r>
              <a:rPr lang="en-US" altLang="ja-JP" sz="2400" dirty="0" smtClean="0"/>
              <a:t>(</a:t>
            </a:r>
            <a:r>
              <a:rPr lang="ja-JP" altLang="en-US" sz="2400" dirty="0" smtClean="0"/>
              <a:t>ペナルティをふやす</a:t>
            </a:r>
            <a:r>
              <a:rPr lang="en-US" altLang="ja-JP" sz="2400" dirty="0" smtClean="0"/>
              <a:t>)</a:t>
            </a:r>
            <a:endParaRPr lang="en-US" altLang="ja-JP" sz="2400" dirty="0"/>
          </a:p>
        </p:txBody>
      </p:sp>
      <p:sp>
        <p:nvSpPr>
          <p:cNvPr id="4" name="スライド番号プレースホルダー 3"/>
          <p:cNvSpPr>
            <a:spLocks noGrp="1"/>
          </p:cNvSpPr>
          <p:nvPr>
            <p:ph type="sldNum" sz="quarter" idx="10"/>
          </p:nvPr>
        </p:nvSpPr>
        <p:spPr/>
        <p:txBody>
          <a:bodyPr/>
          <a:lstStyle/>
          <a:p>
            <a:fld id="{E723F35A-E8F7-F548-870C-6B605B2BA9A0}" type="slidenum">
              <a:rPr kumimoji="1" lang="ja-JP" altLang="en-US" smtClean="0"/>
              <a:t>78</a:t>
            </a:fld>
            <a:endParaRPr kumimoji="1" lang="ja-JP" altLang="en-US"/>
          </a:p>
        </p:txBody>
      </p:sp>
    </p:spTree>
    <p:extLst>
      <p:ext uri="{BB962C8B-B14F-4D97-AF65-F5344CB8AC3E}">
        <p14:creationId xmlns:p14="http://schemas.microsoft.com/office/powerpoint/2010/main" val="22215113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81050" y="768350"/>
            <a:ext cx="5540375" cy="3836988"/>
          </a:xfrm>
        </p:spPr>
      </p:sp>
      <p:sp>
        <p:nvSpPr>
          <p:cNvPr id="3" name="ノート プレースホルダー 2"/>
          <p:cNvSpPr>
            <a:spLocks noGrp="1"/>
          </p:cNvSpPr>
          <p:nvPr>
            <p:ph type="body" idx="1"/>
          </p:nvPr>
        </p:nvSpPr>
        <p:spPr/>
        <p:txBody>
          <a:bodyPr/>
          <a:lstStyle/>
          <a:p>
            <a:r>
              <a:rPr lang="ja-JP" altLang="en-US" sz="2400" dirty="0" smtClean="0"/>
              <a:t>例えるなら、</a:t>
            </a:r>
            <a:endParaRPr lang="en-US" altLang="ja-JP" sz="2400" dirty="0" smtClean="0"/>
          </a:p>
          <a:p>
            <a:r>
              <a:rPr lang="ja-JP" altLang="en-US" sz="2400" dirty="0" smtClean="0"/>
              <a:t>翌日の二日酔いを回避すべく</a:t>
            </a:r>
            <a:r>
              <a:rPr lang="en-US" altLang="ja-JP" sz="2400" dirty="0" smtClean="0"/>
              <a:t>(</a:t>
            </a:r>
            <a:r>
              <a:rPr lang="ja-JP" altLang="en-US" sz="2400" dirty="0" smtClean="0"/>
              <a:t>経路のコストをなるべく小さくしたい</a:t>
            </a:r>
            <a:r>
              <a:rPr lang="en-US" altLang="ja-JP" sz="2400" dirty="0" smtClean="0"/>
              <a:t>)</a:t>
            </a:r>
            <a:r>
              <a:rPr lang="ja-JP" altLang="en-US" sz="2400" dirty="0" smtClean="0"/>
              <a:t>水をたくさん飲んだり何らかの酔い冷ましをすべきなのに</a:t>
            </a:r>
            <a:r>
              <a:rPr lang="en-US" altLang="ja-JP" sz="2400" dirty="0" smtClean="0"/>
              <a:t>(</a:t>
            </a:r>
            <a:r>
              <a:rPr lang="ja-JP" altLang="en-US" sz="2400" dirty="0" smtClean="0"/>
              <a:t>転調すべきなのに</a:t>
            </a:r>
            <a:r>
              <a:rPr lang="en-US" altLang="ja-JP" sz="2400" dirty="0" smtClean="0"/>
              <a:t>)</a:t>
            </a:r>
            <a:r>
              <a:rPr lang="ja-JP" altLang="en-US" sz="2400" dirty="0" smtClean="0"/>
              <a:t>、寝る時間遅くなるしもっかい風呂入るのも億劫だからといって</a:t>
            </a:r>
            <a:r>
              <a:rPr lang="en-US" altLang="ja-JP" sz="2400" dirty="0" smtClean="0"/>
              <a:t>(</a:t>
            </a:r>
            <a:r>
              <a:rPr lang="ja-JP" altLang="en-US" sz="2400" dirty="0" smtClean="0"/>
              <a:t>転調のコストが高いため</a:t>
            </a:r>
            <a:r>
              <a:rPr lang="en-US" altLang="ja-JP" sz="2400" dirty="0" smtClean="0"/>
              <a:t>)</a:t>
            </a:r>
            <a:r>
              <a:rPr lang="ja-JP" altLang="en-US" sz="2400" dirty="0" smtClean="0"/>
              <a:t>、二日酔いのリスクを抱えてでもそのまま寝てしまう</a:t>
            </a:r>
            <a:r>
              <a:rPr lang="en-US" altLang="ja-JP" sz="2400" dirty="0" smtClean="0"/>
              <a:t>(</a:t>
            </a:r>
            <a:r>
              <a:rPr lang="ja-JP" altLang="en-US" sz="2400" dirty="0" smtClean="0"/>
              <a:t>非調構成音を含みまくりでもそのまま転調しない</a:t>
            </a:r>
            <a:r>
              <a:rPr lang="en-US" altLang="ja-JP" sz="2400" dirty="0" smtClean="0"/>
              <a:t>)</a:t>
            </a:r>
            <a:r>
              <a:rPr lang="ja-JP" altLang="en-US" sz="2400" dirty="0" smtClean="0"/>
              <a:t>選択をしたようなもの。</a:t>
            </a:r>
            <a:endParaRPr lang="en-US" altLang="ja-JP" sz="2400" dirty="0" smtClean="0"/>
          </a:p>
          <a:p>
            <a:endParaRPr lang="en-US" altLang="ja-JP" sz="2400" dirty="0" smtClean="0"/>
          </a:p>
          <a:p>
            <a:endParaRPr lang="en-US" altLang="ja-JP" sz="2400" dirty="0" smtClean="0"/>
          </a:p>
          <a:p>
            <a:r>
              <a:rPr lang="ja-JP" altLang="en-US" sz="2400" dirty="0" smtClean="0"/>
              <a:t>ちゃんと水飲まないとめっちゃ二日酔いになるようにする</a:t>
            </a:r>
            <a:r>
              <a:rPr lang="en-US" altLang="ja-JP" sz="2400" dirty="0" smtClean="0"/>
              <a:t>(</a:t>
            </a:r>
            <a:r>
              <a:rPr lang="ja-JP" altLang="en-US" sz="2400" dirty="0" smtClean="0"/>
              <a:t>ペナルティをふやす</a:t>
            </a:r>
            <a:r>
              <a:rPr lang="en-US" altLang="ja-JP" sz="2400" dirty="0" smtClean="0"/>
              <a:t>)</a:t>
            </a:r>
            <a:endParaRPr lang="en-US" altLang="ja-JP" sz="2400" dirty="0"/>
          </a:p>
        </p:txBody>
      </p:sp>
      <p:sp>
        <p:nvSpPr>
          <p:cNvPr id="4" name="スライド番号プレースホルダー 3"/>
          <p:cNvSpPr>
            <a:spLocks noGrp="1"/>
          </p:cNvSpPr>
          <p:nvPr>
            <p:ph type="sldNum" sz="quarter" idx="10"/>
          </p:nvPr>
        </p:nvSpPr>
        <p:spPr/>
        <p:txBody>
          <a:bodyPr/>
          <a:lstStyle/>
          <a:p>
            <a:fld id="{E723F35A-E8F7-F548-870C-6B605B2BA9A0}" type="slidenum">
              <a:rPr kumimoji="1" lang="ja-JP" altLang="en-US" smtClean="0"/>
              <a:t>79</a:t>
            </a:fld>
            <a:endParaRPr kumimoji="1" lang="ja-JP" altLang="en-US"/>
          </a:p>
        </p:txBody>
      </p:sp>
    </p:spTree>
    <p:extLst>
      <p:ext uri="{BB962C8B-B14F-4D97-AF65-F5344CB8AC3E}">
        <p14:creationId xmlns:p14="http://schemas.microsoft.com/office/powerpoint/2010/main" val="22215113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81050" y="768350"/>
            <a:ext cx="5540375" cy="3836988"/>
          </a:xfrm>
        </p:spPr>
      </p:sp>
      <p:sp>
        <p:nvSpPr>
          <p:cNvPr id="3" name="ノート プレースホルダー 2"/>
          <p:cNvSpPr>
            <a:spLocks noGrp="1"/>
          </p:cNvSpPr>
          <p:nvPr>
            <p:ph type="body" idx="1"/>
          </p:nvPr>
        </p:nvSpPr>
        <p:spPr/>
        <p:txBody>
          <a:bodyPr/>
          <a:lstStyle/>
          <a:p>
            <a:r>
              <a:rPr lang="ja-JP" altLang="en-US" sz="2400" dirty="0" smtClean="0"/>
              <a:t>例えるなら、</a:t>
            </a:r>
            <a:endParaRPr lang="en-US" altLang="ja-JP" sz="2400" dirty="0" smtClean="0"/>
          </a:p>
          <a:p>
            <a:r>
              <a:rPr lang="ja-JP" altLang="en-US" sz="2400" dirty="0" smtClean="0"/>
              <a:t>翌日の二日酔いを回避すべく</a:t>
            </a:r>
            <a:r>
              <a:rPr lang="en-US" altLang="ja-JP" sz="2400" dirty="0" smtClean="0"/>
              <a:t>(</a:t>
            </a:r>
            <a:r>
              <a:rPr lang="ja-JP" altLang="en-US" sz="2400" dirty="0" smtClean="0"/>
              <a:t>経路のコストをなるべく小さくしたい</a:t>
            </a:r>
            <a:r>
              <a:rPr lang="en-US" altLang="ja-JP" sz="2400" dirty="0" smtClean="0"/>
              <a:t>)</a:t>
            </a:r>
            <a:r>
              <a:rPr lang="ja-JP" altLang="en-US" sz="2400" dirty="0" smtClean="0"/>
              <a:t>水をたくさん飲んだり何らかの酔い冷ましをすべきなのに</a:t>
            </a:r>
            <a:r>
              <a:rPr lang="en-US" altLang="ja-JP" sz="2400" dirty="0" smtClean="0"/>
              <a:t>(</a:t>
            </a:r>
            <a:r>
              <a:rPr lang="ja-JP" altLang="en-US" sz="2400" dirty="0" smtClean="0"/>
              <a:t>転調すべきなのに</a:t>
            </a:r>
            <a:r>
              <a:rPr lang="en-US" altLang="ja-JP" sz="2400" dirty="0" smtClean="0"/>
              <a:t>)</a:t>
            </a:r>
            <a:r>
              <a:rPr lang="ja-JP" altLang="en-US" sz="2400" dirty="0" smtClean="0"/>
              <a:t>、寝る時間遅くなるしもっかい風呂入るのも億劫だからといって</a:t>
            </a:r>
            <a:r>
              <a:rPr lang="en-US" altLang="ja-JP" sz="2400" dirty="0" smtClean="0"/>
              <a:t>(</a:t>
            </a:r>
            <a:r>
              <a:rPr lang="ja-JP" altLang="en-US" sz="2400" dirty="0" smtClean="0"/>
              <a:t>転調のコストが高いため</a:t>
            </a:r>
            <a:r>
              <a:rPr lang="en-US" altLang="ja-JP" sz="2400" dirty="0" smtClean="0"/>
              <a:t>)</a:t>
            </a:r>
            <a:r>
              <a:rPr lang="ja-JP" altLang="en-US" sz="2400" dirty="0" smtClean="0"/>
              <a:t>、二日酔いのリスクを抱えてでもそのまま寝てしまう</a:t>
            </a:r>
            <a:r>
              <a:rPr lang="en-US" altLang="ja-JP" sz="2400" dirty="0" smtClean="0"/>
              <a:t>(</a:t>
            </a:r>
            <a:r>
              <a:rPr lang="ja-JP" altLang="en-US" sz="2400" dirty="0" smtClean="0"/>
              <a:t>非調構成音を含みまくりでもそのまま転調しない</a:t>
            </a:r>
            <a:r>
              <a:rPr lang="en-US" altLang="ja-JP" sz="2400" dirty="0" smtClean="0"/>
              <a:t>)</a:t>
            </a:r>
            <a:r>
              <a:rPr lang="ja-JP" altLang="en-US" sz="2400" dirty="0" smtClean="0"/>
              <a:t>選択をしたようなもの。</a:t>
            </a:r>
            <a:endParaRPr lang="en-US" altLang="ja-JP" sz="2400" dirty="0" smtClean="0"/>
          </a:p>
          <a:p>
            <a:endParaRPr lang="en-US" altLang="ja-JP" sz="2400" dirty="0" smtClean="0"/>
          </a:p>
          <a:p>
            <a:endParaRPr lang="en-US" altLang="ja-JP" sz="2400" dirty="0" smtClean="0"/>
          </a:p>
          <a:p>
            <a:r>
              <a:rPr lang="ja-JP" altLang="en-US" sz="2400" dirty="0" smtClean="0"/>
              <a:t>ちゃんと水飲まないとめっちゃ二日酔いになるようにする</a:t>
            </a:r>
            <a:r>
              <a:rPr lang="en-US" altLang="ja-JP" sz="2400" dirty="0" smtClean="0"/>
              <a:t>(</a:t>
            </a:r>
            <a:r>
              <a:rPr lang="ja-JP" altLang="en-US" sz="2400" dirty="0" smtClean="0"/>
              <a:t>ペナルティをふやす</a:t>
            </a:r>
            <a:r>
              <a:rPr lang="en-US" altLang="ja-JP" sz="2400" dirty="0" smtClean="0"/>
              <a:t>)</a:t>
            </a:r>
            <a:endParaRPr lang="en-US" altLang="ja-JP" sz="2400" dirty="0"/>
          </a:p>
        </p:txBody>
      </p:sp>
      <p:sp>
        <p:nvSpPr>
          <p:cNvPr id="4" name="スライド番号プレースホルダー 3"/>
          <p:cNvSpPr>
            <a:spLocks noGrp="1"/>
          </p:cNvSpPr>
          <p:nvPr>
            <p:ph type="sldNum" sz="quarter" idx="10"/>
          </p:nvPr>
        </p:nvSpPr>
        <p:spPr/>
        <p:txBody>
          <a:bodyPr/>
          <a:lstStyle/>
          <a:p>
            <a:fld id="{E723F35A-E8F7-F548-870C-6B605B2BA9A0}" type="slidenum">
              <a:rPr kumimoji="1" lang="ja-JP" altLang="en-US" smtClean="0"/>
              <a:t>80</a:t>
            </a:fld>
            <a:endParaRPr kumimoji="1" lang="ja-JP" altLang="en-US"/>
          </a:p>
        </p:txBody>
      </p:sp>
    </p:spTree>
    <p:extLst>
      <p:ext uri="{BB962C8B-B14F-4D97-AF65-F5344CB8AC3E}">
        <p14:creationId xmlns:p14="http://schemas.microsoft.com/office/powerpoint/2010/main" val="2221511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81050" y="768350"/>
            <a:ext cx="5540375" cy="3836988"/>
          </a:xfrm>
        </p:spPr>
      </p:sp>
      <p:sp>
        <p:nvSpPr>
          <p:cNvPr id="3" name="ノート プレースホルダー 2"/>
          <p:cNvSpPr>
            <a:spLocks noGrp="1"/>
          </p:cNvSpPr>
          <p:nvPr>
            <p:ph type="body" idx="1"/>
          </p:nvPr>
        </p:nvSpPr>
        <p:spPr/>
        <p:txBody>
          <a:bodyPr/>
          <a:lstStyle/>
          <a:p>
            <a:r>
              <a:rPr kumimoji="1" lang="ja-JP" altLang="en-US" dirty="0" smtClean="0"/>
              <a:t>このような曲　上の記号がコード　再生</a:t>
            </a:r>
            <a:endParaRPr kumimoji="1" lang="ja-JP" altLang="en-US" dirty="0"/>
          </a:p>
        </p:txBody>
      </p:sp>
      <p:sp>
        <p:nvSpPr>
          <p:cNvPr id="4" name="スライド番号プレースホルダー 3"/>
          <p:cNvSpPr>
            <a:spLocks noGrp="1"/>
          </p:cNvSpPr>
          <p:nvPr>
            <p:ph type="sldNum" sz="quarter" idx="10"/>
          </p:nvPr>
        </p:nvSpPr>
        <p:spPr/>
        <p:txBody>
          <a:bodyPr/>
          <a:lstStyle/>
          <a:p>
            <a:fld id="{DBD3E0D7-CC6D-2742-B4D0-124F30BD8751}" type="slidenum">
              <a:rPr lang="ja-JP" altLang="en-US" smtClean="0"/>
              <a:pPr/>
              <a:t>6</a:t>
            </a:fld>
            <a:endParaRPr lang="ja-JP" altLang="en-US"/>
          </a:p>
        </p:txBody>
      </p:sp>
    </p:spTree>
    <p:extLst>
      <p:ext uri="{BB962C8B-B14F-4D97-AF65-F5344CB8AC3E}">
        <p14:creationId xmlns:p14="http://schemas.microsoft.com/office/powerpoint/2010/main" val="2414130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81050" y="768350"/>
            <a:ext cx="5540375" cy="3836988"/>
          </a:xfrm>
        </p:spPr>
      </p:sp>
      <p:sp>
        <p:nvSpPr>
          <p:cNvPr id="3" name="ノート プレースホルダー 2"/>
          <p:cNvSpPr>
            <a:spLocks noGrp="1"/>
          </p:cNvSpPr>
          <p:nvPr>
            <p:ph type="body" idx="1"/>
          </p:nvPr>
        </p:nvSpPr>
        <p:spPr/>
        <p:txBody>
          <a:bodyPr/>
          <a:lstStyle/>
          <a:p>
            <a:r>
              <a:rPr kumimoji="1" lang="ja-JP" altLang="en-US" dirty="0" smtClean="0"/>
              <a:t>山口によるＴＰＳを用いたい</a:t>
            </a:r>
            <a:endParaRPr kumimoji="1" lang="en-US" altLang="ja-JP" dirty="0" smtClean="0"/>
          </a:p>
          <a:p>
            <a:r>
              <a:rPr kumimoji="1" lang="ja-JP" altLang="en-US" dirty="0" smtClean="0"/>
              <a:t>ドッペルドミナントもセカンダリードミナントに含まれる？</a:t>
            </a:r>
            <a:endParaRPr kumimoji="1" lang="ja-JP" altLang="en-US" dirty="0"/>
          </a:p>
        </p:txBody>
      </p:sp>
      <p:sp>
        <p:nvSpPr>
          <p:cNvPr id="4" name="スライド番号プレースホルダー 3"/>
          <p:cNvSpPr>
            <a:spLocks noGrp="1"/>
          </p:cNvSpPr>
          <p:nvPr>
            <p:ph type="sldNum" sz="quarter" idx="10"/>
          </p:nvPr>
        </p:nvSpPr>
        <p:spPr/>
        <p:txBody>
          <a:bodyPr/>
          <a:lstStyle/>
          <a:p>
            <a:fld id="{E723F35A-E8F7-F548-870C-6B605B2BA9A0}" type="slidenum">
              <a:rPr kumimoji="1" lang="ja-JP" altLang="en-US" smtClean="0"/>
              <a:t>39</a:t>
            </a:fld>
            <a:endParaRPr kumimoji="1" lang="ja-JP" altLang="en-US"/>
          </a:p>
        </p:txBody>
      </p:sp>
    </p:spTree>
    <p:extLst>
      <p:ext uri="{BB962C8B-B14F-4D97-AF65-F5344CB8AC3E}">
        <p14:creationId xmlns:p14="http://schemas.microsoft.com/office/powerpoint/2010/main" val="416960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81050" y="768350"/>
            <a:ext cx="5540375" cy="3836988"/>
          </a:xfrm>
        </p:spPr>
      </p:sp>
      <p:sp>
        <p:nvSpPr>
          <p:cNvPr id="3" name="ノート プレースホルダー 2"/>
          <p:cNvSpPr>
            <a:spLocks noGrp="1"/>
          </p:cNvSpPr>
          <p:nvPr>
            <p:ph type="body" idx="1"/>
          </p:nvPr>
        </p:nvSpPr>
        <p:spPr/>
        <p:txBody>
          <a:bodyPr/>
          <a:lstStyle/>
          <a:p>
            <a:endParaRPr lang="en-US" altLang="ja-JP" sz="2400" dirty="0" smtClean="0"/>
          </a:p>
          <a:p>
            <a:endParaRPr lang="en-US" altLang="ja-JP" sz="2400" dirty="0"/>
          </a:p>
        </p:txBody>
      </p:sp>
      <p:sp>
        <p:nvSpPr>
          <p:cNvPr id="4" name="スライド番号プレースホルダー 3"/>
          <p:cNvSpPr>
            <a:spLocks noGrp="1"/>
          </p:cNvSpPr>
          <p:nvPr>
            <p:ph type="sldNum" sz="quarter" idx="10"/>
          </p:nvPr>
        </p:nvSpPr>
        <p:spPr/>
        <p:txBody>
          <a:bodyPr/>
          <a:lstStyle/>
          <a:p>
            <a:fld id="{E723F35A-E8F7-F548-870C-6B605B2BA9A0}" type="slidenum">
              <a:rPr kumimoji="1" lang="ja-JP" altLang="en-US" smtClean="0"/>
              <a:t>40</a:t>
            </a:fld>
            <a:endParaRPr kumimoji="1" lang="ja-JP" altLang="en-US"/>
          </a:p>
        </p:txBody>
      </p:sp>
    </p:spTree>
    <p:extLst>
      <p:ext uri="{BB962C8B-B14F-4D97-AF65-F5344CB8AC3E}">
        <p14:creationId xmlns:p14="http://schemas.microsoft.com/office/powerpoint/2010/main" val="2221511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2400" dirty="0" smtClean="0"/>
              <a:t>例えるなら、</a:t>
            </a:r>
            <a:endParaRPr lang="en-US" altLang="ja-JP" sz="2400" dirty="0" smtClean="0"/>
          </a:p>
          <a:p>
            <a:r>
              <a:rPr lang="ja-JP" altLang="en-US" sz="2400" dirty="0" smtClean="0"/>
              <a:t>翌日の二日酔いを回避すべく</a:t>
            </a:r>
            <a:r>
              <a:rPr lang="en-US" altLang="ja-JP" sz="2400" dirty="0" smtClean="0"/>
              <a:t>(</a:t>
            </a:r>
            <a:r>
              <a:rPr lang="ja-JP" altLang="en-US" sz="2400" dirty="0" smtClean="0"/>
              <a:t>経路のコストをなるべく小さくしたい</a:t>
            </a:r>
            <a:r>
              <a:rPr lang="en-US" altLang="ja-JP" sz="2400" dirty="0" smtClean="0"/>
              <a:t>)</a:t>
            </a:r>
            <a:r>
              <a:rPr lang="ja-JP" altLang="en-US" sz="2400" dirty="0" smtClean="0"/>
              <a:t>水をたくさん飲んだり何らかの酔い冷ましをすべきなのに</a:t>
            </a:r>
            <a:r>
              <a:rPr lang="en-US" altLang="ja-JP" sz="2400" dirty="0" smtClean="0"/>
              <a:t>(</a:t>
            </a:r>
            <a:r>
              <a:rPr lang="ja-JP" altLang="en-US" sz="2400" dirty="0" smtClean="0"/>
              <a:t>転調すべきなのに</a:t>
            </a:r>
            <a:r>
              <a:rPr lang="en-US" altLang="ja-JP" sz="2400" dirty="0" smtClean="0"/>
              <a:t>)</a:t>
            </a:r>
            <a:r>
              <a:rPr lang="ja-JP" altLang="en-US" sz="2400" dirty="0" smtClean="0"/>
              <a:t>、寝る時間遅くなるしもっかい風呂入るのも億劫だからといって</a:t>
            </a:r>
            <a:r>
              <a:rPr lang="en-US" altLang="ja-JP" sz="2400" dirty="0" smtClean="0"/>
              <a:t>(</a:t>
            </a:r>
            <a:r>
              <a:rPr lang="ja-JP" altLang="en-US" sz="2400" dirty="0" smtClean="0"/>
              <a:t>転調のコストが高いため</a:t>
            </a:r>
            <a:r>
              <a:rPr lang="en-US" altLang="ja-JP" sz="2400" dirty="0" smtClean="0"/>
              <a:t>)</a:t>
            </a:r>
            <a:r>
              <a:rPr lang="ja-JP" altLang="en-US" sz="2400" dirty="0" smtClean="0"/>
              <a:t>、二日酔いのリスクを抱えてでもそのまま寝てしまう</a:t>
            </a:r>
            <a:r>
              <a:rPr lang="en-US" altLang="ja-JP" sz="2400" dirty="0" smtClean="0"/>
              <a:t>(</a:t>
            </a:r>
            <a:r>
              <a:rPr lang="ja-JP" altLang="en-US" sz="2400" dirty="0" smtClean="0"/>
              <a:t>非調構成音を含みまくりでもそのまま転調しない</a:t>
            </a:r>
            <a:r>
              <a:rPr lang="en-US" altLang="ja-JP" sz="2400" dirty="0" smtClean="0"/>
              <a:t>)</a:t>
            </a:r>
            <a:r>
              <a:rPr lang="ja-JP" altLang="en-US" sz="2400" dirty="0" smtClean="0"/>
              <a:t>選択をしたようなもの。</a:t>
            </a:r>
            <a:endParaRPr lang="en-US" altLang="ja-JP" sz="2400" dirty="0" smtClean="0"/>
          </a:p>
          <a:p>
            <a:endParaRPr lang="en-US" altLang="ja-JP" sz="2400" dirty="0" smtClean="0"/>
          </a:p>
          <a:p>
            <a:endParaRPr lang="en-US" altLang="ja-JP" sz="2400" dirty="0" smtClean="0"/>
          </a:p>
          <a:p>
            <a:r>
              <a:rPr lang="ja-JP" altLang="en-US" sz="2400" dirty="0" smtClean="0"/>
              <a:t>ちゃんと水飲まないとめっちゃ二日酔いになるようにする</a:t>
            </a:r>
            <a:r>
              <a:rPr lang="en-US" altLang="ja-JP" sz="2400" dirty="0" smtClean="0"/>
              <a:t>(</a:t>
            </a:r>
            <a:r>
              <a:rPr lang="ja-JP" altLang="en-US" sz="2400" dirty="0" smtClean="0"/>
              <a:t>ペナルティをふやす</a:t>
            </a:r>
            <a:r>
              <a:rPr lang="en-US" altLang="ja-JP" sz="2400" dirty="0" smtClean="0"/>
              <a:t>)</a:t>
            </a:r>
            <a:endParaRPr lang="en-US" altLang="ja-JP" sz="2400" dirty="0"/>
          </a:p>
        </p:txBody>
      </p:sp>
      <p:sp>
        <p:nvSpPr>
          <p:cNvPr id="4" name="スライド番号プレースホルダー 3"/>
          <p:cNvSpPr>
            <a:spLocks noGrp="1"/>
          </p:cNvSpPr>
          <p:nvPr>
            <p:ph type="sldNum" sz="quarter" idx="10"/>
          </p:nvPr>
        </p:nvSpPr>
        <p:spPr/>
        <p:txBody>
          <a:bodyPr/>
          <a:lstStyle/>
          <a:p>
            <a:fld id="{E723F35A-E8F7-F548-870C-6B605B2BA9A0}" type="slidenum">
              <a:rPr kumimoji="1" lang="ja-JP" altLang="en-US" smtClean="0"/>
              <a:t>41</a:t>
            </a:fld>
            <a:endParaRPr kumimoji="1" lang="ja-JP" altLang="en-US"/>
          </a:p>
        </p:txBody>
      </p:sp>
    </p:spTree>
    <p:extLst>
      <p:ext uri="{BB962C8B-B14F-4D97-AF65-F5344CB8AC3E}">
        <p14:creationId xmlns:p14="http://schemas.microsoft.com/office/powerpoint/2010/main" val="2221511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81050" y="768350"/>
            <a:ext cx="5540375" cy="3836988"/>
          </a:xfrm>
        </p:spPr>
      </p:sp>
      <p:sp>
        <p:nvSpPr>
          <p:cNvPr id="3" name="ノート プレースホルダー 2"/>
          <p:cNvSpPr>
            <a:spLocks noGrp="1"/>
          </p:cNvSpPr>
          <p:nvPr>
            <p:ph type="body" idx="1"/>
          </p:nvPr>
        </p:nvSpPr>
        <p:spPr/>
        <p:txBody>
          <a:bodyPr/>
          <a:lstStyle/>
          <a:p>
            <a:r>
              <a:rPr kumimoji="1" lang="ja-JP" altLang="en-US" dirty="0" smtClean="0"/>
              <a:t>なぜ２なのかはセカンダリードミナントだから</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723F35A-E8F7-F548-870C-6B605B2BA9A0}" type="slidenum">
              <a:rPr kumimoji="1" lang="ja-JP" altLang="en-US" smtClean="0"/>
              <a:t>56</a:t>
            </a:fld>
            <a:endParaRPr kumimoji="1" lang="ja-JP" altLang="en-US"/>
          </a:p>
        </p:txBody>
      </p:sp>
    </p:spTree>
    <p:extLst>
      <p:ext uri="{BB962C8B-B14F-4D97-AF65-F5344CB8AC3E}">
        <p14:creationId xmlns:p14="http://schemas.microsoft.com/office/powerpoint/2010/main" val="2066102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81050" y="768350"/>
            <a:ext cx="5540375" cy="3836988"/>
          </a:xfrm>
        </p:spPr>
      </p:sp>
      <p:sp>
        <p:nvSpPr>
          <p:cNvPr id="3" name="ノート プレースホルダー 2"/>
          <p:cNvSpPr>
            <a:spLocks noGrp="1"/>
          </p:cNvSpPr>
          <p:nvPr>
            <p:ph type="body" idx="1"/>
          </p:nvPr>
        </p:nvSpPr>
        <p:spPr/>
        <p:txBody>
          <a:bodyPr/>
          <a:lstStyle/>
          <a:p>
            <a:r>
              <a:rPr kumimoji="1" lang="ja-JP" altLang="en-US" dirty="0" smtClean="0"/>
              <a:t>山口によるＴＰＳを用いたい</a:t>
            </a:r>
            <a:endParaRPr kumimoji="1" lang="en-US" altLang="ja-JP" dirty="0" smtClean="0"/>
          </a:p>
          <a:p>
            <a:r>
              <a:rPr kumimoji="1" lang="ja-JP" altLang="en-US" dirty="0" smtClean="0"/>
              <a:t>ドッペルドミナントもセカンダリードミナントに含まれる？</a:t>
            </a:r>
            <a:endParaRPr kumimoji="1" lang="ja-JP" altLang="en-US" dirty="0"/>
          </a:p>
        </p:txBody>
      </p:sp>
      <p:sp>
        <p:nvSpPr>
          <p:cNvPr id="4" name="スライド番号プレースホルダー 3"/>
          <p:cNvSpPr>
            <a:spLocks noGrp="1"/>
          </p:cNvSpPr>
          <p:nvPr>
            <p:ph type="sldNum" sz="quarter" idx="10"/>
          </p:nvPr>
        </p:nvSpPr>
        <p:spPr/>
        <p:txBody>
          <a:bodyPr/>
          <a:lstStyle/>
          <a:p>
            <a:fld id="{E723F35A-E8F7-F548-870C-6B605B2BA9A0}" type="slidenum">
              <a:rPr kumimoji="1" lang="ja-JP" altLang="en-US" smtClean="0"/>
              <a:t>58</a:t>
            </a:fld>
            <a:endParaRPr kumimoji="1" lang="ja-JP" altLang="en-US"/>
          </a:p>
        </p:txBody>
      </p:sp>
    </p:spTree>
    <p:extLst>
      <p:ext uri="{BB962C8B-B14F-4D97-AF65-F5344CB8AC3E}">
        <p14:creationId xmlns:p14="http://schemas.microsoft.com/office/powerpoint/2010/main" val="416960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81050" y="768350"/>
            <a:ext cx="5540375" cy="3836988"/>
          </a:xfrm>
        </p:spPr>
      </p:sp>
      <p:sp>
        <p:nvSpPr>
          <p:cNvPr id="3" name="ノート プレースホルダー 2"/>
          <p:cNvSpPr>
            <a:spLocks noGrp="1"/>
          </p:cNvSpPr>
          <p:nvPr>
            <p:ph type="body" idx="1"/>
          </p:nvPr>
        </p:nvSpPr>
        <p:spPr/>
        <p:txBody>
          <a:bodyPr/>
          <a:lstStyle/>
          <a:p>
            <a:r>
              <a:rPr kumimoji="1" lang="ja-JP" altLang="en-US" dirty="0" smtClean="0"/>
              <a:t>非調構成音とは、調に属していない音のこと。</a:t>
            </a:r>
            <a:endParaRPr kumimoji="1" lang="en-US" altLang="ja-JP" dirty="0" smtClean="0"/>
          </a:p>
          <a:p>
            <a:r>
              <a:rPr kumimoji="1" lang="en-US" altLang="ja-JP" dirty="0" smtClean="0"/>
              <a:t>Jazz</a:t>
            </a:r>
            <a:r>
              <a:rPr kumimoji="1" lang="ja-JP" altLang="en-US" dirty="0" smtClean="0"/>
              <a:t>をはじめとして現代の商業音楽で多く用いられている。</a:t>
            </a:r>
            <a:endParaRPr kumimoji="1" lang="en-US" altLang="ja-JP" dirty="0" smtClean="0"/>
          </a:p>
          <a:p>
            <a:endParaRPr kumimoji="1" lang="en-US" altLang="ja-JP" dirty="0" smtClean="0"/>
          </a:p>
          <a:p>
            <a:r>
              <a:rPr kumimoji="1" lang="ja-JP" altLang="en-US" dirty="0" smtClean="0"/>
              <a:t>いまだとなぜだめなのかというと、</a:t>
            </a:r>
            <a:endParaRPr kumimoji="1" lang="en-US" altLang="ja-JP" dirty="0" smtClean="0"/>
          </a:p>
          <a:p>
            <a:pPr marL="171450" indent="-171450">
              <a:buFont typeface="Arial"/>
              <a:buChar char="•"/>
            </a:pPr>
            <a:r>
              <a:rPr kumimoji="1" lang="en-US" altLang="ja-JP" dirty="0" smtClean="0"/>
              <a:t>level d</a:t>
            </a:r>
            <a:r>
              <a:rPr kumimoji="1" lang="ja-JP" altLang="en-US" dirty="0" smtClean="0"/>
              <a:t>に含まれていないピッチクラスが</a:t>
            </a:r>
            <a:r>
              <a:rPr kumimoji="1" lang="en-US" altLang="ja-JP" dirty="0" smtClean="0"/>
              <a:t>level c</a:t>
            </a:r>
            <a:r>
              <a:rPr kumimoji="1" lang="ja-JP" altLang="en-US" dirty="0" smtClean="0"/>
              <a:t>で含まれている。</a:t>
            </a:r>
            <a:endParaRPr kumimoji="1" lang="en-US" altLang="ja-JP" dirty="0" smtClean="0"/>
          </a:p>
          <a:p>
            <a:pPr marL="171450" indent="-171450">
              <a:buFont typeface="Arial"/>
              <a:buChar char="•"/>
            </a:pPr>
            <a:r>
              <a:rPr kumimoji="1" lang="ja-JP" altLang="en-US" dirty="0" smtClean="0"/>
              <a:t>現行のＴＰＳでは、前提として下層の</a:t>
            </a:r>
            <a:r>
              <a:rPr kumimoji="1" lang="en-US" altLang="ja-JP" dirty="0" smtClean="0"/>
              <a:t>level</a:t>
            </a:r>
            <a:r>
              <a:rPr kumimoji="1" lang="ja-JP" altLang="en-US" dirty="0" smtClean="0"/>
              <a:t>のピッチクラスは自身より上の</a:t>
            </a:r>
            <a:r>
              <a:rPr kumimoji="1" lang="en-US" altLang="ja-JP" dirty="0" smtClean="0"/>
              <a:t>level</a:t>
            </a:r>
            <a:r>
              <a:rPr kumimoji="1" lang="ja-JP" altLang="en-US" dirty="0" smtClean="0"/>
              <a:t>のピッチクラスを含んでいなければならない。</a:t>
            </a:r>
            <a:endParaRPr kumimoji="1" lang="en-US" altLang="ja-JP" dirty="0" smtClean="0"/>
          </a:p>
          <a:p>
            <a:pPr marL="171450" indent="-171450">
              <a:buFont typeface="Arial"/>
              <a:buChar char="•"/>
            </a:pPr>
            <a:r>
              <a:rPr kumimoji="1" lang="en-US" altLang="ja-JP" dirty="0" smtClean="0"/>
              <a:t>level d</a:t>
            </a:r>
            <a:r>
              <a:rPr kumimoji="1" lang="ja-JP" altLang="en-US" dirty="0" smtClean="0"/>
              <a:t>で「抜け」が生じる</a:t>
            </a:r>
            <a:endParaRPr kumimoji="1" lang="en-US" altLang="ja-JP" dirty="0" smtClean="0"/>
          </a:p>
          <a:p>
            <a:pPr marL="171450" indent="-171450">
              <a:buFont typeface="Arial"/>
              <a:buChar char="•"/>
            </a:pPr>
            <a:r>
              <a:rPr kumimoji="1" lang="ja-JP" altLang="en-US" dirty="0" smtClean="0"/>
              <a:t>計算不可能、そもそもこのような和音の入力を考えていない</a:t>
            </a:r>
            <a:endParaRPr kumimoji="1" lang="ja-JP" altLang="en-US" dirty="0"/>
          </a:p>
        </p:txBody>
      </p:sp>
      <p:sp>
        <p:nvSpPr>
          <p:cNvPr id="4" name="スライド番号プレースホルダー 3"/>
          <p:cNvSpPr>
            <a:spLocks noGrp="1"/>
          </p:cNvSpPr>
          <p:nvPr>
            <p:ph type="sldNum" sz="quarter" idx="10"/>
          </p:nvPr>
        </p:nvSpPr>
        <p:spPr/>
        <p:txBody>
          <a:bodyPr/>
          <a:lstStyle/>
          <a:p>
            <a:fld id="{E723F35A-E8F7-F548-870C-6B605B2BA9A0}" type="slidenum">
              <a:rPr kumimoji="1" lang="ja-JP" altLang="en-US" smtClean="0"/>
              <a:t>65</a:t>
            </a:fld>
            <a:endParaRPr kumimoji="1" lang="ja-JP" altLang="en-US"/>
          </a:p>
        </p:txBody>
      </p:sp>
    </p:spTree>
    <p:extLst>
      <p:ext uri="{BB962C8B-B14F-4D97-AF65-F5344CB8AC3E}">
        <p14:creationId xmlns:p14="http://schemas.microsoft.com/office/powerpoint/2010/main" val="3197674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781050" y="768350"/>
            <a:ext cx="5540375" cy="3836988"/>
          </a:xfrm>
        </p:spPr>
      </p:sp>
      <p:sp>
        <p:nvSpPr>
          <p:cNvPr id="3" name="ノート プレースホルダー 2"/>
          <p:cNvSpPr>
            <a:spLocks noGrp="1"/>
          </p:cNvSpPr>
          <p:nvPr>
            <p:ph type="body" idx="1"/>
          </p:nvPr>
        </p:nvSpPr>
        <p:spPr/>
        <p:txBody>
          <a:bodyPr/>
          <a:lstStyle/>
          <a:p>
            <a:r>
              <a:rPr kumimoji="1" lang="ja-JP" altLang="en-US" dirty="0" smtClean="0"/>
              <a:t>非調構成音とは、調に属していない音のこと。</a:t>
            </a:r>
            <a:endParaRPr kumimoji="1" lang="en-US" altLang="ja-JP" dirty="0" smtClean="0"/>
          </a:p>
          <a:p>
            <a:r>
              <a:rPr kumimoji="1" lang="en-US" altLang="ja-JP" dirty="0" smtClean="0"/>
              <a:t>Jazz</a:t>
            </a:r>
            <a:r>
              <a:rPr kumimoji="1" lang="ja-JP" altLang="en-US" dirty="0" smtClean="0"/>
              <a:t>をはじめとして現代の商業音楽で多く用いられている。</a:t>
            </a:r>
            <a:endParaRPr kumimoji="1" lang="en-US" altLang="ja-JP" dirty="0" smtClean="0"/>
          </a:p>
          <a:p>
            <a:endParaRPr kumimoji="1" lang="en-US" altLang="ja-JP" dirty="0" smtClean="0"/>
          </a:p>
          <a:p>
            <a:r>
              <a:rPr kumimoji="1" lang="ja-JP" altLang="en-US" dirty="0" smtClean="0"/>
              <a:t>いまだとなぜだめなのかというと、</a:t>
            </a:r>
            <a:endParaRPr kumimoji="1" lang="en-US" altLang="ja-JP" dirty="0" smtClean="0"/>
          </a:p>
          <a:p>
            <a:pPr marL="171450" indent="-171450">
              <a:buFont typeface="Arial"/>
              <a:buChar char="•"/>
            </a:pPr>
            <a:r>
              <a:rPr kumimoji="1" lang="en-US" altLang="ja-JP" dirty="0" smtClean="0"/>
              <a:t>level d</a:t>
            </a:r>
            <a:r>
              <a:rPr kumimoji="1" lang="ja-JP" altLang="en-US" dirty="0" smtClean="0"/>
              <a:t>に含まれていないピッチクラスが</a:t>
            </a:r>
            <a:r>
              <a:rPr kumimoji="1" lang="en-US" altLang="ja-JP" dirty="0" smtClean="0"/>
              <a:t>level c</a:t>
            </a:r>
            <a:r>
              <a:rPr kumimoji="1" lang="ja-JP" altLang="en-US" dirty="0" smtClean="0"/>
              <a:t>で含まれている。</a:t>
            </a:r>
            <a:endParaRPr kumimoji="1" lang="en-US" altLang="ja-JP" dirty="0" smtClean="0"/>
          </a:p>
          <a:p>
            <a:pPr marL="171450" indent="-171450">
              <a:buFont typeface="Arial"/>
              <a:buChar char="•"/>
            </a:pPr>
            <a:r>
              <a:rPr kumimoji="1" lang="ja-JP" altLang="en-US" dirty="0" smtClean="0"/>
              <a:t>現行のＴＰＳでは、前提として下層の</a:t>
            </a:r>
            <a:r>
              <a:rPr kumimoji="1" lang="en-US" altLang="ja-JP" dirty="0" smtClean="0"/>
              <a:t>level</a:t>
            </a:r>
            <a:r>
              <a:rPr kumimoji="1" lang="ja-JP" altLang="en-US" dirty="0" smtClean="0"/>
              <a:t>のピッチクラスは自身より上の</a:t>
            </a:r>
            <a:r>
              <a:rPr kumimoji="1" lang="en-US" altLang="ja-JP" dirty="0" smtClean="0"/>
              <a:t>level</a:t>
            </a:r>
            <a:r>
              <a:rPr kumimoji="1" lang="ja-JP" altLang="en-US" dirty="0" smtClean="0"/>
              <a:t>のピッチクラスを含んでいなければならない。</a:t>
            </a:r>
            <a:endParaRPr kumimoji="1" lang="en-US" altLang="ja-JP" dirty="0" smtClean="0"/>
          </a:p>
          <a:p>
            <a:pPr marL="171450" indent="-171450">
              <a:buFont typeface="Arial"/>
              <a:buChar char="•"/>
            </a:pPr>
            <a:r>
              <a:rPr kumimoji="1" lang="en-US" altLang="ja-JP" dirty="0" smtClean="0"/>
              <a:t>level d</a:t>
            </a:r>
            <a:r>
              <a:rPr kumimoji="1" lang="ja-JP" altLang="en-US" dirty="0" smtClean="0"/>
              <a:t>で「抜け」が生じる</a:t>
            </a:r>
            <a:endParaRPr kumimoji="1" lang="en-US" altLang="ja-JP" dirty="0" smtClean="0"/>
          </a:p>
          <a:p>
            <a:pPr marL="171450" indent="-171450">
              <a:buFont typeface="Arial"/>
              <a:buChar char="•"/>
            </a:pPr>
            <a:r>
              <a:rPr kumimoji="1" lang="ja-JP" altLang="en-US" dirty="0" smtClean="0"/>
              <a:t>計算不可能、そもそもこのような和音の入力を考えていない</a:t>
            </a:r>
            <a:endParaRPr kumimoji="1" lang="ja-JP" altLang="en-US" dirty="0"/>
          </a:p>
        </p:txBody>
      </p:sp>
      <p:sp>
        <p:nvSpPr>
          <p:cNvPr id="4" name="スライド番号プレースホルダー 3"/>
          <p:cNvSpPr>
            <a:spLocks noGrp="1"/>
          </p:cNvSpPr>
          <p:nvPr>
            <p:ph type="sldNum" sz="quarter" idx="10"/>
          </p:nvPr>
        </p:nvSpPr>
        <p:spPr/>
        <p:txBody>
          <a:bodyPr/>
          <a:lstStyle/>
          <a:p>
            <a:fld id="{E723F35A-E8F7-F548-870C-6B605B2BA9A0}" type="slidenum">
              <a:rPr kumimoji="1" lang="ja-JP" altLang="en-US" smtClean="0"/>
              <a:t>66</a:t>
            </a:fld>
            <a:endParaRPr kumimoji="1" lang="ja-JP" altLang="en-US"/>
          </a:p>
        </p:txBody>
      </p:sp>
    </p:spTree>
    <p:extLst>
      <p:ext uri="{BB962C8B-B14F-4D97-AF65-F5344CB8AC3E}">
        <p14:creationId xmlns:p14="http://schemas.microsoft.com/office/powerpoint/2010/main" val="3197674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742950" y="2130451"/>
            <a:ext cx="8420100" cy="1470025"/>
          </a:xfrm>
        </p:spPr>
        <p:txBody>
          <a:bodyPr/>
          <a:lstStyle/>
          <a:p>
            <a:r>
              <a:rPr lang="ja-JP" altLang="en-US" smtClean="0"/>
              <a:t>マスター タイトルの書式設定</a:t>
            </a:r>
            <a:endParaRPr lang="ja-JP" altLang="en-US"/>
          </a:p>
        </p:txBody>
      </p:sp>
      <p:sp>
        <p:nvSpPr>
          <p:cNvPr id="3" name="サブタイトル 2"/>
          <p:cNvSpPr>
            <a:spLocks noGrp="1"/>
          </p:cNvSpPr>
          <p:nvPr>
            <p:ph type="subTitle" idx="1"/>
          </p:nvPr>
        </p:nvSpPr>
        <p:spPr>
          <a:xfrm>
            <a:off x="1485900" y="3886200"/>
            <a:ext cx="69342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smtClean="0"/>
              <a:t>マスター サブタイトルの書式設定</a:t>
            </a:r>
            <a:endParaRPr lang="ja-JP" altLang="en-US"/>
          </a:p>
        </p:txBody>
      </p:sp>
    </p:spTree>
    <p:extLst>
      <p:ext uri="{BB962C8B-B14F-4D97-AF65-F5344CB8AC3E}">
        <p14:creationId xmlns:p14="http://schemas.microsoft.com/office/powerpoint/2010/main" val="2013174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a:xfrm>
            <a:off x="495300" y="1600206"/>
            <a:ext cx="8915400" cy="4525963"/>
          </a:xfrm>
          <a:prstGeom prst="rect">
            <a:avLst/>
          </a:prstGeo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extLst>
      <p:ext uri="{BB962C8B-B14F-4D97-AF65-F5344CB8AC3E}">
        <p14:creationId xmlns:p14="http://schemas.microsoft.com/office/powerpoint/2010/main" val="164549755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742950" y="2130472"/>
            <a:ext cx="84201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A598C48D-B28D-C94C-B3D0-F6AA9D3D8C58}" type="datetime1">
              <a:rPr lang="ja-JP" altLang="en-US" smtClean="0">
                <a:solidFill>
                  <a:prstClr val="black">
                    <a:tint val="75000"/>
                  </a:prstClr>
                </a:solidFill>
                <a:latin typeface="Calibri"/>
                <a:ea typeface="ＭＳ Ｐゴシック"/>
              </a:rPr>
              <a:pPr/>
              <a:t>2016/06/08</a:t>
            </a:fld>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148971637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E9CB949D-A689-0441-84B8-F58860AC1FF2}" type="datetime1">
              <a:rPr lang="ja-JP" altLang="en-US" smtClean="0">
                <a:solidFill>
                  <a:prstClr val="black">
                    <a:tint val="75000"/>
                  </a:prstClr>
                </a:solidFill>
                <a:latin typeface="Calibri"/>
                <a:ea typeface="ＭＳ Ｐゴシック"/>
              </a:rPr>
              <a:pPr/>
              <a:t>2016/06/08</a:t>
            </a:fld>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66840407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82506" y="4406947"/>
            <a:ext cx="84201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C7410F76-E756-534F-8C58-7CB6A49F8E99}" type="datetime1">
              <a:rPr lang="ja-JP" altLang="en-US" smtClean="0">
                <a:solidFill>
                  <a:prstClr val="black">
                    <a:tint val="75000"/>
                  </a:prstClr>
                </a:solidFill>
                <a:latin typeface="Calibri"/>
                <a:ea typeface="ＭＳ Ｐゴシック"/>
              </a:rPr>
              <a:pPr/>
              <a:t>2016/06/08</a:t>
            </a:fld>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16216893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95300" y="1600206"/>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5035550" y="1600206"/>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DE50B145-18B2-574A-9359-D1C8D5E583DD}" type="datetime1">
              <a:rPr lang="ja-JP" altLang="en-US" smtClean="0">
                <a:solidFill>
                  <a:prstClr val="black">
                    <a:tint val="75000"/>
                  </a:prstClr>
                </a:solidFill>
                <a:latin typeface="Calibri"/>
                <a:ea typeface="ＭＳ Ｐゴシック"/>
              </a:rPr>
              <a:pPr/>
              <a:t>2016/06/08</a:t>
            </a:fld>
            <a:endParaRPr lang="ja-JP" altLang="en-US">
              <a:solidFill>
                <a:prstClr val="black">
                  <a:tint val="75000"/>
                </a:prstClr>
              </a:solidFill>
              <a:latin typeface="Calibri"/>
              <a:ea typeface="ＭＳ Ｐゴシック"/>
            </a:endParaRPr>
          </a:p>
        </p:txBody>
      </p:sp>
      <p:sp>
        <p:nvSpPr>
          <p:cNvPr id="6" name="フッター プレースホルダー 5"/>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7" name="スライド番号プレースホルダー 6"/>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351780709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5032115"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5032115"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7AD92A94-6CB9-3A48-9A24-C5C62C9D6F01}" type="datetime1">
              <a:rPr lang="ja-JP" altLang="en-US" smtClean="0">
                <a:solidFill>
                  <a:prstClr val="black">
                    <a:tint val="75000"/>
                  </a:prstClr>
                </a:solidFill>
                <a:latin typeface="Calibri"/>
                <a:ea typeface="ＭＳ Ｐゴシック"/>
              </a:rPr>
              <a:pPr/>
              <a:t>2016/06/08</a:t>
            </a:fld>
            <a:endParaRPr lang="ja-JP" altLang="en-US">
              <a:solidFill>
                <a:prstClr val="black">
                  <a:tint val="75000"/>
                </a:prstClr>
              </a:solidFill>
              <a:latin typeface="Calibri"/>
              <a:ea typeface="ＭＳ Ｐゴシック"/>
            </a:endParaRPr>
          </a:p>
        </p:txBody>
      </p:sp>
      <p:sp>
        <p:nvSpPr>
          <p:cNvPr id="8" name="フッター プレースホルダー 7"/>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9" name="スライド番号プレースホルダー 8"/>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62315983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609EE6EE-1503-354F-81A6-7B29C4ED8788}" type="datetime1">
              <a:rPr lang="ja-JP" altLang="en-US" smtClean="0">
                <a:solidFill>
                  <a:prstClr val="black">
                    <a:tint val="75000"/>
                  </a:prstClr>
                </a:solidFill>
                <a:latin typeface="Calibri"/>
                <a:ea typeface="ＭＳ Ｐゴシック"/>
              </a:rPr>
              <a:pPr/>
              <a:t>2016/06/08</a:t>
            </a:fld>
            <a:endParaRPr lang="ja-JP" altLang="en-US">
              <a:solidFill>
                <a:prstClr val="black">
                  <a:tint val="75000"/>
                </a:prstClr>
              </a:solidFill>
              <a:latin typeface="Calibri"/>
              <a:ea typeface="ＭＳ Ｐゴシック"/>
            </a:endParaRPr>
          </a:p>
        </p:txBody>
      </p:sp>
      <p:sp>
        <p:nvSpPr>
          <p:cNvPr id="4" name="フッター プレースホルダー 3"/>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5" name="スライド番号プレースホルダー 4"/>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63625564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F62A65EB-61D9-4341-9C5B-80A0EE2ADD3D}" type="datetime1">
              <a:rPr lang="ja-JP" altLang="en-US" smtClean="0">
                <a:solidFill>
                  <a:prstClr val="black">
                    <a:tint val="75000"/>
                  </a:prstClr>
                </a:solidFill>
                <a:latin typeface="Calibri"/>
                <a:ea typeface="ＭＳ Ｐゴシック"/>
              </a:rPr>
              <a:pPr/>
              <a:t>2016/06/08</a:t>
            </a:fld>
            <a:endParaRPr lang="ja-JP" altLang="en-US">
              <a:solidFill>
                <a:prstClr val="black">
                  <a:tint val="75000"/>
                </a:prstClr>
              </a:solidFill>
              <a:latin typeface="Calibri"/>
              <a:ea typeface="ＭＳ Ｐゴシック"/>
            </a:endParaRPr>
          </a:p>
        </p:txBody>
      </p:sp>
      <p:sp>
        <p:nvSpPr>
          <p:cNvPr id="3" name="フッター プレースホルダー 2"/>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4" name="スライド番号プレースホルダー 3"/>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389776704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0" y="273050"/>
            <a:ext cx="3259006"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872972" y="273097"/>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95300" y="1435103"/>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AF221D19-3FD6-4842-8738-CEC5E3E53445}" type="datetime1">
              <a:rPr lang="ja-JP" altLang="en-US" smtClean="0">
                <a:solidFill>
                  <a:prstClr val="black">
                    <a:tint val="75000"/>
                  </a:prstClr>
                </a:solidFill>
                <a:latin typeface="Calibri"/>
                <a:ea typeface="ＭＳ Ｐゴシック"/>
              </a:rPr>
              <a:pPr/>
              <a:t>2016/06/08</a:t>
            </a:fld>
            <a:endParaRPr lang="ja-JP" altLang="en-US">
              <a:solidFill>
                <a:prstClr val="black">
                  <a:tint val="75000"/>
                </a:prstClr>
              </a:solidFill>
              <a:latin typeface="Calibri"/>
              <a:ea typeface="ＭＳ Ｐゴシック"/>
            </a:endParaRPr>
          </a:p>
        </p:txBody>
      </p:sp>
      <p:sp>
        <p:nvSpPr>
          <p:cNvPr id="6" name="フッター プレースホルダー 5"/>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7" name="スライド番号プレースホルダー 6"/>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346096005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941645" y="4800600"/>
            <a:ext cx="59436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9DFF77E6-B8EF-8040-8BEC-E422A0DD2C6B}" type="datetime1">
              <a:rPr lang="ja-JP" altLang="en-US" smtClean="0">
                <a:solidFill>
                  <a:prstClr val="black">
                    <a:tint val="75000"/>
                  </a:prstClr>
                </a:solidFill>
                <a:latin typeface="Calibri"/>
                <a:ea typeface="ＭＳ Ｐゴシック"/>
              </a:rPr>
              <a:pPr/>
              <a:t>2016/06/08</a:t>
            </a:fld>
            <a:endParaRPr lang="ja-JP" altLang="en-US">
              <a:solidFill>
                <a:prstClr val="black">
                  <a:tint val="75000"/>
                </a:prstClr>
              </a:solidFill>
              <a:latin typeface="Calibri"/>
              <a:ea typeface="ＭＳ Ｐゴシック"/>
            </a:endParaRPr>
          </a:p>
        </p:txBody>
      </p:sp>
      <p:sp>
        <p:nvSpPr>
          <p:cNvPr id="6" name="フッター プレースホルダー 5"/>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7" name="スライド番号プレースホルダー 6"/>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15961912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78726B5E-3033-E946-BDC8-4F402F693C12}" type="datetime1">
              <a:rPr lang="ja-JP" altLang="en-US" smtClean="0">
                <a:solidFill>
                  <a:prstClr val="black">
                    <a:tint val="75000"/>
                  </a:prstClr>
                </a:solidFill>
                <a:latin typeface="Calibri"/>
                <a:ea typeface="ＭＳ Ｐゴシック"/>
              </a:rPr>
              <a:pPr/>
              <a:t>2016/06/08</a:t>
            </a:fld>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487755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7126288" y="188913"/>
            <a:ext cx="2284412" cy="5937250"/>
          </a:xfrm>
        </p:spPr>
        <p:txBody>
          <a:bodyPr vert="eaVert"/>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a:xfrm>
            <a:off x="273050" y="188913"/>
            <a:ext cx="6700838" cy="5937250"/>
          </a:xfrm>
          <a:prstGeom prst="rect">
            <a:avLst/>
          </a:prstGeo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extLst>
      <p:ext uri="{BB962C8B-B14F-4D97-AF65-F5344CB8AC3E}">
        <p14:creationId xmlns:p14="http://schemas.microsoft.com/office/powerpoint/2010/main" val="136197566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7181850" y="274685"/>
            <a:ext cx="222885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95300" y="274685"/>
            <a:ext cx="652145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4C83AEE0-B602-1345-A2E7-A05793E6F1E9}" type="datetime1">
              <a:rPr lang="ja-JP" altLang="en-US" smtClean="0">
                <a:solidFill>
                  <a:prstClr val="black">
                    <a:tint val="75000"/>
                  </a:prstClr>
                </a:solidFill>
                <a:latin typeface="Calibri"/>
                <a:ea typeface="ＭＳ Ｐゴシック"/>
              </a:rPr>
              <a:pPr/>
              <a:t>2016/06/08</a:t>
            </a:fld>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183902931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742950" y="2130440"/>
            <a:ext cx="84201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1E380F93-3E3D-7640-B67E-1AB01F9E63D8}" type="datetime1">
              <a:rPr lang="ja-JP" altLang="en-US" smtClean="0">
                <a:solidFill>
                  <a:prstClr val="black">
                    <a:tint val="75000"/>
                  </a:prstClr>
                </a:solidFill>
                <a:latin typeface="Calibri"/>
                <a:ea typeface="ＭＳ Ｐゴシック"/>
              </a:rPr>
              <a:pPr/>
              <a:t>2016/06/08</a:t>
            </a:fld>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18625761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343CC97A-791C-2E4D-A3B7-7235C2F138B1}" type="datetime1">
              <a:rPr lang="ja-JP" altLang="en-US" smtClean="0">
                <a:solidFill>
                  <a:prstClr val="black">
                    <a:tint val="75000"/>
                  </a:prstClr>
                </a:solidFill>
                <a:latin typeface="Calibri"/>
                <a:ea typeface="ＭＳ Ｐゴシック"/>
              </a:rPr>
              <a:pPr/>
              <a:t>2016/06/08</a:t>
            </a:fld>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130339678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82506" y="4406915"/>
            <a:ext cx="84201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17073B9C-E91B-5341-A2C1-D8603092CC6E}" type="datetime1">
              <a:rPr lang="ja-JP" altLang="en-US" smtClean="0">
                <a:solidFill>
                  <a:prstClr val="black">
                    <a:tint val="75000"/>
                  </a:prstClr>
                </a:solidFill>
                <a:latin typeface="Calibri"/>
                <a:ea typeface="ＭＳ Ｐゴシック"/>
              </a:rPr>
              <a:pPr/>
              <a:t>2016/06/08</a:t>
            </a:fld>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303959892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95300" y="1600206"/>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5035550" y="1600206"/>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91A0F412-9BB2-164C-8667-6161FAAD0465}" type="datetime1">
              <a:rPr lang="ja-JP" altLang="en-US" smtClean="0">
                <a:solidFill>
                  <a:prstClr val="black">
                    <a:tint val="75000"/>
                  </a:prstClr>
                </a:solidFill>
                <a:latin typeface="Calibri"/>
                <a:ea typeface="ＭＳ Ｐゴシック"/>
              </a:rPr>
              <a:pPr/>
              <a:t>2016/06/08</a:t>
            </a:fld>
            <a:endParaRPr lang="ja-JP" altLang="en-US">
              <a:solidFill>
                <a:prstClr val="black">
                  <a:tint val="75000"/>
                </a:prstClr>
              </a:solidFill>
              <a:latin typeface="Calibri"/>
              <a:ea typeface="ＭＳ Ｐゴシック"/>
            </a:endParaRPr>
          </a:p>
        </p:txBody>
      </p:sp>
      <p:sp>
        <p:nvSpPr>
          <p:cNvPr id="6" name="フッター プレースホルダー 5"/>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7" name="スライド番号プレースホルダー 6"/>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62931448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5032115"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5032115"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132A34A2-92A0-2549-A2BC-B7381E3780B1}" type="datetime1">
              <a:rPr lang="ja-JP" altLang="en-US" smtClean="0">
                <a:solidFill>
                  <a:prstClr val="black">
                    <a:tint val="75000"/>
                  </a:prstClr>
                </a:solidFill>
                <a:latin typeface="Calibri"/>
                <a:ea typeface="ＭＳ Ｐゴシック"/>
              </a:rPr>
              <a:pPr/>
              <a:t>2016/06/08</a:t>
            </a:fld>
            <a:endParaRPr lang="ja-JP" altLang="en-US">
              <a:solidFill>
                <a:prstClr val="black">
                  <a:tint val="75000"/>
                </a:prstClr>
              </a:solidFill>
              <a:latin typeface="Calibri"/>
              <a:ea typeface="ＭＳ Ｐゴシック"/>
            </a:endParaRPr>
          </a:p>
        </p:txBody>
      </p:sp>
      <p:sp>
        <p:nvSpPr>
          <p:cNvPr id="8" name="フッター プレースホルダー 7"/>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9" name="スライド番号プレースホルダー 8"/>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375383445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E05D3877-BDDC-494E-AB31-45D9528FDB0C}" type="datetime1">
              <a:rPr lang="ja-JP" altLang="en-US" smtClean="0">
                <a:solidFill>
                  <a:prstClr val="black">
                    <a:tint val="75000"/>
                  </a:prstClr>
                </a:solidFill>
                <a:latin typeface="Calibri"/>
                <a:ea typeface="ＭＳ Ｐゴシック"/>
              </a:rPr>
              <a:pPr/>
              <a:t>2016/06/08</a:t>
            </a:fld>
            <a:endParaRPr lang="ja-JP" altLang="en-US">
              <a:solidFill>
                <a:prstClr val="black">
                  <a:tint val="75000"/>
                </a:prstClr>
              </a:solidFill>
              <a:latin typeface="Calibri"/>
              <a:ea typeface="ＭＳ Ｐゴシック"/>
            </a:endParaRPr>
          </a:p>
        </p:txBody>
      </p:sp>
      <p:sp>
        <p:nvSpPr>
          <p:cNvPr id="4" name="フッター プレースホルダー 3"/>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5" name="スライド番号プレースホルダー 4"/>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37356614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CBFBF18-CD43-6341-B474-DB7579F38C14}" type="datetime1">
              <a:rPr lang="ja-JP" altLang="en-US" smtClean="0">
                <a:solidFill>
                  <a:prstClr val="black">
                    <a:tint val="75000"/>
                  </a:prstClr>
                </a:solidFill>
                <a:latin typeface="Calibri"/>
                <a:ea typeface="ＭＳ Ｐゴシック"/>
              </a:rPr>
              <a:pPr/>
              <a:t>2016/06/08</a:t>
            </a:fld>
            <a:endParaRPr lang="ja-JP" altLang="en-US">
              <a:solidFill>
                <a:prstClr val="black">
                  <a:tint val="75000"/>
                </a:prstClr>
              </a:solidFill>
              <a:latin typeface="Calibri"/>
              <a:ea typeface="ＭＳ Ｐゴシック"/>
            </a:endParaRPr>
          </a:p>
        </p:txBody>
      </p:sp>
      <p:sp>
        <p:nvSpPr>
          <p:cNvPr id="3" name="フッター プレースホルダー 2"/>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4" name="スライド番号プレースホルダー 3"/>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80235870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0" y="273050"/>
            <a:ext cx="3259006"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872972" y="273065"/>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95300" y="1435103"/>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57E516FE-777C-B147-BAA1-073382DBBB98}" type="datetime1">
              <a:rPr lang="ja-JP" altLang="en-US" smtClean="0">
                <a:solidFill>
                  <a:prstClr val="black">
                    <a:tint val="75000"/>
                  </a:prstClr>
                </a:solidFill>
                <a:latin typeface="Calibri"/>
                <a:ea typeface="ＭＳ Ｐゴシック"/>
              </a:rPr>
              <a:pPr/>
              <a:t>2016/06/08</a:t>
            </a:fld>
            <a:endParaRPr lang="ja-JP" altLang="en-US">
              <a:solidFill>
                <a:prstClr val="black">
                  <a:tint val="75000"/>
                </a:prstClr>
              </a:solidFill>
              <a:latin typeface="Calibri"/>
              <a:ea typeface="ＭＳ Ｐゴシック"/>
            </a:endParaRPr>
          </a:p>
        </p:txBody>
      </p:sp>
      <p:sp>
        <p:nvSpPr>
          <p:cNvPr id="6" name="フッター プレースホルダー 5"/>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7" name="スライド番号プレースホルダー 6"/>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29225859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941645" y="4800600"/>
            <a:ext cx="59436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AE659CC2-4FC3-BF4A-A6E3-7DF358CDEE27}" type="datetime1">
              <a:rPr lang="ja-JP" altLang="en-US" smtClean="0">
                <a:solidFill>
                  <a:prstClr val="black">
                    <a:tint val="75000"/>
                  </a:prstClr>
                </a:solidFill>
                <a:latin typeface="Calibri"/>
                <a:ea typeface="ＭＳ Ｐゴシック"/>
              </a:rPr>
              <a:pPr/>
              <a:t>2016/06/08</a:t>
            </a:fld>
            <a:endParaRPr lang="ja-JP" altLang="en-US">
              <a:solidFill>
                <a:prstClr val="black">
                  <a:tint val="75000"/>
                </a:prstClr>
              </a:solidFill>
              <a:latin typeface="Calibri"/>
              <a:ea typeface="ＭＳ Ｐゴシック"/>
            </a:endParaRPr>
          </a:p>
        </p:txBody>
      </p:sp>
      <p:sp>
        <p:nvSpPr>
          <p:cNvPr id="6" name="フッター プレースホルダー 5"/>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7" name="スライド番号プレースホルダー 6"/>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14667040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742950" y="2130451"/>
            <a:ext cx="8420100" cy="1470025"/>
          </a:xfrm>
        </p:spPr>
        <p:txBody>
          <a:bodyPr/>
          <a:lstStyle/>
          <a:p>
            <a:r>
              <a:rPr lang="ja-JP" altLang="en-US" smtClean="0"/>
              <a:t>マスター タイトルの書式設定</a:t>
            </a:r>
            <a:endParaRPr lang="ja-JP" altLang="en-US"/>
          </a:p>
        </p:txBody>
      </p:sp>
      <p:sp>
        <p:nvSpPr>
          <p:cNvPr id="3" name="サブタイトル 2"/>
          <p:cNvSpPr>
            <a:spLocks noGrp="1"/>
          </p:cNvSpPr>
          <p:nvPr>
            <p:ph type="subTitle" idx="1"/>
          </p:nvPr>
        </p:nvSpPr>
        <p:spPr>
          <a:xfrm>
            <a:off x="1485900" y="3886200"/>
            <a:ext cx="69342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smtClean="0"/>
              <a:t>マスター サブタイトルの書式設定</a:t>
            </a:r>
            <a:endParaRPr lang="ja-JP" altLang="en-US"/>
          </a:p>
        </p:txBody>
      </p:sp>
      <p:sp>
        <p:nvSpPr>
          <p:cNvPr id="4" name="スライド番号プレースホルダー 3"/>
          <p:cNvSpPr>
            <a:spLocks noGrp="1"/>
          </p:cNvSpPr>
          <p:nvPr>
            <p:ph type="sldNum" sz="quarter" idx="10"/>
          </p:nvPr>
        </p:nvSpPr>
        <p:spPr/>
        <p:txBody>
          <a:bodyPr/>
          <a:lstStyle>
            <a:lvl1pPr>
              <a:defRPr/>
            </a:lvl1pPr>
          </a:lstStyle>
          <a:p>
            <a:fld id="{964742A3-63F0-9242-86A8-06991E8D9256}" type="slidenum">
              <a:rPr lang="en-US" altLang="ja-JP"/>
              <a:pPr/>
              <a:t>‹#›</a:t>
            </a:fld>
            <a:endParaRPr lang="en-US" altLang="ja-JP"/>
          </a:p>
        </p:txBody>
      </p:sp>
    </p:spTree>
    <p:extLst>
      <p:ext uri="{BB962C8B-B14F-4D97-AF65-F5344CB8AC3E}">
        <p14:creationId xmlns:p14="http://schemas.microsoft.com/office/powerpoint/2010/main" val="314655008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A1691B6C-A152-9547-A858-CE9A0E73C763}" type="datetime1">
              <a:rPr lang="ja-JP" altLang="en-US" smtClean="0">
                <a:solidFill>
                  <a:prstClr val="black">
                    <a:tint val="75000"/>
                  </a:prstClr>
                </a:solidFill>
                <a:latin typeface="Calibri"/>
                <a:ea typeface="ＭＳ Ｐゴシック"/>
              </a:rPr>
              <a:pPr/>
              <a:t>2016/06/08</a:t>
            </a:fld>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5525027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7181850" y="274653"/>
            <a:ext cx="222885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95300" y="274653"/>
            <a:ext cx="652145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B4096B6F-0418-9F4F-ABDA-A48AFCE196BD}" type="datetime1">
              <a:rPr lang="ja-JP" altLang="en-US" smtClean="0">
                <a:solidFill>
                  <a:prstClr val="black">
                    <a:tint val="75000"/>
                  </a:prstClr>
                </a:solidFill>
                <a:latin typeface="Calibri"/>
                <a:ea typeface="ＭＳ Ｐゴシック"/>
              </a:rPr>
              <a:pPr/>
              <a:t>2016/06/08</a:t>
            </a:fld>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9399013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742950" y="2130426"/>
            <a:ext cx="84201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1E380F93-3E3D-7640-B67E-1AB01F9E63D8}" type="datetime1">
              <a:rPr lang="ja-JP" altLang="en-US" smtClean="0">
                <a:solidFill>
                  <a:prstClr val="black">
                    <a:tint val="75000"/>
                  </a:prstClr>
                </a:solidFill>
                <a:latin typeface="Calibri"/>
                <a:ea typeface="ＭＳ Ｐゴシック"/>
              </a:rPr>
              <a:pPr/>
              <a:t>2016/06/08</a:t>
            </a:fld>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91700383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343CC97A-791C-2E4D-A3B7-7235C2F138B1}" type="datetime1">
              <a:rPr lang="ja-JP" altLang="en-US" smtClean="0">
                <a:solidFill>
                  <a:prstClr val="black">
                    <a:tint val="75000"/>
                  </a:prstClr>
                </a:solidFill>
                <a:latin typeface="Calibri"/>
                <a:ea typeface="ＭＳ Ｐゴシック"/>
              </a:rPr>
              <a:pPr/>
              <a:t>2016/06/08</a:t>
            </a:fld>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419306121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82506" y="4406901"/>
            <a:ext cx="84201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17073B9C-E91B-5341-A2C1-D8603092CC6E}" type="datetime1">
              <a:rPr lang="ja-JP" altLang="en-US" smtClean="0">
                <a:solidFill>
                  <a:prstClr val="black">
                    <a:tint val="75000"/>
                  </a:prstClr>
                </a:solidFill>
                <a:latin typeface="Calibri"/>
                <a:ea typeface="ＭＳ Ｐゴシック"/>
              </a:rPr>
              <a:pPr/>
              <a:t>2016/06/08</a:t>
            </a:fld>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188448777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9530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503555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91A0F412-9BB2-164C-8667-6161FAAD0465}" type="datetime1">
              <a:rPr lang="ja-JP" altLang="en-US" smtClean="0">
                <a:solidFill>
                  <a:prstClr val="black">
                    <a:tint val="75000"/>
                  </a:prstClr>
                </a:solidFill>
                <a:latin typeface="Calibri"/>
                <a:ea typeface="ＭＳ Ｐゴシック"/>
              </a:rPr>
              <a:pPr/>
              <a:t>2016/06/08</a:t>
            </a:fld>
            <a:endParaRPr lang="ja-JP" altLang="en-US">
              <a:solidFill>
                <a:prstClr val="black">
                  <a:tint val="75000"/>
                </a:prstClr>
              </a:solidFill>
              <a:latin typeface="Calibri"/>
              <a:ea typeface="ＭＳ Ｐゴシック"/>
            </a:endParaRPr>
          </a:p>
        </p:txBody>
      </p:sp>
      <p:sp>
        <p:nvSpPr>
          <p:cNvPr id="6" name="フッター プレースホルダー 5"/>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7" name="スライド番号プレースホルダー 6"/>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70638264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5032111"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5032111"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132A34A2-92A0-2549-A2BC-B7381E3780B1}" type="datetime1">
              <a:rPr lang="ja-JP" altLang="en-US" smtClean="0">
                <a:solidFill>
                  <a:prstClr val="black">
                    <a:tint val="75000"/>
                  </a:prstClr>
                </a:solidFill>
                <a:latin typeface="Calibri"/>
                <a:ea typeface="ＭＳ Ｐゴシック"/>
              </a:rPr>
              <a:pPr/>
              <a:t>2016/06/08</a:t>
            </a:fld>
            <a:endParaRPr lang="ja-JP" altLang="en-US">
              <a:solidFill>
                <a:prstClr val="black">
                  <a:tint val="75000"/>
                </a:prstClr>
              </a:solidFill>
              <a:latin typeface="Calibri"/>
              <a:ea typeface="ＭＳ Ｐゴシック"/>
            </a:endParaRPr>
          </a:p>
        </p:txBody>
      </p:sp>
      <p:sp>
        <p:nvSpPr>
          <p:cNvPr id="8" name="フッター プレースホルダー 7"/>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9" name="スライド番号プレースホルダー 8"/>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31140756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E05D3877-BDDC-494E-AB31-45D9528FDB0C}" type="datetime1">
              <a:rPr lang="ja-JP" altLang="en-US" smtClean="0">
                <a:solidFill>
                  <a:prstClr val="black">
                    <a:tint val="75000"/>
                  </a:prstClr>
                </a:solidFill>
                <a:latin typeface="Calibri"/>
                <a:ea typeface="ＭＳ Ｐゴシック"/>
              </a:rPr>
              <a:pPr/>
              <a:t>2016/06/08</a:t>
            </a:fld>
            <a:endParaRPr lang="ja-JP" altLang="en-US">
              <a:solidFill>
                <a:prstClr val="black">
                  <a:tint val="75000"/>
                </a:prstClr>
              </a:solidFill>
              <a:latin typeface="Calibri"/>
              <a:ea typeface="ＭＳ Ｐゴシック"/>
            </a:endParaRPr>
          </a:p>
        </p:txBody>
      </p:sp>
      <p:sp>
        <p:nvSpPr>
          <p:cNvPr id="4" name="フッター プレースホルダー 3"/>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5" name="スライド番号プレースホルダー 4"/>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8982091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CBFBF18-CD43-6341-B474-DB7579F38C14}" type="datetime1">
              <a:rPr lang="ja-JP" altLang="en-US" smtClean="0">
                <a:solidFill>
                  <a:prstClr val="black">
                    <a:tint val="75000"/>
                  </a:prstClr>
                </a:solidFill>
                <a:latin typeface="Calibri"/>
                <a:ea typeface="ＭＳ Ｐゴシック"/>
              </a:rPr>
              <a:pPr/>
              <a:t>2016/06/08</a:t>
            </a:fld>
            <a:endParaRPr lang="ja-JP" altLang="en-US">
              <a:solidFill>
                <a:prstClr val="black">
                  <a:tint val="75000"/>
                </a:prstClr>
              </a:solidFill>
              <a:latin typeface="Calibri"/>
              <a:ea typeface="ＭＳ Ｐゴシック"/>
            </a:endParaRPr>
          </a:p>
        </p:txBody>
      </p:sp>
      <p:sp>
        <p:nvSpPr>
          <p:cNvPr id="3" name="フッター プレースホルダー 2"/>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4" name="スライド番号プレースホルダー 3"/>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326275308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0" y="273050"/>
            <a:ext cx="3259006"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872971" y="273051"/>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95300" y="1435101"/>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57E516FE-777C-B147-BAA1-073382DBBB98}" type="datetime1">
              <a:rPr lang="ja-JP" altLang="en-US" smtClean="0">
                <a:solidFill>
                  <a:prstClr val="black">
                    <a:tint val="75000"/>
                  </a:prstClr>
                </a:solidFill>
                <a:latin typeface="Calibri"/>
                <a:ea typeface="ＭＳ Ｐゴシック"/>
              </a:rPr>
              <a:pPr/>
              <a:t>2016/06/08</a:t>
            </a:fld>
            <a:endParaRPr lang="ja-JP" altLang="en-US">
              <a:solidFill>
                <a:prstClr val="black">
                  <a:tint val="75000"/>
                </a:prstClr>
              </a:solidFill>
              <a:latin typeface="Calibri"/>
              <a:ea typeface="ＭＳ Ｐゴシック"/>
            </a:endParaRPr>
          </a:p>
        </p:txBody>
      </p:sp>
      <p:sp>
        <p:nvSpPr>
          <p:cNvPr id="6" name="フッター プレースホルダー 5"/>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7" name="スライド番号プレースホルダー 6"/>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3664954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495300" y="1600206"/>
            <a:ext cx="8915400" cy="4525963"/>
          </a:xfrm>
          <a:prstGeom prst="rect">
            <a:avLst/>
          </a:prstGeom>
        </p:spPr>
        <p:txBody>
          <a:bodyPr vert="horz"/>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スライド番号プレースホルダー 3"/>
          <p:cNvSpPr>
            <a:spLocks noGrp="1"/>
          </p:cNvSpPr>
          <p:nvPr>
            <p:ph type="sldNum" sz="quarter" idx="10"/>
          </p:nvPr>
        </p:nvSpPr>
        <p:spPr/>
        <p:txBody>
          <a:bodyPr/>
          <a:lstStyle>
            <a:lvl1pPr>
              <a:defRPr/>
            </a:lvl1pPr>
          </a:lstStyle>
          <a:p>
            <a:fld id="{2D860C89-F888-B14E-BFC4-26648CA80831}" type="slidenum">
              <a:rPr lang="en-US" altLang="ja-JP"/>
              <a:pPr/>
              <a:t>‹#›</a:t>
            </a:fld>
            <a:endParaRPr lang="en-US" altLang="ja-JP"/>
          </a:p>
        </p:txBody>
      </p:sp>
    </p:spTree>
    <p:extLst>
      <p:ext uri="{BB962C8B-B14F-4D97-AF65-F5344CB8AC3E}">
        <p14:creationId xmlns:p14="http://schemas.microsoft.com/office/powerpoint/2010/main" val="397205080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941645" y="4800600"/>
            <a:ext cx="59436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AE659CC2-4FC3-BF4A-A6E3-7DF358CDEE27}" type="datetime1">
              <a:rPr lang="ja-JP" altLang="en-US" smtClean="0">
                <a:solidFill>
                  <a:prstClr val="black">
                    <a:tint val="75000"/>
                  </a:prstClr>
                </a:solidFill>
                <a:latin typeface="Calibri"/>
                <a:ea typeface="ＭＳ Ｐゴシック"/>
              </a:rPr>
              <a:pPr/>
              <a:t>2016/06/08</a:t>
            </a:fld>
            <a:endParaRPr lang="ja-JP" altLang="en-US">
              <a:solidFill>
                <a:prstClr val="black">
                  <a:tint val="75000"/>
                </a:prstClr>
              </a:solidFill>
              <a:latin typeface="Calibri"/>
              <a:ea typeface="ＭＳ Ｐゴシック"/>
            </a:endParaRPr>
          </a:p>
        </p:txBody>
      </p:sp>
      <p:sp>
        <p:nvSpPr>
          <p:cNvPr id="6" name="フッター プレースホルダー 5"/>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7" name="スライド番号プレースホルダー 6"/>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39325967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A1691B6C-A152-9547-A858-CE9A0E73C763}" type="datetime1">
              <a:rPr lang="ja-JP" altLang="en-US" smtClean="0">
                <a:solidFill>
                  <a:prstClr val="black">
                    <a:tint val="75000"/>
                  </a:prstClr>
                </a:solidFill>
                <a:latin typeface="Calibri"/>
                <a:ea typeface="ＭＳ Ｐゴシック"/>
              </a:rPr>
              <a:pPr/>
              <a:t>2016/06/08</a:t>
            </a:fld>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74986990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7181850" y="274639"/>
            <a:ext cx="222885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95300" y="274639"/>
            <a:ext cx="652145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B4096B6F-0418-9F4F-ABDA-A48AFCE196BD}" type="datetime1">
              <a:rPr lang="ja-JP" altLang="en-US" smtClean="0">
                <a:solidFill>
                  <a:prstClr val="black">
                    <a:tint val="75000"/>
                  </a:prstClr>
                </a:solidFill>
                <a:latin typeface="Calibri"/>
                <a:ea typeface="ＭＳ Ｐゴシック"/>
              </a:rPr>
              <a:pPr/>
              <a:t>2016/06/08</a:t>
            </a:fld>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19781364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82638" y="4406926"/>
            <a:ext cx="8420100" cy="1362075"/>
          </a:xfrm>
        </p:spPr>
        <p:txBody>
          <a:bodyPr/>
          <a:lstStyle>
            <a:lvl1pPr algn="l">
              <a:defRPr sz="4000" b="1" cap="all"/>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782638" y="2906713"/>
            <a:ext cx="84201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smtClean="0"/>
              <a:t>マスター テキストの書式設定</a:t>
            </a:r>
          </a:p>
        </p:txBody>
      </p:sp>
      <p:sp>
        <p:nvSpPr>
          <p:cNvPr id="4" name="スライド番号プレースホルダー 3"/>
          <p:cNvSpPr>
            <a:spLocks noGrp="1"/>
          </p:cNvSpPr>
          <p:nvPr>
            <p:ph type="sldNum" sz="quarter" idx="10"/>
          </p:nvPr>
        </p:nvSpPr>
        <p:spPr/>
        <p:txBody>
          <a:bodyPr/>
          <a:lstStyle>
            <a:lvl1pPr>
              <a:defRPr/>
            </a:lvl1pPr>
          </a:lstStyle>
          <a:p>
            <a:fld id="{0C01F615-61B1-3D40-8E95-6245960DBCA9}" type="slidenum">
              <a:rPr lang="en-US" altLang="ja-JP"/>
              <a:pPr/>
              <a:t>‹#›</a:t>
            </a:fld>
            <a:endParaRPr lang="en-US" altLang="ja-JP"/>
          </a:p>
        </p:txBody>
      </p:sp>
    </p:spTree>
    <p:extLst>
      <p:ext uri="{BB962C8B-B14F-4D97-AF65-F5344CB8AC3E}">
        <p14:creationId xmlns:p14="http://schemas.microsoft.com/office/powerpoint/2010/main" val="483999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sz="half" idx="1"/>
          </p:nvPr>
        </p:nvSpPr>
        <p:spPr>
          <a:xfrm>
            <a:off x="495303" y="1600206"/>
            <a:ext cx="4381501"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ー 3"/>
          <p:cNvSpPr>
            <a:spLocks noGrp="1"/>
          </p:cNvSpPr>
          <p:nvPr>
            <p:ph sz="half" idx="2"/>
          </p:nvPr>
        </p:nvSpPr>
        <p:spPr>
          <a:xfrm>
            <a:off x="5029199" y="1600206"/>
            <a:ext cx="4381501"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スライド番号プレースホルダー 4"/>
          <p:cNvSpPr>
            <a:spLocks noGrp="1"/>
          </p:cNvSpPr>
          <p:nvPr>
            <p:ph type="sldNum" sz="quarter" idx="10"/>
          </p:nvPr>
        </p:nvSpPr>
        <p:spPr/>
        <p:txBody>
          <a:bodyPr/>
          <a:lstStyle>
            <a:lvl1pPr>
              <a:defRPr/>
            </a:lvl1pPr>
          </a:lstStyle>
          <a:p>
            <a:fld id="{818B51CC-850F-D144-A0F0-27D0B86FC175}" type="slidenum">
              <a:rPr lang="en-US" altLang="ja-JP"/>
              <a:pPr/>
              <a:t>‹#›</a:t>
            </a:fld>
            <a:endParaRPr lang="en-US" altLang="ja-JP"/>
          </a:p>
        </p:txBody>
      </p:sp>
    </p:spTree>
    <p:extLst>
      <p:ext uri="{BB962C8B-B14F-4D97-AF65-F5344CB8AC3E}">
        <p14:creationId xmlns:p14="http://schemas.microsoft.com/office/powerpoint/2010/main" val="7047581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0" y="274638"/>
            <a:ext cx="8915400" cy="1143000"/>
          </a:xfrm>
        </p:spPr>
        <p:txBody>
          <a:bodyPr/>
          <a:lstStyle>
            <a:lvl1pPr>
              <a:defRPr/>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495300" y="1535113"/>
            <a:ext cx="437673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コンテンツ プレースホルダー 3"/>
          <p:cNvSpPr>
            <a:spLocks noGrp="1"/>
          </p:cNvSpPr>
          <p:nvPr>
            <p:ph sz="half" idx="2"/>
          </p:nvPr>
        </p:nvSpPr>
        <p:spPr>
          <a:xfrm>
            <a:off x="495300" y="2174875"/>
            <a:ext cx="437673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ー 4"/>
          <p:cNvSpPr>
            <a:spLocks noGrp="1"/>
          </p:cNvSpPr>
          <p:nvPr>
            <p:ph type="body" sz="quarter" idx="3"/>
          </p:nvPr>
        </p:nvSpPr>
        <p:spPr>
          <a:xfrm>
            <a:off x="5032390" y="1535113"/>
            <a:ext cx="437832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コンテンツ プレースホルダー 5"/>
          <p:cNvSpPr>
            <a:spLocks noGrp="1"/>
          </p:cNvSpPr>
          <p:nvPr>
            <p:ph sz="quarter" idx="4"/>
          </p:nvPr>
        </p:nvSpPr>
        <p:spPr>
          <a:xfrm>
            <a:off x="5032390" y="2174875"/>
            <a:ext cx="437832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スライド番号プレースホルダー 6"/>
          <p:cNvSpPr>
            <a:spLocks noGrp="1"/>
          </p:cNvSpPr>
          <p:nvPr>
            <p:ph type="sldNum" sz="quarter" idx="10"/>
          </p:nvPr>
        </p:nvSpPr>
        <p:spPr/>
        <p:txBody>
          <a:bodyPr/>
          <a:lstStyle>
            <a:lvl1pPr>
              <a:defRPr/>
            </a:lvl1pPr>
          </a:lstStyle>
          <a:p>
            <a:fld id="{EB9E17D4-D3D2-A94D-8C16-73C33D9D6699}" type="slidenum">
              <a:rPr lang="en-US" altLang="ja-JP"/>
              <a:pPr/>
              <a:t>‹#›</a:t>
            </a:fld>
            <a:endParaRPr lang="en-US" altLang="ja-JP"/>
          </a:p>
        </p:txBody>
      </p:sp>
    </p:spTree>
    <p:extLst>
      <p:ext uri="{BB962C8B-B14F-4D97-AF65-F5344CB8AC3E}">
        <p14:creationId xmlns:p14="http://schemas.microsoft.com/office/powerpoint/2010/main" val="20174640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スライド番号プレースホルダー 2"/>
          <p:cNvSpPr>
            <a:spLocks noGrp="1"/>
          </p:cNvSpPr>
          <p:nvPr>
            <p:ph type="sldNum" sz="quarter" idx="10"/>
          </p:nvPr>
        </p:nvSpPr>
        <p:spPr/>
        <p:txBody>
          <a:bodyPr/>
          <a:lstStyle>
            <a:lvl1pPr>
              <a:defRPr/>
            </a:lvl1pPr>
          </a:lstStyle>
          <a:p>
            <a:fld id="{542C9833-7252-804B-9267-BCF6D26EB232}" type="slidenum">
              <a:rPr lang="en-US" altLang="ja-JP"/>
              <a:pPr/>
              <a:t>‹#›</a:t>
            </a:fld>
            <a:endParaRPr lang="en-US" altLang="ja-JP"/>
          </a:p>
        </p:txBody>
      </p:sp>
    </p:spTree>
    <p:extLst>
      <p:ext uri="{BB962C8B-B14F-4D97-AF65-F5344CB8AC3E}">
        <p14:creationId xmlns:p14="http://schemas.microsoft.com/office/powerpoint/2010/main" val="15242063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lvl1pPr>
              <a:defRPr/>
            </a:lvl1pPr>
          </a:lstStyle>
          <a:p>
            <a:fld id="{70D33F9E-EC25-224E-A4F2-A33788FE665C}" type="slidenum">
              <a:rPr lang="en-US" altLang="ja-JP"/>
              <a:pPr/>
              <a:t>‹#›</a:t>
            </a:fld>
            <a:endParaRPr lang="en-US" altLang="ja-JP"/>
          </a:p>
        </p:txBody>
      </p:sp>
    </p:spTree>
    <p:extLst>
      <p:ext uri="{BB962C8B-B14F-4D97-AF65-F5344CB8AC3E}">
        <p14:creationId xmlns:p14="http://schemas.microsoft.com/office/powerpoint/2010/main" val="34421607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8" y="273050"/>
            <a:ext cx="3259138" cy="1162050"/>
          </a:xfrm>
        </p:spPr>
        <p:txBody>
          <a:bodyPr anchor="b"/>
          <a:lstStyle>
            <a:lvl1pPr algn="l">
              <a:defRPr sz="2000" b="1"/>
            </a:lvl1p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3873499" y="273076"/>
            <a:ext cx="5537201"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ー 3"/>
          <p:cNvSpPr>
            <a:spLocks noGrp="1"/>
          </p:cNvSpPr>
          <p:nvPr>
            <p:ph type="body" sz="half" idx="2"/>
          </p:nvPr>
        </p:nvSpPr>
        <p:spPr>
          <a:xfrm>
            <a:off x="495308" y="1435103"/>
            <a:ext cx="3259138"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スライド番号プレースホルダー 4"/>
          <p:cNvSpPr>
            <a:spLocks noGrp="1"/>
          </p:cNvSpPr>
          <p:nvPr>
            <p:ph type="sldNum" sz="quarter" idx="10"/>
          </p:nvPr>
        </p:nvSpPr>
        <p:spPr/>
        <p:txBody>
          <a:bodyPr/>
          <a:lstStyle>
            <a:lvl1pPr>
              <a:defRPr/>
            </a:lvl1pPr>
          </a:lstStyle>
          <a:p>
            <a:fld id="{1933CD77-36E9-2F41-B7C1-66F2AF87AC24}" type="slidenum">
              <a:rPr lang="en-US" altLang="ja-JP"/>
              <a:pPr/>
              <a:t>‹#›</a:t>
            </a:fld>
            <a:endParaRPr lang="en-US" altLang="ja-JP"/>
          </a:p>
        </p:txBody>
      </p:sp>
    </p:spTree>
    <p:extLst>
      <p:ext uri="{BB962C8B-B14F-4D97-AF65-F5344CB8AC3E}">
        <p14:creationId xmlns:p14="http://schemas.microsoft.com/office/powerpoint/2010/main" val="27220467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495300" y="1600206"/>
            <a:ext cx="8915400" cy="4525963"/>
          </a:xfrm>
          <a:prstGeom prst="rect">
            <a:avLst/>
          </a:prstGeom>
        </p:spPr>
        <p:txBody>
          <a:bodyPr vert="horz"/>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extLst>
      <p:ext uri="{BB962C8B-B14F-4D97-AF65-F5344CB8AC3E}">
        <p14:creationId xmlns:p14="http://schemas.microsoft.com/office/powerpoint/2010/main" val="22594605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941513" y="4800600"/>
            <a:ext cx="5943600" cy="566738"/>
          </a:xfrm>
        </p:spPr>
        <p:txBody>
          <a:bodyPr anchor="b"/>
          <a:lstStyle>
            <a:lvl1pPr algn="l">
              <a:defRPr sz="2000" b="1"/>
            </a:lvl1pPr>
          </a:lstStyle>
          <a:p>
            <a:r>
              <a:rPr lang="ja-JP" altLang="en-US" smtClean="0"/>
              <a:t>マスター タイトルの書式設定</a:t>
            </a:r>
            <a:endParaRPr lang="ja-JP" altLang="en-US"/>
          </a:p>
        </p:txBody>
      </p:sp>
      <p:sp>
        <p:nvSpPr>
          <p:cNvPr id="3" name="図プレースホルダー 2"/>
          <p:cNvSpPr>
            <a:spLocks noGrp="1"/>
          </p:cNvSpPr>
          <p:nvPr>
            <p:ph type="pic" idx="1"/>
          </p:nvPr>
        </p:nvSpPr>
        <p:spPr>
          <a:xfrm>
            <a:off x="1941513" y="612775"/>
            <a:ext cx="59436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ja-JP" altLang="en-US"/>
          </a:p>
        </p:txBody>
      </p:sp>
      <p:sp>
        <p:nvSpPr>
          <p:cNvPr id="4" name="テキスト プレースホルダー 3"/>
          <p:cNvSpPr>
            <a:spLocks noGrp="1"/>
          </p:cNvSpPr>
          <p:nvPr>
            <p:ph type="body" sz="half" idx="2"/>
          </p:nvPr>
        </p:nvSpPr>
        <p:spPr>
          <a:xfrm>
            <a:off x="1941513" y="5367338"/>
            <a:ext cx="59436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スライド番号プレースホルダー 4"/>
          <p:cNvSpPr>
            <a:spLocks noGrp="1"/>
          </p:cNvSpPr>
          <p:nvPr>
            <p:ph type="sldNum" sz="quarter" idx="10"/>
          </p:nvPr>
        </p:nvSpPr>
        <p:spPr/>
        <p:txBody>
          <a:bodyPr/>
          <a:lstStyle>
            <a:lvl1pPr>
              <a:defRPr/>
            </a:lvl1pPr>
          </a:lstStyle>
          <a:p>
            <a:fld id="{2E8B41A8-D811-264B-9192-2CDA158A9174}" type="slidenum">
              <a:rPr lang="en-US" altLang="ja-JP"/>
              <a:pPr/>
              <a:t>‹#›</a:t>
            </a:fld>
            <a:endParaRPr lang="en-US" altLang="ja-JP"/>
          </a:p>
        </p:txBody>
      </p:sp>
    </p:spTree>
    <p:extLst>
      <p:ext uri="{BB962C8B-B14F-4D97-AF65-F5344CB8AC3E}">
        <p14:creationId xmlns:p14="http://schemas.microsoft.com/office/powerpoint/2010/main" val="17818520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a:xfrm>
            <a:off x="495300" y="1600206"/>
            <a:ext cx="8915400" cy="4525963"/>
          </a:xfrm>
          <a:prstGeom prst="rect">
            <a:avLst/>
          </a:prstGeo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スライド番号プレースホルダー 3"/>
          <p:cNvSpPr>
            <a:spLocks noGrp="1"/>
          </p:cNvSpPr>
          <p:nvPr>
            <p:ph type="sldNum" sz="quarter" idx="10"/>
          </p:nvPr>
        </p:nvSpPr>
        <p:spPr/>
        <p:txBody>
          <a:bodyPr/>
          <a:lstStyle>
            <a:lvl1pPr>
              <a:defRPr/>
            </a:lvl1pPr>
          </a:lstStyle>
          <a:p>
            <a:fld id="{9CC75DD6-56C6-2748-B1FB-1F3EBD8D661B}" type="slidenum">
              <a:rPr lang="en-US" altLang="ja-JP"/>
              <a:pPr/>
              <a:t>‹#›</a:t>
            </a:fld>
            <a:endParaRPr lang="en-US" altLang="ja-JP"/>
          </a:p>
        </p:txBody>
      </p:sp>
    </p:spTree>
    <p:extLst>
      <p:ext uri="{BB962C8B-B14F-4D97-AF65-F5344CB8AC3E}">
        <p14:creationId xmlns:p14="http://schemas.microsoft.com/office/powerpoint/2010/main" val="10791538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7126288" y="188913"/>
            <a:ext cx="2284412" cy="5937250"/>
          </a:xfrm>
        </p:spPr>
        <p:txBody>
          <a:bodyPr vert="eaVert"/>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a:xfrm>
            <a:off x="273050" y="188913"/>
            <a:ext cx="6700838" cy="5937250"/>
          </a:xfrm>
          <a:prstGeom prst="rect">
            <a:avLst/>
          </a:prstGeo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スライド番号プレースホルダー 3"/>
          <p:cNvSpPr>
            <a:spLocks noGrp="1"/>
          </p:cNvSpPr>
          <p:nvPr>
            <p:ph type="sldNum" sz="quarter" idx="10"/>
          </p:nvPr>
        </p:nvSpPr>
        <p:spPr/>
        <p:txBody>
          <a:bodyPr/>
          <a:lstStyle>
            <a:lvl1pPr>
              <a:defRPr/>
            </a:lvl1pPr>
          </a:lstStyle>
          <a:p>
            <a:fld id="{BE2F0DCD-6243-FA4A-A6D2-2BB7C378BCFC}" type="slidenum">
              <a:rPr lang="en-US" altLang="ja-JP"/>
              <a:pPr/>
              <a:t>‹#›</a:t>
            </a:fld>
            <a:endParaRPr lang="en-US" altLang="ja-JP"/>
          </a:p>
        </p:txBody>
      </p:sp>
    </p:spTree>
    <p:extLst>
      <p:ext uri="{BB962C8B-B14F-4D97-AF65-F5344CB8AC3E}">
        <p14:creationId xmlns:p14="http://schemas.microsoft.com/office/powerpoint/2010/main" val="29378530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742950" y="2130451"/>
            <a:ext cx="8420100" cy="1470025"/>
          </a:xfrm>
        </p:spPr>
        <p:txBody>
          <a:bodyPr/>
          <a:lstStyle/>
          <a:p>
            <a:r>
              <a:rPr lang="ja-JP" altLang="en-US" smtClean="0"/>
              <a:t>マスター タイトルの書式設定</a:t>
            </a:r>
            <a:endParaRPr lang="ja-JP" altLang="en-US"/>
          </a:p>
        </p:txBody>
      </p:sp>
      <p:sp>
        <p:nvSpPr>
          <p:cNvPr id="3" name="サブタイトル 2"/>
          <p:cNvSpPr>
            <a:spLocks noGrp="1"/>
          </p:cNvSpPr>
          <p:nvPr>
            <p:ph type="subTitle" idx="1"/>
          </p:nvPr>
        </p:nvSpPr>
        <p:spPr>
          <a:xfrm>
            <a:off x="1485900" y="3886200"/>
            <a:ext cx="69342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smtClean="0"/>
              <a:t>マスター サブタイトルの書式設定</a:t>
            </a:r>
            <a:endParaRPr lang="ja-JP" altLang="en-US"/>
          </a:p>
        </p:txBody>
      </p:sp>
      <p:sp>
        <p:nvSpPr>
          <p:cNvPr id="4" name="スライド番号プレースホルダー 3"/>
          <p:cNvSpPr>
            <a:spLocks noGrp="1"/>
          </p:cNvSpPr>
          <p:nvPr>
            <p:ph type="sldNum" sz="quarter" idx="10"/>
          </p:nvPr>
        </p:nvSpPr>
        <p:spPr/>
        <p:txBody>
          <a:bodyPr/>
          <a:lstStyle>
            <a:lvl1pPr>
              <a:defRPr/>
            </a:lvl1pPr>
          </a:lstStyle>
          <a:p>
            <a:fld id="{91FFD480-2213-B142-8896-235C9A95BFFF}" type="slidenum">
              <a:rPr lang="en-US" altLang="ja-JP"/>
              <a:pPr/>
              <a:t>‹#›</a:t>
            </a:fld>
            <a:endParaRPr lang="en-US" altLang="ja-JP"/>
          </a:p>
        </p:txBody>
      </p:sp>
    </p:spTree>
    <p:extLst>
      <p:ext uri="{BB962C8B-B14F-4D97-AF65-F5344CB8AC3E}">
        <p14:creationId xmlns:p14="http://schemas.microsoft.com/office/powerpoint/2010/main" val="41382435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495300" y="1600206"/>
            <a:ext cx="8915400" cy="4525963"/>
          </a:xfrm>
          <a:prstGeom prst="rect">
            <a:avLst/>
          </a:prstGeom>
        </p:spPr>
        <p:txBody>
          <a:bodyPr vert="horz"/>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スライド番号プレースホルダー 3"/>
          <p:cNvSpPr>
            <a:spLocks noGrp="1"/>
          </p:cNvSpPr>
          <p:nvPr>
            <p:ph type="sldNum" sz="quarter" idx="10"/>
          </p:nvPr>
        </p:nvSpPr>
        <p:spPr/>
        <p:txBody>
          <a:bodyPr/>
          <a:lstStyle>
            <a:lvl1pPr>
              <a:defRPr/>
            </a:lvl1pPr>
          </a:lstStyle>
          <a:p>
            <a:fld id="{F26412C2-B69A-9346-8E39-D3E9F33D99C5}" type="slidenum">
              <a:rPr lang="en-US" altLang="ja-JP"/>
              <a:pPr/>
              <a:t>‹#›</a:t>
            </a:fld>
            <a:endParaRPr lang="en-US" altLang="ja-JP"/>
          </a:p>
        </p:txBody>
      </p:sp>
    </p:spTree>
    <p:extLst>
      <p:ext uri="{BB962C8B-B14F-4D97-AF65-F5344CB8AC3E}">
        <p14:creationId xmlns:p14="http://schemas.microsoft.com/office/powerpoint/2010/main" val="34647509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82638" y="4406926"/>
            <a:ext cx="8420100" cy="1362075"/>
          </a:xfrm>
        </p:spPr>
        <p:txBody>
          <a:bodyPr/>
          <a:lstStyle>
            <a:lvl1pPr algn="l">
              <a:defRPr sz="4000" b="1" cap="all"/>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782638" y="2906713"/>
            <a:ext cx="84201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smtClean="0"/>
              <a:t>マスター テキストの書式設定</a:t>
            </a:r>
          </a:p>
        </p:txBody>
      </p:sp>
      <p:sp>
        <p:nvSpPr>
          <p:cNvPr id="4" name="スライド番号プレースホルダー 3"/>
          <p:cNvSpPr>
            <a:spLocks noGrp="1"/>
          </p:cNvSpPr>
          <p:nvPr>
            <p:ph type="sldNum" sz="quarter" idx="10"/>
          </p:nvPr>
        </p:nvSpPr>
        <p:spPr/>
        <p:txBody>
          <a:bodyPr/>
          <a:lstStyle>
            <a:lvl1pPr>
              <a:defRPr/>
            </a:lvl1pPr>
          </a:lstStyle>
          <a:p>
            <a:fld id="{11C077B9-8E14-8543-AF91-B702A1E9F454}" type="slidenum">
              <a:rPr lang="en-US" altLang="ja-JP"/>
              <a:pPr/>
              <a:t>‹#›</a:t>
            </a:fld>
            <a:endParaRPr lang="en-US" altLang="ja-JP"/>
          </a:p>
        </p:txBody>
      </p:sp>
    </p:spTree>
    <p:extLst>
      <p:ext uri="{BB962C8B-B14F-4D97-AF65-F5344CB8AC3E}">
        <p14:creationId xmlns:p14="http://schemas.microsoft.com/office/powerpoint/2010/main" val="40793737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sz="half" idx="1"/>
          </p:nvPr>
        </p:nvSpPr>
        <p:spPr>
          <a:xfrm>
            <a:off x="495303" y="1600206"/>
            <a:ext cx="4381501"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ー 3"/>
          <p:cNvSpPr>
            <a:spLocks noGrp="1"/>
          </p:cNvSpPr>
          <p:nvPr>
            <p:ph sz="half" idx="2"/>
          </p:nvPr>
        </p:nvSpPr>
        <p:spPr>
          <a:xfrm>
            <a:off x="5029199" y="1600206"/>
            <a:ext cx="4381501"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スライド番号プレースホルダー 4"/>
          <p:cNvSpPr>
            <a:spLocks noGrp="1"/>
          </p:cNvSpPr>
          <p:nvPr>
            <p:ph type="sldNum" sz="quarter" idx="10"/>
          </p:nvPr>
        </p:nvSpPr>
        <p:spPr/>
        <p:txBody>
          <a:bodyPr/>
          <a:lstStyle>
            <a:lvl1pPr>
              <a:defRPr/>
            </a:lvl1pPr>
          </a:lstStyle>
          <a:p>
            <a:fld id="{F16DF01F-2B5C-124C-B78D-DF1749683A01}" type="slidenum">
              <a:rPr lang="en-US" altLang="ja-JP"/>
              <a:pPr/>
              <a:t>‹#›</a:t>
            </a:fld>
            <a:endParaRPr lang="en-US" altLang="ja-JP"/>
          </a:p>
        </p:txBody>
      </p:sp>
    </p:spTree>
    <p:extLst>
      <p:ext uri="{BB962C8B-B14F-4D97-AF65-F5344CB8AC3E}">
        <p14:creationId xmlns:p14="http://schemas.microsoft.com/office/powerpoint/2010/main" val="5612568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0" y="274638"/>
            <a:ext cx="8915400" cy="1143000"/>
          </a:xfrm>
        </p:spPr>
        <p:txBody>
          <a:bodyPr/>
          <a:lstStyle>
            <a:lvl1pPr>
              <a:defRPr/>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495300" y="1535113"/>
            <a:ext cx="437673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コンテンツ プレースホルダー 3"/>
          <p:cNvSpPr>
            <a:spLocks noGrp="1"/>
          </p:cNvSpPr>
          <p:nvPr>
            <p:ph sz="half" idx="2"/>
          </p:nvPr>
        </p:nvSpPr>
        <p:spPr>
          <a:xfrm>
            <a:off x="495300" y="2174875"/>
            <a:ext cx="437673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ー 4"/>
          <p:cNvSpPr>
            <a:spLocks noGrp="1"/>
          </p:cNvSpPr>
          <p:nvPr>
            <p:ph type="body" sz="quarter" idx="3"/>
          </p:nvPr>
        </p:nvSpPr>
        <p:spPr>
          <a:xfrm>
            <a:off x="5032390" y="1535113"/>
            <a:ext cx="437832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コンテンツ プレースホルダー 5"/>
          <p:cNvSpPr>
            <a:spLocks noGrp="1"/>
          </p:cNvSpPr>
          <p:nvPr>
            <p:ph sz="quarter" idx="4"/>
          </p:nvPr>
        </p:nvSpPr>
        <p:spPr>
          <a:xfrm>
            <a:off x="5032390" y="2174875"/>
            <a:ext cx="437832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スライド番号プレースホルダー 6"/>
          <p:cNvSpPr>
            <a:spLocks noGrp="1"/>
          </p:cNvSpPr>
          <p:nvPr>
            <p:ph type="sldNum" sz="quarter" idx="10"/>
          </p:nvPr>
        </p:nvSpPr>
        <p:spPr/>
        <p:txBody>
          <a:bodyPr/>
          <a:lstStyle>
            <a:lvl1pPr>
              <a:defRPr/>
            </a:lvl1pPr>
          </a:lstStyle>
          <a:p>
            <a:fld id="{1F57BA26-D0E3-0642-B278-4D0B3E00C370}" type="slidenum">
              <a:rPr lang="en-US" altLang="ja-JP"/>
              <a:pPr/>
              <a:t>‹#›</a:t>
            </a:fld>
            <a:endParaRPr lang="en-US" altLang="ja-JP"/>
          </a:p>
        </p:txBody>
      </p:sp>
    </p:spTree>
    <p:extLst>
      <p:ext uri="{BB962C8B-B14F-4D97-AF65-F5344CB8AC3E}">
        <p14:creationId xmlns:p14="http://schemas.microsoft.com/office/powerpoint/2010/main" val="33129076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スライド番号プレースホルダー 2"/>
          <p:cNvSpPr>
            <a:spLocks noGrp="1"/>
          </p:cNvSpPr>
          <p:nvPr>
            <p:ph type="sldNum" sz="quarter" idx="10"/>
          </p:nvPr>
        </p:nvSpPr>
        <p:spPr/>
        <p:txBody>
          <a:bodyPr/>
          <a:lstStyle>
            <a:lvl1pPr>
              <a:defRPr/>
            </a:lvl1pPr>
          </a:lstStyle>
          <a:p>
            <a:fld id="{E7DFDE7B-7268-FB47-BFBF-D5493631E63D}" type="slidenum">
              <a:rPr lang="en-US" altLang="ja-JP"/>
              <a:pPr/>
              <a:t>‹#›</a:t>
            </a:fld>
            <a:endParaRPr lang="en-US" altLang="ja-JP"/>
          </a:p>
        </p:txBody>
      </p:sp>
    </p:spTree>
    <p:extLst>
      <p:ext uri="{BB962C8B-B14F-4D97-AF65-F5344CB8AC3E}">
        <p14:creationId xmlns:p14="http://schemas.microsoft.com/office/powerpoint/2010/main" val="23819386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lvl1pPr>
              <a:defRPr/>
            </a:lvl1pPr>
          </a:lstStyle>
          <a:p>
            <a:fld id="{44912C55-E9F2-5042-957A-BB072F079E4A}" type="slidenum">
              <a:rPr lang="en-US" altLang="ja-JP"/>
              <a:pPr/>
              <a:t>‹#›</a:t>
            </a:fld>
            <a:endParaRPr lang="en-US" altLang="ja-JP"/>
          </a:p>
        </p:txBody>
      </p:sp>
    </p:spTree>
    <p:extLst>
      <p:ext uri="{BB962C8B-B14F-4D97-AF65-F5344CB8AC3E}">
        <p14:creationId xmlns:p14="http://schemas.microsoft.com/office/powerpoint/2010/main" val="3554289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82638" y="4406926"/>
            <a:ext cx="8420100" cy="1362075"/>
          </a:xfrm>
        </p:spPr>
        <p:txBody>
          <a:bodyPr/>
          <a:lstStyle>
            <a:lvl1pPr algn="l">
              <a:defRPr sz="4000" b="1" cap="all"/>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782638" y="2906713"/>
            <a:ext cx="84201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smtClean="0"/>
              <a:t>マスター テキストの書式設定</a:t>
            </a:r>
          </a:p>
        </p:txBody>
      </p:sp>
    </p:spTree>
    <p:extLst>
      <p:ext uri="{BB962C8B-B14F-4D97-AF65-F5344CB8AC3E}">
        <p14:creationId xmlns:p14="http://schemas.microsoft.com/office/powerpoint/2010/main" val="7883053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8" y="273050"/>
            <a:ext cx="3259138" cy="1162050"/>
          </a:xfrm>
        </p:spPr>
        <p:txBody>
          <a:bodyPr anchor="b"/>
          <a:lstStyle>
            <a:lvl1pPr algn="l">
              <a:defRPr sz="2000" b="1"/>
            </a:lvl1p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3873499" y="273076"/>
            <a:ext cx="5537201"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ー 3"/>
          <p:cNvSpPr>
            <a:spLocks noGrp="1"/>
          </p:cNvSpPr>
          <p:nvPr>
            <p:ph type="body" sz="half" idx="2"/>
          </p:nvPr>
        </p:nvSpPr>
        <p:spPr>
          <a:xfrm>
            <a:off x="495308" y="1435103"/>
            <a:ext cx="3259138"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スライド番号プレースホルダー 4"/>
          <p:cNvSpPr>
            <a:spLocks noGrp="1"/>
          </p:cNvSpPr>
          <p:nvPr>
            <p:ph type="sldNum" sz="quarter" idx="10"/>
          </p:nvPr>
        </p:nvSpPr>
        <p:spPr/>
        <p:txBody>
          <a:bodyPr/>
          <a:lstStyle>
            <a:lvl1pPr>
              <a:defRPr/>
            </a:lvl1pPr>
          </a:lstStyle>
          <a:p>
            <a:fld id="{DB962BAC-A9D6-474C-BAF1-834DF7F6A332}" type="slidenum">
              <a:rPr lang="en-US" altLang="ja-JP"/>
              <a:pPr/>
              <a:t>‹#›</a:t>
            </a:fld>
            <a:endParaRPr lang="en-US" altLang="ja-JP"/>
          </a:p>
        </p:txBody>
      </p:sp>
    </p:spTree>
    <p:extLst>
      <p:ext uri="{BB962C8B-B14F-4D97-AF65-F5344CB8AC3E}">
        <p14:creationId xmlns:p14="http://schemas.microsoft.com/office/powerpoint/2010/main" val="38025076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941513" y="4800600"/>
            <a:ext cx="5943600" cy="566738"/>
          </a:xfrm>
        </p:spPr>
        <p:txBody>
          <a:bodyPr anchor="b"/>
          <a:lstStyle>
            <a:lvl1pPr algn="l">
              <a:defRPr sz="2000" b="1"/>
            </a:lvl1pPr>
          </a:lstStyle>
          <a:p>
            <a:r>
              <a:rPr lang="ja-JP" altLang="en-US" smtClean="0"/>
              <a:t>マスター タイトルの書式設定</a:t>
            </a:r>
            <a:endParaRPr lang="ja-JP" altLang="en-US"/>
          </a:p>
        </p:txBody>
      </p:sp>
      <p:sp>
        <p:nvSpPr>
          <p:cNvPr id="3" name="図プレースホルダー 2"/>
          <p:cNvSpPr>
            <a:spLocks noGrp="1"/>
          </p:cNvSpPr>
          <p:nvPr>
            <p:ph type="pic" idx="1"/>
          </p:nvPr>
        </p:nvSpPr>
        <p:spPr>
          <a:xfrm>
            <a:off x="1941513" y="612775"/>
            <a:ext cx="59436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ja-JP" altLang="en-US"/>
          </a:p>
        </p:txBody>
      </p:sp>
      <p:sp>
        <p:nvSpPr>
          <p:cNvPr id="4" name="テキスト プレースホルダー 3"/>
          <p:cNvSpPr>
            <a:spLocks noGrp="1"/>
          </p:cNvSpPr>
          <p:nvPr>
            <p:ph type="body" sz="half" idx="2"/>
          </p:nvPr>
        </p:nvSpPr>
        <p:spPr>
          <a:xfrm>
            <a:off x="1941513" y="5367338"/>
            <a:ext cx="59436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スライド番号プレースホルダー 4"/>
          <p:cNvSpPr>
            <a:spLocks noGrp="1"/>
          </p:cNvSpPr>
          <p:nvPr>
            <p:ph type="sldNum" sz="quarter" idx="10"/>
          </p:nvPr>
        </p:nvSpPr>
        <p:spPr/>
        <p:txBody>
          <a:bodyPr/>
          <a:lstStyle>
            <a:lvl1pPr>
              <a:defRPr/>
            </a:lvl1pPr>
          </a:lstStyle>
          <a:p>
            <a:fld id="{47D69E76-5A3A-EB47-8FE4-56124332001E}" type="slidenum">
              <a:rPr lang="en-US" altLang="ja-JP"/>
              <a:pPr/>
              <a:t>‹#›</a:t>
            </a:fld>
            <a:endParaRPr lang="en-US" altLang="ja-JP"/>
          </a:p>
        </p:txBody>
      </p:sp>
    </p:spTree>
    <p:extLst>
      <p:ext uri="{BB962C8B-B14F-4D97-AF65-F5344CB8AC3E}">
        <p14:creationId xmlns:p14="http://schemas.microsoft.com/office/powerpoint/2010/main" val="33431327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a:xfrm>
            <a:off x="495300" y="1600206"/>
            <a:ext cx="8915400" cy="4525963"/>
          </a:xfrm>
          <a:prstGeom prst="rect">
            <a:avLst/>
          </a:prstGeo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スライド番号プレースホルダー 3"/>
          <p:cNvSpPr>
            <a:spLocks noGrp="1"/>
          </p:cNvSpPr>
          <p:nvPr>
            <p:ph type="sldNum" sz="quarter" idx="10"/>
          </p:nvPr>
        </p:nvSpPr>
        <p:spPr/>
        <p:txBody>
          <a:bodyPr/>
          <a:lstStyle>
            <a:lvl1pPr>
              <a:defRPr/>
            </a:lvl1pPr>
          </a:lstStyle>
          <a:p>
            <a:fld id="{54FEE88A-FBE5-7D44-A223-CFFF822849CF}" type="slidenum">
              <a:rPr lang="en-US" altLang="ja-JP"/>
              <a:pPr/>
              <a:t>‹#›</a:t>
            </a:fld>
            <a:endParaRPr lang="en-US" altLang="ja-JP"/>
          </a:p>
        </p:txBody>
      </p:sp>
    </p:spTree>
    <p:extLst>
      <p:ext uri="{BB962C8B-B14F-4D97-AF65-F5344CB8AC3E}">
        <p14:creationId xmlns:p14="http://schemas.microsoft.com/office/powerpoint/2010/main" val="36894586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7126288" y="188913"/>
            <a:ext cx="2284412" cy="5937250"/>
          </a:xfrm>
        </p:spPr>
        <p:txBody>
          <a:bodyPr vert="eaVert"/>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a:xfrm>
            <a:off x="273050" y="188913"/>
            <a:ext cx="6700838" cy="5937250"/>
          </a:xfrm>
          <a:prstGeom prst="rect">
            <a:avLst/>
          </a:prstGeo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スライド番号プレースホルダー 3"/>
          <p:cNvSpPr>
            <a:spLocks noGrp="1"/>
          </p:cNvSpPr>
          <p:nvPr>
            <p:ph type="sldNum" sz="quarter" idx="10"/>
          </p:nvPr>
        </p:nvSpPr>
        <p:spPr/>
        <p:txBody>
          <a:bodyPr/>
          <a:lstStyle>
            <a:lvl1pPr>
              <a:defRPr/>
            </a:lvl1pPr>
          </a:lstStyle>
          <a:p>
            <a:fld id="{6EE145DB-2255-4842-A363-61F83B7BEA23}" type="slidenum">
              <a:rPr lang="en-US" altLang="ja-JP"/>
              <a:pPr/>
              <a:t>‹#›</a:t>
            </a:fld>
            <a:endParaRPr lang="en-US" altLang="ja-JP"/>
          </a:p>
        </p:txBody>
      </p:sp>
    </p:spTree>
    <p:extLst>
      <p:ext uri="{BB962C8B-B14F-4D97-AF65-F5344CB8AC3E}">
        <p14:creationId xmlns:p14="http://schemas.microsoft.com/office/powerpoint/2010/main" val="25187651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742950" y="2130451"/>
            <a:ext cx="8420100" cy="1470025"/>
          </a:xfrm>
          <a:prstGeom prst="rect">
            <a:avLst/>
          </a:prstGeom>
        </p:spPr>
        <p:txBody>
          <a:bodyPr vert="horz"/>
          <a:lstStyle/>
          <a:p>
            <a:r>
              <a:rPr lang="ja-JP" altLang="en-US" smtClean="0"/>
              <a:t>マスター タイトルの書式設定</a:t>
            </a:r>
            <a:endParaRPr lang="ja-JP" altLang="en-US"/>
          </a:p>
        </p:txBody>
      </p:sp>
      <p:sp>
        <p:nvSpPr>
          <p:cNvPr id="3" name="サブタイトル 2"/>
          <p:cNvSpPr>
            <a:spLocks noGrp="1"/>
          </p:cNvSpPr>
          <p:nvPr>
            <p:ph type="subTitle" idx="1"/>
          </p:nvPr>
        </p:nvSpPr>
        <p:spPr>
          <a:xfrm>
            <a:off x="1485900" y="3886200"/>
            <a:ext cx="69342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smtClean="0"/>
              <a:t>マスター サブタイトルの書式設定</a:t>
            </a:r>
            <a:endParaRPr lang="ja-JP" altLang="en-US"/>
          </a:p>
        </p:txBody>
      </p:sp>
    </p:spTree>
    <p:extLst>
      <p:ext uri="{BB962C8B-B14F-4D97-AF65-F5344CB8AC3E}">
        <p14:creationId xmlns:p14="http://schemas.microsoft.com/office/powerpoint/2010/main" val="18785519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0" y="274638"/>
            <a:ext cx="8915400" cy="1143000"/>
          </a:xfrm>
          <a:prstGeom prst="rect">
            <a:avLst/>
          </a:prstGeom>
        </p:spPr>
        <p:txBody>
          <a:bodyPr vert="horz"/>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495300" y="1600206"/>
            <a:ext cx="8915400" cy="4525963"/>
          </a:xfrm>
          <a:prstGeom prst="rect">
            <a:avLst/>
          </a:prstGeom>
        </p:spPr>
        <p:txBody>
          <a:bodyPr vert="horz"/>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extLst>
      <p:ext uri="{BB962C8B-B14F-4D97-AF65-F5344CB8AC3E}">
        <p14:creationId xmlns:p14="http://schemas.microsoft.com/office/powerpoint/2010/main" val="9972189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82638" y="4406926"/>
            <a:ext cx="8420100" cy="1362075"/>
          </a:xfrm>
          <a:prstGeom prst="rect">
            <a:avLst/>
          </a:prstGeom>
        </p:spPr>
        <p:txBody>
          <a:bodyPr vert="horz" anchor="t"/>
          <a:lstStyle>
            <a:lvl1pPr algn="l">
              <a:defRPr sz="4000" b="1" cap="all"/>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782638" y="2906713"/>
            <a:ext cx="84201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smtClean="0"/>
              <a:t>マスター テキストの書式設定</a:t>
            </a:r>
          </a:p>
        </p:txBody>
      </p:sp>
    </p:spTree>
    <p:extLst>
      <p:ext uri="{BB962C8B-B14F-4D97-AF65-F5344CB8AC3E}">
        <p14:creationId xmlns:p14="http://schemas.microsoft.com/office/powerpoint/2010/main" val="37126275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0" y="274638"/>
            <a:ext cx="8915400" cy="1143000"/>
          </a:xfrm>
          <a:prstGeom prst="rect">
            <a:avLst/>
          </a:prstGeom>
        </p:spPr>
        <p:txBody>
          <a:bodyPr vert="horz"/>
          <a:lstStyle/>
          <a:p>
            <a:r>
              <a:rPr lang="ja-JP" altLang="en-US" smtClean="0"/>
              <a:t>マスター タイトルの書式設定</a:t>
            </a:r>
            <a:endParaRPr lang="ja-JP" altLang="en-US"/>
          </a:p>
        </p:txBody>
      </p:sp>
      <p:sp>
        <p:nvSpPr>
          <p:cNvPr id="3" name="コンテンツ プレースホルダー 2"/>
          <p:cNvSpPr>
            <a:spLocks noGrp="1"/>
          </p:cNvSpPr>
          <p:nvPr>
            <p:ph sz="half" idx="1"/>
          </p:nvPr>
        </p:nvSpPr>
        <p:spPr>
          <a:xfrm>
            <a:off x="495303" y="1600206"/>
            <a:ext cx="4381501"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ー 3"/>
          <p:cNvSpPr>
            <a:spLocks noGrp="1"/>
          </p:cNvSpPr>
          <p:nvPr>
            <p:ph sz="half" idx="2"/>
          </p:nvPr>
        </p:nvSpPr>
        <p:spPr>
          <a:xfrm>
            <a:off x="5029199" y="1600206"/>
            <a:ext cx="4381501"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extLst>
      <p:ext uri="{BB962C8B-B14F-4D97-AF65-F5344CB8AC3E}">
        <p14:creationId xmlns:p14="http://schemas.microsoft.com/office/powerpoint/2010/main" val="8980370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0" y="274638"/>
            <a:ext cx="8915400" cy="1143000"/>
          </a:xfrm>
          <a:prstGeom prst="rect">
            <a:avLst/>
          </a:prstGeom>
        </p:spPr>
        <p:txBody>
          <a:bodyPr vert="horz"/>
          <a:lstStyle>
            <a:lvl1pPr>
              <a:defRPr/>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495300" y="1535113"/>
            <a:ext cx="437673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コンテンツ プレースホルダー 3"/>
          <p:cNvSpPr>
            <a:spLocks noGrp="1"/>
          </p:cNvSpPr>
          <p:nvPr>
            <p:ph sz="half" idx="2"/>
          </p:nvPr>
        </p:nvSpPr>
        <p:spPr>
          <a:xfrm>
            <a:off x="495300" y="2174875"/>
            <a:ext cx="437673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ー 4"/>
          <p:cNvSpPr>
            <a:spLocks noGrp="1"/>
          </p:cNvSpPr>
          <p:nvPr>
            <p:ph type="body" sz="quarter" idx="3"/>
          </p:nvPr>
        </p:nvSpPr>
        <p:spPr>
          <a:xfrm>
            <a:off x="5032390" y="1535113"/>
            <a:ext cx="437832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コンテンツ プレースホルダー 5"/>
          <p:cNvSpPr>
            <a:spLocks noGrp="1"/>
          </p:cNvSpPr>
          <p:nvPr>
            <p:ph sz="quarter" idx="4"/>
          </p:nvPr>
        </p:nvSpPr>
        <p:spPr>
          <a:xfrm>
            <a:off x="5032390" y="2174875"/>
            <a:ext cx="437832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extLst>
      <p:ext uri="{BB962C8B-B14F-4D97-AF65-F5344CB8AC3E}">
        <p14:creationId xmlns:p14="http://schemas.microsoft.com/office/powerpoint/2010/main" val="40210027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0" y="274638"/>
            <a:ext cx="8915400" cy="1143000"/>
          </a:xfrm>
          <a:prstGeom prst="rect">
            <a:avLst/>
          </a:prstGeom>
        </p:spPr>
        <p:txBody>
          <a:bodyPr vert="horz"/>
          <a:lstStyle/>
          <a:p>
            <a:r>
              <a:rPr lang="ja-JP" altLang="en-US" smtClean="0"/>
              <a:t>マスター タイトルの書式設定</a:t>
            </a:r>
            <a:endParaRPr lang="ja-JP" altLang="en-US"/>
          </a:p>
        </p:txBody>
      </p:sp>
    </p:spTree>
    <p:extLst>
      <p:ext uri="{BB962C8B-B14F-4D97-AF65-F5344CB8AC3E}">
        <p14:creationId xmlns:p14="http://schemas.microsoft.com/office/powerpoint/2010/main" val="550491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sz="half" idx="1"/>
          </p:nvPr>
        </p:nvSpPr>
        <p:spPr>
          <a:xfrm>
            <a:off x="495303" y="1600206"/>
            <a:ext cx="4381501"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ー 3"/>
          <p:cNvSpPr>
            <a:spLocks noGrp="1"/>
          </p:cNvSpPr>
          <p:nvPr>
            <p:ph sz="half" idx="2"/>
          </p:nvPr>
        </p:nvSpPr>
        <p:spPr>
          <a:xfrm>
            <a:off x="5029199" y="1600206"/>
            <a:ext cx="4381501"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extLst>
      <p:ext uri="{BB962C8B-B14F-4D97-AF65-F5344CB8AC3E}">
        <p14:creationId xmlns:p14="http://schemas.microsoft.com/office/powerpoint/2010/main" val="3028533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960491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8" y="273050"/>
            <a:ext cx="3259138" cy="1162050"/>
          </a:xfrm>
          <a:prstGeom prst="rect">
            <a:avLst/>
          </a:prstGeom>
        </p:spPr>
        <p:txBody>
          <a:bodyPr vert="horz" anchor="b"/>
          <a:lstStyle>
            <a:lvl1pPr algn="l">
              <a:defRPr sz="2000" b="1"/>
            </a:lvl1p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3873499" y="273076"/>
            <a:ext cx="5537201"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ー 3"/>
          <p:cNvSpPr>
            <a:spLocks noGrp="1"/>
          </p:cNvSpPr>
          <p:nvPr>
            <p:ph type="body" sz="half" idx="2"/>
          </p:nvPr>
        </p:nvSpPr>
        <p:spPr>
          <a:xfrm>
            <a:off x="495308" y="1435103"/>
            <a:ext cx="3259138"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Tree>
    <p:extLst>
      <p:ext uri="{BB962C8B-B14F-4D97-AF65-F5344CB8AC3E}">
        <p14:creationId xmlns:p14="http://schemas.microsoft.com/office/powerpoint/2010/main" val="242879312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941513" y="4800600"/>
            <a:ext cx="5943600" cy="566738"/>
          </a:xfrm>
          <a:prstGeom prst="rect">
            <a:avLst/>
          </a:prstGeom>
        </p:spPr>
        <p:txBody>
          <a:bodyPr vert="horz" anchor="b"/>
          <a:lstStyle>
            <a:lvl1pPr algn="l">
              <a:defRPr sz="2000" b="1"/>
            </a:lvl1pPr>
          </a:lstStyle>
          <a:p>
            <a:r>
              <a:rPr lang="ja-JP" altLang="en-US" smtClean="0"/>
              <a:t>マスター タイトルの書式設定</a:t>
            </a:r>
            <a:endParaRPr lang="ja-JP" altLang="en-US"/>
          </a:p>
        </p:txBody>
      </p:sp>
      <p:sp>
        <p:nvSpPr>
          <p:cNvPr id="3" name="図プレースホルダー 2"/>
          <p:cNvSpPr>
            <a:spLocks noGrp="1"/>
          </p:cNvSpPr>
          <p:nvPr>
            <p:ph type="pic" idx="1"/>
          </p:nvPr>
        </p:nvSpPr>
        <p:spPr>
          <a:xfrm>
            <a:off x="1941513" y="612775"/>
            <a:ext cx="59436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ja-JP" altLang="en-US"/>
          </a:p>
        </p:txBody>
      </p:sp>
      <p:sp>
        <p:nvSpPr>
          <p:cNvPr id="4" name="テキスト プレースホルダー 3"/>
          <p:cNvSpPr>
            <a:spLocks noGrp="1"/>
          </p:cNvSpPr>
          <p:nvPr>
            <p:ph type="body" sz="half" idx="2"/>
          </p:nvPr>
        </p:nvSpPr>
        <p:spPr>
          <a:xfrm>
            <a:off x="1941513" y="5367338"/>
            <a:ext cx="59436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Tree>
    <p:extLst>
      <p:ext uri="{BB962C8B-B14F-4D97-AF65-F5344CB8AC3E}">
        <p14:creationId xmlns:p14="http://schemas.microsoft.com/office/powerpoint/2010/main" val="146344685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0" y="274638"/>
            <a:ext cx="8915400" cy="1143000"/>
          </a:xfrm>
          <a:prstGeom prst="rect">
            <a:avLst/>
          </a:prstGeom>
        </p:spPr>
        <p:txBody>
          <a:bodyPr vert="horz"/>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a:xfrm>
            <a:off x="495300" y="1600206"/>
            <a:ext cx="8915400" cy="4525963"/>
          </a:xfrm>
          <a:prstGeom prst="rect">
            <a:avLst/>
          </a:prstGeo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extLst>
      <p:ext uri="{BB962C8B-B14F-4D97-AF65-F5344CB8AC3E}">
        <p14:creationId xmlns:p14="http://schemas.microsoft.com/office/powerpoint/2010/main" val="218063179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7181850" y="274664"/>
            <a:ext cx="2228850" cy="5851525"/>
          </a:xfrm>
          <a:prstGeom prst="rect">
            <a:avLst/>
          </a:prstGeom>
        </p:spPr>
        <p:txBody>
          <a:bodyPr vert="eaVert"/>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a:xfrm>
            <a:off x="495308" y="274664"/>
            <a:ext cx="6534150" cy="5851525"/>
          </a:xfrm>
          <a:prstGeom prst="rect">
            <a:avLst/>
          </a:prstGeo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extLst>
      <p:ext uri="{BB962C8B-B14F-4D97-AF65-F5344CB8AC3E}">
        <p14:creationId xmlns:p14="http://schemas.microsoft.com/office/powerpoint/2010/main" val="10021945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742950" y="2130451"/>
            <a:ext cx="8420100" cy="1470025"/>
          </a:xfrm>
        </p:spPr>
        <p:txBody>
          <a:bodyPr/>
          <a:lstStyle/>
          <a:p>
            <a:r>
              <a:rPr lang="ja-JP" altLang="en-US" smtClean="0"/>
              <a:t>マスター タイトルの書式設定</a:t>
            </a:r>
            <a:endParaRPr lang="ja-JP" altLang="en-US"/>
          </a:p>
        </p:txBody>
      </p:sp>
      <p:sp>
        <p:nvSpPr>
          <p:cNvPr id="3" name="サブタイトル 2"/>
          <p:cNvSpPr>
            <a:spLocks noGrp="1"/>
          </p:cNvSpPr>
          <p:nvPr>
            <p:ph type="subTitle" idx="1"/>
          </p:nvPr>
        </p:nvSpPr>
        <p:spPr>
          <a:xfrm>
            <a:off x="1485900" y="3886200"/>
            <a:ext cx="69342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smtClean="0"/>
              <a:t>マスター サブタイトルの書式設定</a:t>
            </a:r>
            <a:endParaRPr lang="ja-JP" altLang="en-US"/>
          </a:p>
        </p:txBody>
      </p:sp>
      <p:sp>
        <p:nvSpPr>
          <p:cNvPr id="4" name="スライド番号プレースホルダー 3"/>
          <p:cNvSpPr>
            <a:spLocks noGrp="1"/>
          </p:cNvSpPr>
          <p:nvPr>
            <p:ph type="sldNum" sz="quarter" idx="10"/>
          </p:nvPr>
        </p:nvSpPr>
        <p:spPr/>
        <p:txBody>
          <a:bodyPr/>
          <a:lstStyle>
            <a:lvl1pPr>
              <a:defRPr/>
            </a:lvl1pPr>
          </a:lstStyle>
          <a:p>
            <a:fld id="{14F6CED7-D80D-C44C-A71D-F3383FD9CF82}" type="slidenum">
              <a:rPr lang="en-US" altLang="ja-JP"/>
              <a:pPr/>
              <a:t>‹#›</a:t>
            </a:fld>
            <a:endParaRPr lang="en-US" altLang="ja-JP"/>
          </a:p>
        </p:txBody>
      </p:sp>
    </p:spTree>
    <p:extLst>
      <p:ext uri="{BB962C8B-B14F-4D97-AF65-F5344CB8AC3E}">
        <p14:creationId xmlns:p14="http://schemas.microsoft.com/office/powerpoint/2010/main" val="349918466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495300" y="1600206"/>
            <a:ext cx="8915400" cy="4525963"/>
          </a:xfrm>
          <a:prstGeom prst="rect">
            <a:avLst/>
          </a:prstGeom>
        </p:spPr>
        <p:txBody>
          <a:bodyPr vert="horz"/>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スライド番号プレースホルダー 3"/>
          <p:cNvSpPr>
            <a:spLocks noGrp="1"/>
          </p:cNvSpPr>
          <p:nvPr>
            <p:ph type="sldNum" sz="quarter" idx="10"/>
          </p:nvPr>
        </p:nvSpPr>
        <p:spPr/>
        <p:txBody>
          <a:bodyPr/>
          <a:lstStyle>
            <a:lvl1pPr>
              <a:defRPr/>
            </a:lvl1pPr>
          </a:lstStyle>
          <a:p>
            <a:fld id="{CEDA5028-2B9D-314D-9A2B-FF7C54CDFC95}" type="slidenum">
              <a:rPr lang="en-US" altLang="ja-JP"/>
              <a:pPr/>
              <a:t>‹#›</a:t>
            </a:fld>
            <a:endParaRPr lang="en-US" altLang="ja-JP"/>
          </a:p>
        </p:txBody>
      </p:sp>
    </p:spTree>
    <p:extLst>
      <p:ext uri="{BB962C8B-B14F-4D97-AF65-F5344CB8AC3E}">
        <p14:creationId xmlns:p14="http://schemas.microsoft.com/office/powerpoint/2010/main" val="42901701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82638" y="4406926"/>
            <a:ext cx="8420100" cy="1362075"/>
          </a:xfrm>
        </p:spPr>
        <p:txBody>
          <a:bodyPr/>
          <a:lstStyle>
            <a:lvl1pPr algn="l">
              <a:defRPr sz="4000" b="1" cap="all"/>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782638" y="2906713"/>
            <a:ext cx="84201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smtClean="0"/>
              <a:t>マスター テキストの書式設定</a:t>
            </a:r>
          </a:p>
        </p:txBody>
      </p:sp>
      <p:sp>
        <p:nvSpPr>
          <p:cNvPr id="4" name="スライド番号プレースホルダー 3"/>
          <p:cNvSpPr>
            <a:spLocks noGrp="1"/>
          </p:cNvSpPr>
          <p:nvPr>
            <p:ph type="sldNum" sz="quarter" idx="10"/>
          </p:nvPr>
        </p:nvSpPr>
        <p:spPr/>
        <p:txBody>
          <a:bodyPr/>
          <a:lstStyle>
            <a:lvl1pPr>
              <a:defRPr/>
            </a:lvl1pPr>
          </a:lstStyle>
          <a:p>
            <a:fld id="{9CDDC16D-F816-0D41-8F37-5FA8843044DD}" type="slidenum">
              <a:rPr lang="en-US" altLang="ja-JP"/>
              <a:pPr/>
              <a:t>‹#›</a:t>
            </a:fld>
            <a:endParaRPr lang="en-US" altLang="ja-JP"/>
          </a:p>
        </p:txBody>
      </p:sp>
    </p:spTree>
    <p:extLst>
      <p:ext uri="{BB962C8B-B14F-4D97-AF65-F5344CB8AC3E}">
        <p14:creationId xmlns:p14="http://schemas.microsoft.com/office/powerpoint/2010/main" val="26114356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sz="half" idx="1"/>
          </p:nvPr>
        </p:nvSpPr>
        <p:spPr>
          <a:xfrm>
            <a:off x="495303" y="1600206"/>
            <a:ext cx="4381501"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ー 3"/>
          <p:cNvSpPr>
            <a:spLocks noGrp="1"/>
          </p:cNvSpPr>
          <p:nvPr>
            <p:ph sz="half" idx="2"/>
          </p:nvPr>
        </p:nvSpPr>
        <p:spPr>
          <a:xfrm>
            <a:off x="5029199" y="1600206"/>
            <a:ext cx="4381501"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スライド番号プレースホルダー 4"/>
          <p:cNvSpPr>
            <a:spLocks noGrp="1"/>
          </p:cNvSpPr>
          <p:nvPr>
            <p:ph type="sldNum" sz="quarter" idx="10"/>
          </p:nvPr>
        </p:nvSpPr>
        <p:spPr/>
        <p:txBody>
          <a:bodyPr/>
          <a:lstStyle>
            <a:lvl1pPr>
              <a:defRPr/>
            </a:lvl1pPr>
          </a:lstStyle>
          <a:p>
            <a:fld id="{4EB3D55B-76E2-714C-816F-B6715EA3364F}" type="slidenum">
              <a:rPr lang="en-US" altLang="ja-JP"/>
              <a:pPr/>
              <a:t>‹#›</a:t>
            </a:fld>
            <a:endParaRPr lang="en-US" altLang="ja-JP"/>
          </a:p>
        </p:txBody>
      </p:sp>
    </p:spTree>
    <p:extLst>
      <p:ext uri="{BB962C8B-B14F-4D97-AF65-F5344CB8AC3E}">
        <p14:creationId xmlns:p14="http://schemas.microsoft.com/office/powerpoint/2010/main" val="208233469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0" y="274638"/>
            <a:ext cx="8915400" cy="1143000"/>
          </a:xfrm>
        </p:spPr>
        <p:txBody>
          <a:bodyPr/>
          <a:lstStyle>
            <a:lvl1pPr>
              <a:defRPr/>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495300" y="1535113"/>
            <a:ext cx="437673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コンテンツ プレースホルダー 3"/>
          <p:cNvSpPr>
            <a:spLocks noGrp="1"/>
          </p:cNvSpPr>
          <p:nvPr>
            <p:ph sz="half" idx="2"/>
          </p:nvPr>
        </p:nvSpPr>
        <p:spPr>
          <a:xfrm>
            <a:off x="495300" y="2174875"/>
            <a:ext cx="437673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ー 4"/>
          <p:cNvSpPr>
            <a:spLocks noGrp="1"/>
          </p:cNvSpPr>
          <p:nvPr>
            <p:ph type="body" sz="quarter" idx="3"/>
          </p:nvPr>
        </p:nvSpPr>
        <p:spPr>
          <a:xfrm>
            <a:off x="5032390" y="1535113"/>
            <a:ext cx="437832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コンテンツ プレースホルダー 5"/>
          <p:cNvSpPr>
            <a:spLocks noGrp="1"/>
          </p:cNvSpPr>
          <p:nvPr>
            <p:ph sz="quarter" idx="4"/>
          </p:nvPr>
        </p:nvSpPr>
        <p:spPr>
          <a:xfrm>
            <a:off x="5032390" y="2174875"/>
            <a:ext cx="437832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スライド番号プレースホルダー 6"/>
          <p:cNvSpPr>
            <a:spLocks noGrp="1"/>
          </p:cNvSpPr>
          <p:nvPr>
            <p:ph type="sldNum" sz="quarter" idx="10"/>
          </p:nvPr>
        </p:nvSpPr>
        <p:spPr/>
        <p:txBody>
          <a:bodyPr/>
          <a:lstStyle>
            <a:lvl1pPr>
              <a:defRPr/>
            </a:lvl1pPr>
          </a:lstStyle>
          <a:p>
            <a:fld id="{5B2B53E6-FF62-D746-AB7B-99F0EF001764}" type="slidenum">
              <a:rPr lang="en-US" altLang="ja-JP"/>
              <a:pPr/>
              <a:t>‹#›</a:t>
            </a:fld>
            <a:endParaRPr lang="en-US" altLang="ja-JP"/>
          </a:p>
        </p:txBody>
      </p:sp>
    </p:spTree>
    <p:extLst>
      <p:ext uri="{BB962C8B-B14F-4D97-AF65-F5344CB8AC3E}">
        <p14:creationId xmlns:p14="http://schemas.microsoft.com/office/powerpoint/2010/main" val="296292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0" y="274638"/>
            <a:ext cx="8915400" cy="1143000"/>
          </a:xfrm>
        </p:spPr>
        <p:txBody>
          <a:bodyPr/>
          <a:lstStyle>
            <a:lvl1pPr>
              <a:defRPr/>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495300" y="1535113"/>
            <a:ext cx="437673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コンテンツ プレースホルダー 3"/>
          <p:cNvSpPr>
            <a:spLocks noGrp="1"/>
          </p:cNvSpPr>
          <p:nvPr>
            <p:ph sz="half" idx="2"/>
          </p:nvPr>
        </p:nvSpPr>
        <p:spPr>
          <a:xfrm>
            <a:off x="495300" y="2174875"/>
            <a:ext cx="437673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ー 4"/>
          <p:cNvSpPr>
            <a:spLocks noGrp="1"/>
          </p:cNvSpPr>
          <p:nvPr>
            <p:ph type="body" sz="quarter" idx="3"/>
          </p:nvPr>
        </p:nvSpPr>
        <p:spPr>
          <a:xfrm>
            <a:off x="5032390" y="1535113"/>
            <a:ext cx="437832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コンテンツ プレースホルダー 5"/>
          <p:cNvSpPr>
            <a:spLocks noGrp="1"/>
          </p:cNvSpPr>
          <p:nvPr>
            <p:ph sz="quarter" idx="4"/>
          </p:nvPr>
        </p:nvSpPr>
        <p:spPr>
          <a:xfrm>
            <a:off x="5032390" y="2174875"/>
            <a:ext cx="437832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extLst>
      <p:ext uri="{BB962C8B-B14F-4D97-AF65-F5344CB8AC3E}">
        <p14:creationId xmlns:p14="http://schemas.microsoft.com/office/powerpoint/2010/main" val="253492344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スライド番号プレースホルダー 2"/>
          <p:cNvSpPr>
            <a:spLocks noGrp="1"/>
          </p:cNvSpPr>
          <p:nvPr>
            <p:ph type="sldNum" sz="quarter" idx="10"/>
          </p:nvPr>
        </p:nvSpPr>
        <p:spPr/>
        <p:txBody>
          <a:bodyPr/>
          <a:lstStyle>
            <a:lvl1pPr>
              <a:defRPr/>
            </a:lvl1pPr>
          </a:lstStyle>
          <a:p>
            <a:fld id="{F376467E-2E06-7F4F-B08D-733BCCE965CF}" type="slidenum">
              <a:rPr lang="en-US" altLang="ja-JP"/>
              <a:pPr/>
              <a:t>‹#›</a:t>
            </a:fld>
            <a:endParaRPr lang="en-US" altLang="ja-JP"/>
          </a:p>
        </p:txBody>
      </p:sp>
    </p:spTree>
    <p:extLst>
      <p:ext uri="{BB962C8B-B14F-4D97-AF65-F5344CB8AC3E}">
        <p14:creationId xmlns:p14="http://schemas.microsoft.com/office/powerpoint/2010/main" val="38171158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lvl1pPr>
              <a:defRPr/>
            </a:lvl1pPr>
          </a:lstStyle>
          <a:p>
            <a:fld id="{E0FAE9E5-9577-3E47-8031-EAF619902859}" type="slidenum">
              <a:rPr lang="en-US" altLang="ja-JP"/>
              <a:pPr/>
              <a:t>‹#›</a:t>
            </a:fld>
            <a:endParaRPr lang="en-US" altLang="ja-JP"/>
          </a:p>
        </p:txBody>
      </p:sp>
    </p:spTree>
    <p:extLst>
      <p:ext uri="{BB962C8B-B14F-4D97-AF65-F5344CB8AC3E}">
        <p14:creationId xmlns:p14="http://schemas.microsoft.com/office/powerpoint/2010/main" val="16928074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8" y="273050"/>
            <a:ext cx="3259138" cy="1162050"/>
          </a:xfrm>
        </p:spPr>
        <p:txBody>
          <a:bodyPr anchor="b"/>
          <a:lstStyle>
            <a:lvl1pPr algn="l">
              <a:defRPr sz="2000" b="1"/>
            </a:lvl1p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3873499" y="273076"/>
            <a:ext cx="5537201"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ー 3"/>
          <p:cNvSpPr>
            <a:spLocks noGrp="1"/>
          </p:cNvSpPr>
          <p:nvPr>
            <p:ph type="body" sz="half" idx="2"/>
          </p:nvPr>
        </p:nvSpPr>
        <p:spPr>
          <a:xfrm>
            <a:off x="495308" y="1435103"/>
            <a:ext cx="3259138"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スライド番号プレースホルダー 4"/>
          <p:cNvSpPr>
            <a:spLocks noGrp="1"/>
          </p:cNvSpPr>
          <p:nvPr>
            <p:ph type="sldNum" sz="quarter" idx="10"/>
          </p:nvPr>
        </p:nvSpPr>
        <p:spPr/>
        <p:txBody>
          <a:bodyPr/>
          <a:lstStyle>
            <a:lvl1pPr>
              <a:defRPr/>
            </a:lvl1pPr>
          </a:lstStyle>
          <a:p>
            <a:fld id="{31205DA1-B00C-6742-938C-291CAD3432B4}" type="slidenum">
              <a:rPr lang="en-US" altLang="ja-JP"/>
              <a:pPr/>
              <a:t>‹#›</a:t>
            </a:fld>
            <a:endParaRPr lang="en-US" altLang="ja-JP"/>
          </a:p>
        </p:txBody>
      </p:sp>
    </p:spTree>
    <p:extLst>
      <p:ext uri="{BB962C8B-B14F-4D97-AF65-F5344CB8AC3E}">
        <p14:creationId xmlns:p14="http://schemas.microsoft.com/office/powerpoint/2010/main" val="236227862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941513" y="4800600"/>
            <a:ext cx="5943600" cy="566738"/>
          </a:xfrm>
        </p:spPr>
        <p:txBody>
          <a:bodyPr anchor="b"/>
          <a:lstStyle>
            <a:lvl1pPr algn="l">
              <a:defRPr sz="2000" b="1"/>
            </a:lvl1pPr>
          </a:lstStyle>
          <a:p>
            <a:r>
              <a:rPr lang="ja-JP" altLang="en-US" smtClean="0"/>
              <a:t>マスター タイトルの書式設定</a:t>
            </a:r>
            <a:endParaRPr lang="ja-JP" altLang="en-US"/>
          </a:p>
        </p:txBody>
      </p:sp>
      <p:sp>
        <p:nvSpPr>
          <p:cNvPr id="3" name="図プレースホルダー 2"/>
          <p:cNvSpPr>
            <a:spLocks noGrp="1"/>
          </p:cNvSpPr>
          <p:nvPr>
            <p:ph type="pic" idx="1"/>
          </p:nvPr>
        </p:nvSpPr>
        <p:spPr>
          <a:xfrm>
            <a:off x="1941513" y="612775"/>
            <a:ext cx="59436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ja-JP" altLang="en-US"/>
          </a:p>
        </p:txBody>
      </p:sp>
      <p:sp>
        <p:nvSpPr>
          <p:cNvPr id="4" name="テキスト プレースホルダー 3"/>
          <p:cNvSpPr>
            <a:spLocks noGrp="1"/>
          </p:cNvSpPr>
          <p:nvPr>
            <p:ph type="body" sz="half" idx="2"/>
          </p:nvPr>
        </p:nvSpPr>
        <p:spPr>
          <a:xfrm>
            <a:off x="1941513" y="5367338"/>
            <a:ext cx="59436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スライド番号プレースホルダー 4"/>
          <p:cNvSpPr>
            <a:spLocks noGrp="1"/>
          </p:cNvSpPr>
          <p:nvPr>
            <p:ph type="sldNum" sz="quarter" idx="10"/>
          </p:nvPr>
        </p:nvSpPr>
        <p:spPr/>
        <p:txBody>
          <a:bodyPr/>
          <a:lstStyle>
            <a:lvl1pPr>
              <a:defRPr/>
            </a:lvl1pPr>
          </a:lstStyle>
          <a:p>
            <a:fld id="{A10D1EB8-F56B-AE4F-A760-F06393A14F88}" type="slidenum">
              <a:rPr lang="en-US" altLang="ja-JP"/>
              <a:pPr/>
              <a:t>‹#›</a:t>
            </a:fld>
            <a:endParaRPr lang="en-US" altLang="ja-JP"/>
          </a:p>
        </p:txBody>
      </p:sp>
    </p:spTree>
    <p:extLst>
      <p:ext uri="{BB962C8B-B14F-4D97-AF65-F5344CB8AC3E}">
        <p14:creationId xmlns:p14="http://schemas.microsoft.com/office/powerpoint/2010/main" val="26695153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a:xfrm>
            <a:off x="495300" y="1600206"/>
            <a:ext cx="8915400" cy="4525963"/>
          </a:xfrm>
          <a:prstGeom prst="rect">
            <a:avLst/>
          </a:prstGeo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スライド番号プレースホルダー 3"/>
          <p:cNvSpPr>
            <a:spLocks noGrp="1"/>
          </p:cNvSpPr>
          <p:nvPr>
            <p:ph type="sldNum" sz="quarter" idx="10"/>
          </p:nvPr>
        </p:nvSpPr>
        <p:spPr/>
        <p:txBody>
          <a:bodyPr/>
          <a:lstStyle>
            <a:lvl1pPr>
              <a:defRPr/>
            </a:lvl1pPr>
          </a:lstStyle>
          <a:p>
            <a:fld id="{09FB5BE1-60BB-CD40-9061-87B7848D3F41}" type="slidenum">
              <a:rPr lang="en-US" altLang="ja-JP"/>
              <a:pPr/>
              <a:t>‹#›</a:t>
            </a:fld>
            <a:endParaRPr lang="en-US" altLang="ja-JP"/>
          </a:p>
        </p:txBody>
      </p:sp>
    </p:spTree>
    <p:extLst>
      <p:ext uri="{BB962C8B-B14F-4D97-AF65-F5344CB8AC3E}">
        <p14:creationId xmlns:p14="http://schemas.microsoft.com/office/powerpoint/2010/main" val="43035302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7126288" y="188913"/>
            <a:ext cx="2284412" cy="5937250"/>
          </a:xfrm>
        </p:spPr>
        <p:txBody>
          <a:bodyPr vert="eaVert"/>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a:xfrm>
            <a:off x="273050" y="188913"/>
            <a:ext cx="6700838" cy="5937250"/>
          </a:xfrm>
          <a:prstGeom prst="rect">
            <a:avLst/>
          </a:prstGeo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スライド番号プレースホルダー 3"/>
          <p:cNvSpPr>
            <a:spLocks noGrp="1"/>
          </p:cNvSpPr>
          <p:nvPr>
            <p:ph type="sldNum" sz="quarter" idx="10"/>
          </p:nvPr>
        </p:nvSpPr>
        <p:spPr/>
        <p:txBody>
          <a:bodyPr/>
          <a:lstStyle>
            <a:lvl1pPr>
              <a:defRPr/>
            </a:lvl1pPr>
          </a:lstStyle>
          <a:p>
            <a:fld id="{C336CD98-5DFF-394F-9164-F018E91F0716}" type="slidenum">
              <a:rPr lang="en-US" altLang="ja-JP"/>
              <a:pPr/>
              <a:t>‹#›</a:t>
            </a:fld>
            <a:endParaRPr lang="en-US" altLang="ja-JP"/>
          </a:p>
        </p:txBody>
      </p:sp>
    </p:spTree>
    <p:extLst>
      <p:ext uri="{BB962C8B-B14F-4D97-AF65-F5344CB8AC3E}">
        <p14:creationId xmlns:p14="http://schemas.microsoft.com/office/powerpoint/2010/main" val="405614671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742950" y="2130451"/>
            <a:ext cx="8420100" cy="1470025"/>
          </a:xfrm>
        </p:spPr>
        <p:txBody>
          <a:bodyPr/>
          <a:lstStyle/>
          <a:p>
            <a:r>
              <a:rPr lang="ja-JP" altLang="en-US" smtClean="0"/>
              <a:t>マスター タイトルの書式設定</a:t>
            </a:r>
            <a:endParaRPr lang="ja-JP" altLang="en-US"/>
          </a:p>
        </p:txBody>
      </p:sp>
      <p:sp>
        <p:nvSpPr>
          <p:cNvPr id="3" name="サブタイトル 2"/>
          <p:cNvSpPr>
            <a:spLocks noGrp="1"/>
          </p:cNvSpPr>
          <p:nvPr>
            <p:ph type="subTitle" idx="1"/>
          </p:nvPr>
        </p:nvSpPr>
        <p:spPr>
          <a:xfrm>
            <a:off x="1485900" y="3886200"/>
            <a:ext cx="69342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smtClean="0"/>
              <a:t>マスター サブタイトルの書式設定</a:t>
            </a:r>
            <a:endParaRPr lang="ja-JP" altLang="en-US"/>
          </a:p>
        </p:txBody>
      </p:sp>
      <p:sp>
        <p:nvSpPr>
          <p:cNvPr id="4" name="スライド番号プレースホルダー 3"/>
          <p:cNvSpPr>
            <a:spLocks noGrp="1"/>
          </p:cNvSpPr>
          <p:nvPr>
            <p:ph type="sldNum" sz="quarter" idx="10"/>
          </p:nvPr>
        </p:nvSpPr>
        <p:spPr/>
        <p:txBody>
          <a:bodyPr/>
          <a:lstStyle>
            <a:lvl1pPr>
              <a:defRPr/>
            </a:lvl1pPr>
          </a:lstStyle>
          <a:p>
            <a:fld id="{18F8FDCE-6C15-BE4C-9B25-C3809D27C0E8}" type="slidenum">
              <a:rPr lang="en-US" altLang="ja-JP"/>
              <a:pPr/>
              <a:t>‹#›</a:t>
            </a:fld>
            <a:endParaRPr lang="en-US" altLang="ja-JP"/>
          </a:p>
        </p:txBody>
      </p:sp>
    </p:spTree>
    <p:extLst>
      <p:ext uri="{BB962C8B-B14F-4D97-AF65-F5344CB8AC3E}">
        <p14:creationId xmlns:p14="http://schemas.microsoft.com/office/powerpoint/2010/main" val="302833385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495300" y="1600206"/>
            <a:ext cx="8915400" cy="4525963"/>
          </a:xfrm>
          <a:prstGeom prst="rect">
            <a:avLst/>
          </a:prstGeom>
        </p:spPr>
        <p:txBody>
          <a:bodyPr vert="horz"/>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スライド番号プレースホルダー 3"/>
          <p:cNvSpPr>
            <a:spLocks noGrp="1"/>
          </p:cNvSpPr>
          <p:nvPr>
            <p:ph type="sldNum" sz="quarter" idx="10"/>
          </p:nvPr>
        </p:nvSpPr>
        <p:spPr/>
        <p:txBody>
          <a:bodyPr/>
          <a:lstStyle>
            <a:lvl1pPr>
              <a:defRPr/>
            </a:lvl1pPr>
          </a:lstStyle>
          <a:p>
            <a:fld id="{B88C084D-A523-944E-9845-DDFB0392451A}" type="slidenum">
              <a:rPr lang="en-US" altLang="ja-JP"/>
              <a:pPr/>
              <a:t>‹#›</a:t>
            </a:fld>
            <a:endParaRPr lang="en-US" altLang="ja-JP"/>
          </a:p>
        </p:txBody>
      </p:sp>
    </p:spTree>
    <p:extLst>
      <p:ext uri="{BB962C8B-B14F-4D97-AF65-F5344CB8AC3E}">
        <p14:creationId xmlns:p14="http://schemas.microsoft.com/office/powerpoint/2010/main" val="386303681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82638" y="4406926"/>
            <a:ext cx="8420100" cy="1362075"/>
          </a:xfrm>
        </p:spPr>
        <p:txBody>
          <a:bodyPr/>
          <a:lstStyle>
            <a:lvl1pPr algn="l">
              <a:defRPr sz="4000" b="1" cap="all"/>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782638" y="2906713"/>
            <a:ext cx="84201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smtClean="0"/>
              <a:t>マスター テキストの書式設定</a:t>
            </a:r>
          </a:p>
        </p:txBody>
      </p:sp>
      <p:sp>
        <p:nvSpPr>
          <p:cNvPr id="4" name="スライド番号プレースホルダー 3"/>
          <p:cNvSpPr>
            <a:spLocks noGrp="1"/>
          </p:cNvSpPr>
          <p:nvPr>
            <p:ph type="sldNum" sz="quarter" idx="10"/>
          </p:nvPr>
        </p:nvSpPr>
        <p:spPr/>
        <p:txBody>
          <a:bodyPr/>
          <a:lstStyle>
            <a:lvl1pPr>
              <a:defRPr/>
            </a:lvl1pPr>
          </a:lstStyle>
          <a:p>
            <a:fld id="{6D52C04E-5271-514D-AB9C-834587CFB5D6}" type="slidenum">
              <a:rPr lang="en-US" altLang="ja-JP"/>
              <a:pPr/>
              <a:t>‹#›</a:t>
            </a:fld>
            <a:endParaRPr lang="en-US" altLang="ja-JP"/>
          </a:p>
        </p:txBody>
      </p:sp>
    </p:spTree>
    <p:extLst>
      <p:ext uri="{BB962C8B-B14F-4D97-AF65-F5344CB8AC3E}">
        <p14:creationId xmlns:p14="http://schemas.microsoft.com/office/powerpoint/2010/main" val="350376149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sz="half" idx="1"/>
          </p:nvPr>
        </p:nvSpPr>
        <p:spPr>
          <a:xfrm>
            <a:off x="495303" y="1600206"/>
            <a:ext cx="4381501"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ー 3"/>
          <p:cNvSpPr>
            <a:spLocks noGrp="1"/>
          </p:cNvSpPr>
          <p:nvPr>
            <p:ph sz="half" idx="2"/>
          </p:nvPr>
        </p:nvSpPr>
        <p:spPr>
          <a:xfrm>
            <a:off x="5029199" y="1600206"/>
            <a:ext cx="4381501"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スライド番号プレースホルダー 4"/>
          <p:cNvSpPr>
            <a:spLocks noGrp="1"/>
          </p:cNvSpPr>
          <p:nvPr>
            <p:ph type="sldNum" sz="quarter" idx="10"/>
          </p:nvPr>
        </p:nvSpPr>
        <p:spPr/>
        <p:txBody>
          <a:bodyPr/>
          <a:lstStyle>
            <a:lvl1pPr>
              <a:defRPr/>
            </a:lvl1pPr>
          </a:lstStyle>
          <a:p>
            <a:fld id="{550F1F7A-C969-EC40-933D-826C3E8F2FBF}" type="slidenum">
              <a:rPr lang="en-US" altLang="ja-JP"/>
              <a:pPr/>
              <a:t>‹#›</a:t>
            </a:fld>
            <a:endParaRPr lang="en-US" altLang="ja-JP"/>
          </a:p>
        </p:txBody>
      </p:sp>
    </p:spTree>
    <p:extLst>
      <p:ext uri="{BB962C8B-B14F-4D97-AF65-F5344CB8AC3E}">
        <p14:creationId xmlns:p14="http://schemas.microsoft.com/office/powerpoint/2010/main" val="33515935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Tree>
    <p:extLst>
      <p:ext uri="{BB962C8B-B14F-4D97-AF65-F5344CB8AC3E}">
        <p14:creationId xmlns:p14="http://schemas.microsoft.com/office/powerpoint/2010/main" val="175818292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0" y="274638"/>
            <a:ext cx="8915400" cy="1143000"/>
          </a:xfrm>
        </p:spPr>
        <p:txBody>
          <a:bodyPr/>
          <a:lstStyle>
            <a:lvl1pPr>
              <a:defRPr/>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495300" y="1535113"/>
            <a:ext cx="437673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コンテンツ プレースホルダー 3"/>
          <p:cNvSpPr>
            <a:spLocks noGrp="1"/>
          </p:cNvSpPr>
          <p:nvPr>
            <p:ph sz="half" idx="2"/>
          </p:nvPr>
        </p:nvSpPr>
        <p:spPr>
          <a:xfrm>
            <a:off x="495300" y="2174875"/>
            <a:ext cx="437673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ー 4"/>
          <p:cNvSpPr>
            <a:spLocks noGrp="1"/>
          </p:cNvSpPr>
          <p:nvPr>
            <p:ph type="body" sz="quarter" idx="3"/>
          </p:nvPr>
        </p:nvSpPr>
        <p:spPr>
          <a:xfrm>
            <a:off x="5032390" y="1535113"/>
            <a:ext cx="437832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コンテンツ プレースホルダー 5"/>
          <p:cNvSpPr>
            <a:spLocks noGrp="1"/>
          </p:cNvSpPr>
          <p:nvPr>
            <p:ph sz="quarter" idx="4"/>
          </p:nvPr>
        </p:nvSpPr>
        <p:spPr>
          <a:xfrm>
            <a:off x="5032390" y="2174875"/>
            <a:ext cx="437832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スライド番号プレースホルダー 6"/>
          <p:cNvSpPr>
            <a:spLocks noGrp="1"/>
          </p:cNvSpPr>
          <p:nvPr>
            <p:ph type="sldNum" sz="quarter" idx="10"/>
          </p:nvPr>
        </p:nvSpPr>
        <p:spPr/>
        <p:txBody>
          <a:bodyPr/>
          <a:lstStyle>
            <a:lvl1pPr>
              <a:defRPr/>
            </a:lvl1pPr>
          </a:lstStyle>
          <a:p>
            <a:fld id="{560EA4D5-3A2F-FB4F-BD34-0D1B80A363E8}" type="slidenum">
              <a:rPr lang="en-US" altLang="ja-JP"/>
              <a:pPr/>
              <a:t>‹#›</a:t>
            </a:fld>
            <a:endParaRPr lang="en-US" altLang="ja-JP"/>
          </a:p>
        </p:txBody>
      </p:sp>
    </p:spTree>
    <p:extLst>
      <p:ext uri="{BB962C8B-B14F-4D97-AF65-F5344CB8AC3E}">
        <p14:creationId xmlns:p14="http://schemas.microsoft.com/office/powerpoint/2010/main" val="37698559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スライド番号プレースホルダー 2"/>
          <p:cNvSpPr>
            <a:spLocks noGrp="1"/>
          </p:cNvSpPr>
          <p:nvPr>
            <p:ph type="sldNum" sz="quarter" idx="10"/>
          </p:nvPr>
        </p:nvSpPr>
        <p:spPr/>
        <p:txBody>
          <a:bodyPr/>
          <a:lstStyle>
            <a:lvl1pPr>
              <a:defRPr/>
            </a:lvl1pPr>
          </a:lstStyle>
          <a:p>
            <a:fld id="{68AB4ADD-A868-3248-AB63-20BECF1386F7}" type="slidenum">
              <a:rPr lang="en-US" altLang="ja-JP"/>
              <a:pPr/>
              <a:t>‹#›</a:t>
            </a:fld>
            <a:endParaRPr lang="en-US" altLang="ja-JP"/>
          </a:p>
        </p:txBody>
      </p:sp>
    </p:spTree>
    <p:extLst>
      <p:ext uri="{BB962C8B-B14F-4D97-AF65-F5344CB8AC3E}">
        <p14:creationId xmlns:p14="http://schemas.microsoft.com/office/powerpoint/2010/main" val="226487997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lvl1pPr>
              <a:defRPr/>
            </a:lvl1pPr>
          </a:lstStyle>
          <a:p>
            <a:fld id="{ED5F3D70-CFAB-7640-B1D4-C867CAB0FD24}" type="slidenum">
              <a:rPr lang="en-US" altLang="ja-JP"/>
              <a:pPr/>
              <a:t>‹#›</a:t>
            </a:fld>
            <a:endParaRPr lang="en-US" altLang="ja-JP"/>
          </a:p>
        </p:txBody>
      </p:sp>
    </p:spTree>
    <p:extLst>
      <p:ext uri="{BB962C8B-B14F-4D97-AF65-F5344CB8AC3E}">
        <p14:creationId xmlns:p14="http://schemas.microsoft.com/office/powerpoint/2010/main" val="425415524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8" y="273050"/>
            <a:ext cx="3259138" cy="1162050"/>
          </a:xfrm>
        </p:spPr>
        <p:txBody>
          <a:bodyPr anchor="b"/>
          <a:lstStyle>
            <a:lvl1pPr algn="l">
              <a:defRPr sz="2000" b="1"/>
            </a:lvl1p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3873499" y="273076"/>
            <a:ext cx="5537201"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ー 3"/>
          <p:cNvSpPr>
            <a:spLocks noGrp="1"/>
          </p:cNvSpPr>
          <p:nvPr>
            <p:ph type="body" sz="half" idx="2"/>
          </p:nvPr>
        </p:nvSpPr>
        <p:spPr>
          <a:xfrm>
            <a:off x="495308" y="1435103"/>
            <a:ext cx="3259138"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スライド番号プレースホルダー 4"/>
          <p:cNvSpPr>
            <a:spLocks noGrp="1"/>
          </p:cNvSpPr>
          <p:nvPr>
            <p:ph type="sldNum" sz="quarter" idx="10"/>
          </p:nvPr>
        </p:nvSpPr>
        <p:spPr/>
        <p:txBody>
          <a:bodyPr/>
          <a:lstStyle>
            <a:lvl1pPr>
              <a:defRPr/>
            </a:lvl1pPr>
          </a:lstStyle>
          <a:p>
            <a:fld id="{5725E827-FAEB-394E-8D6A-1D27094E09D7}" type="slidenum">
              <a:rPr lang="en-US" altLang="ja-JP"/>
              <a:pPr/>
              <a:t>‹#›</a:t>
            </a:fld>
            <a:endParaRPr lang="en-US" altLang="ja-JP"/>
          </a:p>
        </p:txBody>
      </p:sp>
    </p:spTree>
    <p:extLst>
      <p:ext uri="{BB962C8B-B14F-4D97-AF65-F5344CB8AC3E}">
        <p14:creationId xmlns:p14="http://schemas.microsoft.com/office/powerpoint/2010/main" val="291802406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941513" y="4800600"/>
            <a:ext cx="5943600" cy="566738"/>
          </a:xfrm>
        </p:spPr>
        <p:txBody>
          <a:bodyPr anchor="b"/>
          <a:lstStyle>
            <a:lvl1pPr algn="l">
              <a:defRPr sz="2000" b="1"/>
            </a:lvl1pPr>
          </a:lstStyle>
          <a:p>
            <a:r>
              <a:rPr lang="ja-JP" altLang="en-US" smtClean="0"/>
              <a:t>マスター タイトルの書式設定</a:t>
            </a:r>
            <a:endParaRPr lang="ja-JP" altLang="en-US"/>
          </a:p>
        </p:txBody>
      </p:sp>
      <p:sp>
        <p:nvSpPr>
          <p:cNvPr id="3" name="図プレースホルダー 2"/>
          <p:cNvSpPr>
            <a:spLocks noGrp="1"/>
          </p:cNvSpPr>
          <p:nvPr>
            <p:ph type="pic" idx="1"/>
          </p:nvPr>
        </p:nvSpPr>
        <p:spPr>
          <a:xfrm>
            <a:off x="1941513" y="612775"/>
            <a:ext cx="59436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ja-JP" altLang="en-US"/>
          </a:p>
        </p:txBody>
      </p:sp>
      <p:sp>
        <p:nvSpPr>
          <p:cNvPr id="4" name="テキスト プレースホルダー 3"/>
          <p:cNvSpPr>
            <a:spLocks noGrp="1"/>
          </p:cNvSpPr>
          <p:nvPr>
            <p:ph type="body" sz="half" idx="2"/>
          </p:nvPr>
        </p:nvSpPr>
        <p:spPr>
          <a:xfrm>
            <a:off x="1941513" y="5367338"/>
            <a:ext cx="59436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スライド番号プレースホルダー 4"/>
          <p:cNvSpPr>
            <a:spLocks noGrp="1"/>
          </p:cNvSpPr>
          <p:nvPr>
            <p:ph type="sldNum" sz="quarter" idx="10"/>
          </p:nvPr>
        </p:nvSpPr>
        <p:spPr/>
        <p:txBody>
          <a:bodyPr/>
          <a:lstStyle>
            <a:lvl1pPr>
              <a:defRPr/>
            </a:lvl1pPr>
          </a:lstStyle>
          <a:p>
            <a:fld id="{31FFC4EF-CDF3-B248-AC92-A01B4E818E39}" type="slidenum">
              <a:rPr lang="en-US" altLang="ja-JP"/>
              <a:pPr/>
              <a:t>‹#›</a:t>
            </a:fld>
            <a:endParaRPr lang="en-US" altLang="ja-JP"/>
          </a:p>
        </p:txBody>
      </p:sp>
    </p:spTree>
    <p:extLst>
      <p:ext uri="{BB962C8B-B14F-4D97-AF65-F5344CB8AC3E}">
        <p14:creationId xmlns:p14="http://schemas.microsoft.com/office/powerpoint/2010/main" val="144921174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a:xfrm>
            <a:off x="495300" y="1600206"/>
            <a:ext cx="8915400" cy="4525963"/>
          </a:xfrm>
          <a:prstGeom prst="rect">
            <a:avLst/>
          </a:prstGeo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スライド番号プレースホルダー 3"/>
          <p:cNvSpPr>
            <a:spLocks noGrp="1"/>
          </p:cNvSpPr>
          <p:nvPr>
            <p:ph type="sldNum" sz="quarter" idx="10"/>
          </p:nvPr>
        </p:nvSpPr>
        <p:spPr/>
        <p:txBody>
          <a:bodyPr/>
          <a:lstStyle>
            <a:lvl1pPr>
              <a:defRPr/>
            </a:lvl1pPr>
          </a:lstStyle>
          <a:p>
            <a:fld id="{51BA0746-8C3D-0D4D-AC81-F184BDDA4CFA}" type="slidenum">
              <a:rPr lang="en-US" altLang="ja-JP"/>
              <a:pPr/>
              <a:t>‹#›</a:t>
            </a:fld>
            <a:endParaRPr lang="en-US" altLang="ja-JP"/>
          </a:p>
        </p:txBody>
      </p:sp>
    </p:spTree>
    <p:extLst>
      <p:ext uri="{BB962C8B-B14F-4D97-AF65-F5344CB8AC3E}">
        <p14:creationId xmlns:p14="http://schemas.microsoft.com/office/powerpoint/2010/main" val="54699132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7126288" y="188913"/>
            <a:ext cx="2284412" cy="5937250"/>
          </a:xfrm>
        </p:spPr>
        <p:txBody>
          <a:bodyPr vert="eaVert"/>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a:xfrm>
            <a:off x="273050" y="188913"/>
            <a:ext cx="6700838" cy="5937250"/>
          </a:xfrm>
          <a:prstGeom prst="rect">
            <a:avLst/>
          </a:prstGeo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スライド番号プレースホルダー 3"/>
          <p:cNvSpPr>
            <a:spLocks noGrp="1"/>
          </p:cNvSpPr>
          <p:nvPr>
            <p:ph type="sldNum" sz="quarter" idx="10"/>
          </p:nvPr>
        </p:nvSpPr>
        <p:spPr/>
        <p:txBody>
          <a:bodyPr/>
          <a:lstStyle>
            <a:lvl1pPr>
              <a:defRPr/>
            </a:lvl1pPr>
          </a:lstStyle>
          <a:p>
            <a:fld id="{3B7CC771-3013-5A4F-8677-E7146B2200A5}" type="slidenum">
              <a:rPr lang="en-US" altLang="ja-JP"/>
              <a:pPr/>
              <a:t>‹#›</a:t>
            </a:fld>
            <a:endParaRPr lang="en-US" altLang="ja-JP"/>
          </a:p>
        </p:txBody>
      </p:sp>
    </p:spTree>
    <p:extLst>
      <p:ext uri="{BB962C8B-B14F-4D97-AF65-F5344CB8AC3E}">
        <p14:creationId xmlns:p14="http://schemas.microsoft.com/office/powerpoint/2010/main" val="372398210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742950" y="2130451"/>
            <a:ext cx="8420100" cy="1470025"/>
          </a:xfrm>
        </p:spPr>
        <p:txBody>
          <a:bodyPr/>
          <a:lstStyle/>
          <a:p>
            <a:r>
              <a:rPr lang="ja-JP" altLang="en-US" smtClean="0"/>
              <a:t>マスター タイトルの書式設定</a:t>
            </a:r>
            <a:endParaRPr lang="ja-JP" altLang="en-US"/>
          </a:p>
        </p:txBody>
      </p:sp>
      <p:sp>
        <p:nvSpPr>
          <p:cNvPr id="3" name="サブタイトル 2"/>
          <p:cNvSpPr>
            <a:spLocks noGrp="1"/>
          </p:cNvSpPr>
          <p:nvPr>
            <p:ph type="subTitle" idx="1"/>
          </p:nvPr>
        </p:nvSpPr>
        <p:spPr>
          <a:xfrm>
            <a:off x="1485900" y="3886200"/>
            <a:ext cx="69342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smtClean="0"/>
              <a:t>マスター サブタイトルの書式設定</a:t>
            </a:r>
            <a:endParaRPr lang="ja-JP" altLang="en-US"/>
          </a:p>
        </p:txBody>
      </p:sp>
      <p:sp>
        <p:nvSpPr>
          <p:cNvPr id="4" name="スライド番号プレースホルダー 3"/>
          <p:cNvSpPr>
            <a:spLocks noGrp="1"/>
          </p:cNvSpPr>
          <p:nvPr>
            <p:ph type="sldNum" sz="quarter" idx="10"/>
          </p:nvPr>
        </p:nvSpPr>
        <p:spPr/>
        <p:txBody>
          <a:bodyPr/>
          <a:lstStyle>
            <a:lvl1pPr>
              <a:defRPr/>
            </a:lvl1pPr>
          </a:lstStyle>
          <a:p>
            <a:fld id="{9A9DCDFB-B04D-C844-9935-EECD6B7BDD96}" type="slidenum">
              <a:rPr lang="en-US" altLang="ja-JP"/>
              <a:pPr/>
              <a:t>‹#›</a:t>
            </a:fld>
            <a:endParaRPr lang="en-US" altLang="ja-JP"/>
          </a:p>
        </p:txBody>
      </p:sp>
    </p:spTree>
    <p:extLst>
      <p:ext uri="{BB962C8B-B14F-4D97-AF65-F5344CB8AC3E}">
        <p14:creationId xmlns:p14="http://schemas.microsoft.com/office/powerpoint/2010/main" val="247217436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495300" y="1600206"/>
            <a:ext cx="8915400" cy="4525963"/>
          </a:xfrm>
          <a:prstGeom prst="rect">
            <a:avLst/>
          </a:prstGeom>
        </p:spPr>
        <p:txBody>
          <a:bodyPr vert="horz"/>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スライド番号プレースホルダー 3"/>
          <p:cNvSpPr>
            <a:spLocks noGrp="1"/>
          </p:cNvSpPr>
          <p:nvPr>
            <p:ph type="sldNum" sz="quarter" idx="10"/>
          </p:nvPr>
        </p:nvSpPr>
        <p:spPr/>
        <p:txBody>
          <a:bodyPr/>
          <a:lstStyle>
            <a:lvl1pPr>
              <a:defRPr/>
            </a:lvl1pPr>
          </a:lstStyle>
          <a:p>
            <a:fld id="{93F417A7-8E72-7743-8D54-A10E5A37A649}" type="slidenum">
              <a:rPr lang="en-US" altLang="ja-JP"/>
              <a:pPr/>
              <a:t>‹#›</a:t>
            </a:fld>
            <a:endParaRPr lang="en-US" altLang="ja-JP"/>
          </a:p>
        </p:txBody>
      </p:sp>
    </p:spTree>
    <p:extLst>
      <p:ext uri="{BB962C8B-B14F-4D97-AF65-F5344CB8AC3E}">
        <p14:creationId xmlns:p14="http://schemas.microsoft.com/office/powerpoint/2010/main" val="182932298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82638" y="4406926"/>
            <a:ext cx="8420100" cy="1362075"/>
          </a:xfrm>
        </p:spPr>
        <p:txBody>
          <a:bodyPr/>
          <a:lstStyle>
            <a:lvl1pPr algn="l">
              <a:defRPr sz="4000" b="1" cap="all"/>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782638" y="2906713"/>
            <a:ext cx="84201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smtClean="0"/>
              <a:t>マスター テキストの書式設定</a:t>
            </a:r>
          </a:p>
        </p:txBody>
      </p:sp>
      <p:sp>
        <p:nvSpPr>
          <p:cNvPr id="4" name="スライド番号プレースホルダー 3"/>
          <p:cNvSpPr>
            <a:spLocks noGrp="1"/>
          </p:cNvSpPr>
          <p:nvPr>
            <p:ph type="sldNum" sz="quarter" idx="10"/>
          </p:nvPr>
        </p:nvSpPr>
        <p:spPr/>
        <p:txBody>
          <a:bodyPr/>
          <a:lstStyle>
            <a:lvl1pPr>
              <a:defRPr/>
            </a:lvl1pPr>
          </a:lstStyle>
          <a:p>
            <a:fld id="{2A6E9543-56BC-BA41-B314-299AE8923A49}" type="slidenum">
              <a:rPr lang="en-US" altLang="ja-JP"/>
              <a:pPr/>
              <a:t>‹#›</a:t>
            </a:fld>
            <a:endParaRPr lang="en-US" altLang="ja-JP"/>
          </a:p>
        </p:txBody>
      </p:sp>
    </p:spTree>
    <p:extLst>
      <p:ext uri="{BB962C8B-B14F-4D97-AF65-F5344CB8AC3E}">
        <p14:creationId xmlns:p14="http://schemas.microsoft.com/office/powerpoint/2010/main" val="1728009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76124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sz="half" idx="1"/>
          </p:nvPr>
        </p:nvSpPr>
        <p:spPr>
          <a:xfrm>
            <a:off x="495303" y="1600206"/>
            <a:ext cx="4381501"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ー 3"/>
          <p:cNvSpPr>
            <a:spLocks noGrp="1"/>
          </p:cNvSpPr>
          <p:nvPr>
            <p:ph sz="half" idx="2"/>
          </p:nvPr>
        </p:nvSpPr>
        <p:spPr>
          <a:xfrm>
            <a:off x="5029199" y="1600206"/>
            <a:ext cx="4381501"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スライド番号プレースホルダー 4"/>
          <p:cNvSpPr>
            <a:spLocks noGrp="1"/>
          </p:cNvSpPr>
          <p:nvPr>
            <p:ph type="sldNum" sz="quarter" idx="10"/>
          </p:nvPr>
        </p:nvSpPr>
        <p:spPr/>
        <p:txBody>
          <a:bodyPr/>
          <a:lstStyle>
            <a:lvl1pPr>
              <a:defRPr/>
            </a:lvl1pPr>
          </a:lstStyle>
          <a:p>
            <a:fld id="{06FD6B92-9AB7-974C-992B-E04E96F86D0B}" type="slidenum">
              <a:rPr lang="en-US" altLang="ja-JP"/>
              <a:pPr/>
              <a:t>‹#›</a:t>
            </a:fld>
            <a:endParaRPr lang="en-US" altLang="ja-JP"/>
          </a:p>
        </p:txBody>
      </p:sp>
    </p:spTree>
    <p:extLst>
      <p:ext uri="{BB962C8B-B14F-4D97-AF65-F5344CB8AC3E}">
        <p14:creationId xmlns:p14="http://schemas.microsoft.com/office/powerpoint/2010/main" val="328333517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0" y="274638"/>
            <a:ext cx="8915400" cy="1143000"/>
          </a:xfrm>
        </p:spPr>
        <p:txBody>
          <a:bodyPr/>
          <a:lstStyle>
            <a:lvl1pPr>
              <a:defRPr/>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495300" y="1535113"/>
            <a:ext cx="437673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コンテンツ プレースホルダー 3"/>
          <p:cNvSpPr>
            <a:spLocks noGrp="1"/>
          </p:cNvSpPr>
          <p:nvPr>
            <p:ph sz="half" idx="2"/>
          </p:nvPr>
        </p:nvSpPr>
        <p:spPr>
          <a:xfrm>
            <a:off x="495300" y="2174875"/>
            <a:ext cx="437673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ー 4"/>
          <p:cNvSpPr>
            <a:spLocks noGrp="1"/>
          </p:cNvSpPr>
          <p:nvPr>
            <p:ph type="body" sz="quarter" idx="3"/>
          </p:nvPr>
        </p:nvSpPr>
        <p:spPr>
          <a:xfrm>
            <a:off x="5032390" y="1535113"/>
            <a:ext cx="437832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コンテンツ プレースホルダー 5"/>
          <p:cNvSpPr>
            <a:spLocks noGrp="1"/>
          </p:cNvSpPr>
          <p:nvPr>
            <p:ph sz="quarter" idx="4"/>
          </p:nvPr>
        </p:nvSpPr>
        <p:spPr>
          <a:xfrm>
            <a:off x="5032390" y="2174875"/>
            <a:ext cx="437832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スライド番号プレースホルダー 6"/>
          <p:cNvSpPr>
            <a:spLocks noGrp="1"/>
          </p:cNvSpPr>
          <p:nvPr>
            <p:ph type="sldNum" sz="quarter" idx="10"/>
          </p:nvPr>
        </p:nvSpPr>
        <p:spPr/>
        <p:txBody>
          <a:bodyPr/>
          <a:lstStyle>
            <a:lvl1pPr>
              <a:defRPr/>
            </a:lvl1pPr>
          </a:lstStyle>
          <a:p>
            <a:fld id="{A870D121-798E-8343-B273-CD83635D06D1}" type="slidenum">
              <a:rPr lang="en-US" altLang="ja-JP"/>
              <a:pPr/>
              <a:t>‹#›</a:t>
            </a:fld>
            <a:endParaRPr lang="en-US" altLang="ja-JP"/>
          </a:p>
        </p:txBody>
      </p:sp>
    </p:spTree>
    <p:extLst>
      <p:ext uri="{BB962C8B-B14F-4D97-AF65-F5344CB8AC3E}">
        <p14:creationId xmlns:p14="http://schemas.microsoft.com/office/powerpoint/2010/main" val="169425422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スライド番号プレースホルダー 2"/>
          <p:cNvSpPr>
            <a:spLocks noGrp="1"/>
          </p:cNvSpPr>
          <p:nvPr>
            <p:ph type="sldNum" sz="quarter" idx="10"/>
          </p:nvPr>
        </p:nvSpPr>
        <p:spPr/>
        <p:txBody>
          <a:bodyPr/>
          <a:lstStyle>
            <a:lvl1pPr>
              <a:defRPr/>
            </a:lvl1pPr>
          </a:lstStyle>
          <a:p>
            <a:fld id="{B131715E-9810-194E-BDAA-E0D5F514506F}" type="slidenum">
              <a:rPr lang="en-US" altLang="ja-JP"/>
              <a:pPr/>
              <a:t>‹#›</a:t>
            </a:fld>
            <a:endParaRPr lang="en-US" altLang="ja-JP"/>
          </a:p>
        </p:txBody>
      </p:sp>
    </p:spTree>
    <p:extLst>
      <p:ext uri="{BB962C8B-B14F-4D97-AF65-F5344CB8AC3E}">
        <p14:creationId xmlns:p14="http://schemas.microsoft.com/office/powerpoint/2010/main" val="83786597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lvl1pPr>
              <a:defRPr/>
            </a:lvl1pPr>
          </a:lstStyle>
          <a:p>
            <a:fld id="{A1E3A246-8D74-8645-AF64-8B32BE2FBC4C}" type="slidenum">
              <a:rPr lang="en-US" altLang="ja-JP"/>
              <a:pPr/>
              <a:t>‹#›</a:t>
            </a:fld>
            <a:endParaRPr lang="en-US" altLang="ja-JP"/>
          </a:p>
        </p:txBody>
      </p:sp>
    </p:spTree>
    <p:extLst>
      <p:ext uri="{BB962C8B-B14F-4D97-AF65-F5344CB8AC3E}">
        <p14:creationId xmlns:p14="http://schemas.microsoft.com/office/powerpoint/2010/main" val="88988418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8" y="273050"/>
            <a:ext cx="3259138" cy="1162050"/>
          </a:xfrm>
        </p:spPr>
        <p:txBody>
          <a:bodyPr anchor="b"/>
          <a:lstStyle>
            <a:lvl1pPr algn="l">
              <a:defRPr sz="2000" b="1"/>
            </a:lvl1p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3873499" y="273076"/>
            <a:ext cx="5537201"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ー 3"/>
          <p:cNvSpPr>
            <a:spLocks noGrp="1"/>
          </p:cNvSpPr>
          <p:nvPr>
            <p:ph type="body" sz="half" idx="2"/>
          </p:nvPr>
        </p:nvSpPr>
        <p:spPr>
          <a:xfrm>
            <a:off x="495308" y="1435103"/>
            <a:ext cx="3259138"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スライド番号プレースホルダー 4"/>
          <p:cNvSpPr>
            <a:spLocks noGrp="1"/>
          </p:cNvSpPr>
          <p:nvPr>
            <p:ph type="sldNum" sz="quarter" idx="10"/>
          </p:nvPr>
        </p:nvSpPr>
        <p:spPr/>
        <p:txBody>
          <a:bodyPr/>
          <a:lstStyle>
            <a:lvl1pPr>
              <a:defRPr/>
            </a:lvl1pPr>
          </a:lstStyle>
          <a:p>
            <a:fld id="{508E0995-42E9-5645-B5A1-35BD18D2AA42}" type="slidenum">
              <a:rPr lang="en-US" altLang="ja-JP"/>
              <a:pPr/>
              <a:t>‹#›</a:t>
            </a:fld>
            <a:endParaRPr lang="en-US" altLang="ja-JP"/>
          </a:p>
        </p:txBody>
      </p:sp>
    </p:spTree>
    <p:extLst>
      <p:ext uri="{BB962C8B-B14F-4D97-AF65-F5344CB8AC3E}">
        <p14:creationId xmlns:p14="http://schemas.microsoft.com/office/powerpoint/2010/main" val="38157263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941513" y="4800600"/>
            <a:ext cx="5943600" cy="566738"/>
          </a:xfrm>
        </p:spPr>
        <p:txBody>
          <a:bodyPr anchor="b"/>
          <a:lstStyle>
            <a:lvl1pPr algn="l">
              <a:defRPr sz="2000" b="1"/>
            </a:lvl1pPr>
          </a:lstStyle>
          <a:p>
            <a:r>
              <a:rPr lang="ja-JP" altLang="en-US" smtClean="0"/>
              <a:t>マスター タイトルの書式設定</a:t>
            </a:r>
            <a:endParaRPr lang="ja-JP" altLang="en-US"/>
          </a:p>
        </p:txBody>
      </p:sp>
      <p:sp>
        <p:nvSpPr>
          <p:cNvPr id="3" name="図プレースホルダー 2"/>
          <p:cNvSpPr>
            <a:spLocks noGrp="1"/>
          </p:cNvSpPr>
          <p:nvPr>
            <p:ph type="pic" idx="1"/>
          </p:nvPr>
        </p:nvSpPr>
        <p:spPr>
          <a:xfrm>
            <a:off x="1941513" y="612775"/>
            <a:ext cx="59436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ja-JP" altLang="en-US"/>
          </a:p>
        </p:txBody>
      </p:sp>
      <p:sp>
        <p:nvSpPr>
          <p:cNvPr id="4" name="テキスト プレースホルダー 3"/>
          <p:cNvSpPr>
            <a:spLocks noGrp="1"/>
          </p:cNvSpPr>
          <p:nvPr>
            <p:ph type="body" sz="half" idx="2"/>
          </p:nvPr>
        </p:nvSpPr>
        <p:spPr>
          <a:xfrm>
            <a:off x="1941513" y="5367338"/>
            <a:ext cx="59436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スライド番号プレースホルダー 4"/>
          <p:cNvSpPr>
            <a:spLocks noGrp="1"/>
          </p:cNvSpPr>
          <p:nvPr>
            <p:ph type="sldNum" sz="quarter" idx="10"/>
          </p:nvPr>
        </p:nvSpPr>
        <p:spPr/>
        <p:txBody>
          <a:bodyPr/>
          <a:lstStyle>
            <a:lvl1pPr>
              <a:defRPr/>
            </a:lvl1pPr>
          </a:lstStyle>
          <a:p>
            <a:fld id="{3898143D-1253-3C44-AD7C-F65AF7780C3B}" type="slidenum">
              <a:rPr lang="en-US" altLang="ja-JP"/>
              <a:pPr/>
              <a:t>‹#›</a:t>
            </a:fld>
            <a:endParaRPr lang="en-US" altLang="ja-JP"/>
          </a:p>
        </p:txBody>
      </p:sp>
    </p:spTree>
    <p:extLst>
      <p:ext uri="{BB962C8B-B14F-4D97-AF65-F5344CB8AC3E}">
        <p14:creationId xmlns:p14="http://schemas.microsoft.com/office/powerpoint/2010/main" val="358252485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a:xfrm>
            <a:off x="495300" y="1600206"/>
            <a:ext cx="8915400" cy="4525963"/>
          </a:xfrm>
          <a:prstGeom prst="rect">
            <a:avLst/>
          </a:prstGeo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スライド番号プレースホルダー 3"/>
          <p:cNvSpPr>
            <a:spLocks noGrp="1"/>
          </p:cNvSpPr>
          <p:nvPr>
            <p:ph type="sldNum" sz="quarter" idx="10"/>
          </p:nvPr>
        </p:nvSpPr>
        <p:spPr/>
        <p:txBody>
          <a:bodyPr/>
          <a:lstStyle>
            <a:lvl1pPr>
              <a:defRPr/>
            </a:lvl1pPr>
          </a:lstStyle>
          <a:p>
            <a:fld id="{E3E08EF4-1789-744B-9A2A-238E8F0086AB}" type="slidenum">
              <a:rPr lang="en-US" altLang="ja-JP"/>
              <a:pPr/>
              <a:t>‹#›</a:t>
            </a:fld>
            <a:endParaRPr lang="en-US" altLang="ja-JP"/>
          </a:p>
        </p:txBody>
      </p:sp>
    </p:spTree>
    <p:extLst>
      <p:ext uri="{BB962C8B-B14F-4D97-AF65-F5344CB8AC3E}">
        <p14:creationId xmlns:p14="http://schemas.microsoft.com/office/powerpoint/2010/main" val="310124960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7126288" y="188913"/>
            <a:ext cx="2284412" cy="5937250"/>
          </a:xfrm>
        </p:spPr>
        <p:txBody>
          <a:bodyPr vert="eaVert"/>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a:xfrm>
            <a:off x="273050" y="188913"/>
            <a:ext cx="6700838" cy="5937250"/>
          </a:xfrm>
          <a:prstGeom prst="rect">
            <a:avLst/>
          </a:prstGeo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スライド番号プレースホルダー 3"/>
          <p:cNvSpPr>
            <a:spLocks noGrp="1"/>
          </p:cNvSpPr>
          <p:nvPr>
            <p:ph type="sldNum" sz="quarter" idx="10"/>
          </p:nvPr>
        </p:nvSpPr>
        <p:spPr/>
        <p:txBody>
          <a:bodyPr/>
          <a:lstStyle>
            <a:lvl1pPr>
              <a:defRPr/>
            </a:lvl1pPr>
          </a:lstStyle>
          <a:p>
            <a:fld id="{4B042E5E-7B7D-1240-BA43-E980D0B8DB83}" type="slidenum">
              <a:rPr lang="en-US" altLang="ja-JP"/>
              <a:pPr/>
              <a:t>‹#›</a:t>
            </a:fld>
            <a:endParaRPr lang="en-US" altLang="ja-JP"/>
          </a:p>
        </p:txBody>
      </p:sp>
    </p:spTree>
    <p:extLst>
      <p:ext uri="{BB962C8B-B14F-4D97-AF65-F5344CB8AC3E}">
        <p14:creationId xmlns:p14="http://schemas.microsoft.com/office/powerpoint/2010/main" val="378923078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742950" y="2130492"/>
            <a:ext cx="84201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132B0A80-F1CC-5C4D-B3A0-AA10818A3946}" type="datetime1">
              <a:rPr lang="ja-JP" altLang="en-US" smtClean="0">
                <a:solidFill>
                  <a:prstClr val="black">
                    <a:tint val="75000"/>
                  </a:prstClr>
                </a:solidFill>
                <a:latin typeface="Calibri"/>
                <a:ea typeface="ＭＳ Ｐゴシック"/>
              </a:rPr>
              <a:pPr/>
              <a:t>2016/06/08</a:t>
            </a:fld>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5376442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FFE74230-622C-4A40-8218-C87C0CF204FF}" type="datetime1">
              <a:rPr lang="ja-JP" altLang="en-US" smtClean="0">
                <a:solidFill>
                  <a:prstClr val="black">
                    <a:tint val="75000"/>
                  </a:prstClr>
                </a:solidFill>
                <a:latin typeface="Calibri"/>
                <a:ea typeface="ＭＳ Ｐゴシック"/>
              </a:rPr>
              <a:pPr/>
              <a:t>2016/06/08</a:t>
            </a:fld>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r>
              <a:rPr lang="en-US" altLang="ja-JP" dirty="0" smtClean="0">
                <a:solidFill>
                  <a:prstClr val="black">
                    <a:tint val="75000"/>
                  </a:prstClr>
                </a:solidFill>
                <a:latin typeface="Calibri"/>
                <a:ea typeface="ＭＳ Ｐゴシック"/>
              </a:rPr>
              <a:t>/50</a:t>
            </a:r>
            <a:endParaRPr lang="ja-JP" altLang="en-US" dirty="0">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1467309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8" y="273050"/>
            <a:ext cx="3259138" cy="1162050"/>
          </a:xfrm>
        </p:spPr>
        <p:txBody>
          <a:bodyPr anchor="b"/>
          <a:lstStyle>
            <a:lvl1pPr algn="l">
              <a:defRPr sz="2000" b="1"/>
            </a:lvl1p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3873499" y="273076"/>
            <a:ext cx="5537201"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ー 3"/>
          <p:cNvSpPr>
            <a:spLocks noGrp="1"/>
          </p:cNvSpPr>
          <p:nvPr>
            <p:ph type="body" sz="half" idx="2"/>
          </p:nvPr>
        </p:nvSpPr>
        <p:spPr>
          <a:xfrm>
            <a:off x="495308" y="1435103"/>
            <a:ext cx="3259138"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Tree>
    <p:extLst>
      <p:ext uri="{BB962C8B-B14F-4D97-AF65-F5344CB8AC3E}">
        <p14:creationId xmlns:p14="http://schemas.microsoft.com/office/powerpoint/2010/main" val="366895900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82506" y="4406967"/>
            <a:ext cx="84201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018873DF-88A0-8844-A20A-AB6FFBAAA233}" type="datetime1">
              <a:rPr lang="ja-JP" altLang="en-US" smtClean="0">
                <a:solidFill>
                  <a:prstClr val="black">
                    <a:tint val="75000"/>
                  </a:prstClr>
                </a:solidFill>
                <a:latin typeface="Calibri"/>
                <a:ea typeface="ＭＳ Ｐゴシック"/>
              </a:rPr>
              <a:pPr/>
              <a:t>2016/06/08</a:t>
            </a:fld>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90045467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95300" y="1600206"/>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5035550" y="1600206"/>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3B91A210-5755-1A4A-8B7C-1B121F26BC0F}" type="datetime1">
              <a:rPr lang="ja-JP" altLang="en-US" smtClean="0">
                <a:solidFill>
                  <a:prstClr val="black">
                    <a:tint val="75000"/>
                  </a:prstClr>
                </a:solidFill>
                <a:latin typeface="Calibri"/>
                <a:ea typeface="ＭＳ Ｐゴシック"/>
              </a:rPr>
              <a:pPr/>
              <a:t>2016/06/08</a:t>
            </a:fld>
            <a:endParaRPr lang="ja-JP" altLang="en-US">
              <a:solidFill>
                <a:prstClr val="black">
                  <a:tint val="75000"/>
                </a:prstClr>
              </a:solidFill>
              <a:latin typeface="Calibri"/>
              <a:ea typeface="ＭＳ Ｐゴシック"/>
            </a:endParaRPr>
          </a:p>
        </p:txBody>
      </p:sp>
      <p:sp>
        <p:nvSpPr>
          <p:cNvPr id="6" name="フッター プレースホルダー 5"/>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7" name="スライド番号プレースホルダー 6"/>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05265219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5032115"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5032115"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D72B3809-DFA8-ED48-ADCD-B8FBB18931FF}" type="datetime1">
              <a:rPr lang="ja-JP" altLang="en-US" smtClean="0">
                <a:solidFill>
                  <a:prstClr val="black">
                    <a:tint val="75000"/>
                  </a:prstClr>
                </a:solidFill>
                <a:latin typeface="Calibri"/>
                <a:ea typeface="ＭＳ Ｐゴシック"/>
              </a:rPr>
              <a:pPr/>
              <a:t>2016/06/08</a:t>
            </a:fld>
            <a:endParaRPr lang="ja-JP" altLang="en-US">
              <a:solidFill>
                <a:prstClr val="black">
                  <a:tint val="75000"/>
                </a:prstClr>
              </a:solidFill>
              <a:latin typeface="Calibri"/>
              <a:ea typeface="ＭＳ Ｐゴシック"/>
            </a:endParaRPr>
          </a:p>
        </p:txBody>
      </p:sp>
      <p:sp>
        <p:nvSpPr>
          <p:cNvPr id="8" name="フッター プレースホルダー 7"/>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9" name="スライド番号プレースホルダー 8"/>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349403985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522DFB8F-D512-1444-9F92-D0FDABE2C2C9}" type="datetime1">
              <a:rPr lang="ja-JP" altLang="en-US" smtClean="0">
                <a:solidFill>
                  <a:prstClr val="black">
                    <a:tint val="75000"/>
                  </a:prstClr>
                </a:solidFill>
                <a:latin typeface="Calibri"/>
                <a:ea typeface="ＭＳ Ｐゴシック"/>
              </a:rPr>
              <a:pPr/>
              <a:t>2016/06/08</a:t>
            </a:fld>
            <a:endParaRPr lang="ja-JP" altLang="en-US">
              <a:solidFill>
                <a:prstClr val="black">
                  <a:tint val="75000"/>
                </a:prstClr>
              </a:solidFill>
              <a:latin typeface="Calibri"/>
              <a:ea typeface="ＭＳ Ｐゴシック"/>
            </a:endParaRPr>
          </a:p>
        </p:txBody>
      </p:sp>
      <p:sp>
        <p:nvSpPr>
          <p:cNvPr id="4" name="フッター プレースホルダー 3"/>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5" name="スライド番号プレースホルダー 4"/>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332060461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74A08DC9-0659-C641-BB27-A2DA2B709EAB}" type="datetime1">
              <a:rPr lang="ja-JP" altLang="en-US" smtClean="0">
                <a:solidFill>
                  <a:prstClr val="black">
                    <a:tint val="75000"/>
                  </a:prstClr>
                </a:solidFill>
                <a:latin typeface="Calibri"/>
                <a:ea typeface="ＭＳ Ｐゴシック"/>
              </a:rPr>
              <a:pPr/>
              <a:t>2016/06/08</a:t>
            </a:fld>
            <a:endParaRPr lang="ja-JP" altLang="en-US">
              <a:solidFill>
                <a:prstClr val="black">
                  <a:tint val="75000"/>
                </a:prstClr>
              </a:solidFill>
              <a:latin typeface="Calibri"/>
              <a:ea typeface="ＭＳ Ｐゴシック"/>
            </a:endParaRPr>
          </a:p>
        </p:txBody>
      </p:sp>
      <p:sp>
        <p:nvSpPr>
          <p:cNvPr id="3" name="フッター プレースホルダー 2"/>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4" name="スライド番号プレースホルダー 3"/>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167327098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0" y="273050"/>
            <a:ext cx="3259006"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872972" y="273117"/>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95300" y="1435103"/>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7FF45C2A-C4B0-5244-B3BD-E140CBE5F9C5}" type="datetime1">
              <a:rPr lang="ja-JP" altLang="en-US" smtClean="0">
                <a:solidFill>
                  <a:prstClr val="black">
                    <a:tint val="75000"/>
                  </a:prstClr>
                </a:solidFill>
                <a:latin typeface="Calibri"/>
                <a:ea typeface="ＭＳ Ｐゴシック"/>
              </a:rPr>
              <a:pPr/>
              <a:t>2016/06/08</a:t>
            </a:fld>
            <a:endParaRPr lang="ja-JP" altLang="en-US">
              <a:solidFill>
                <a:prstClr val="black">
                  <a:tint val="75000"/>
                </a:prstClr>
              </a:solidFill>
              <a:latin typeface="Calibri"/>
              <a:ea typeface="ＭＳ Ｐゴシック"/>
            </a:endParaRPr>
          </a:p>
        </p:txBody>
      </p:sp>
      <p:sp>
        <p:nvSpPr>
          <p:cNvPr id="6" name="フッター プレースホルダー 5"/>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7" name="スライド番号プレースホルダー 6"/>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375076049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941645" y="4800600"/>
            <a:ext cx="59436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D1DCBEDB-CEB1-294F-867B-9CC13D6F6526}" type="datetime1">
              <a:rPr lang="ja-JP" altLang="en-US" smtClean="0">
                <a:solidFill>
                  <a:prstClr val="black">
                    <a:tint val="75000"/>
                  </a:prstClr>
                </a:solidFill>
                <a:latin typeface="Calibri"/>
                <a:ea typeface="ＭＳ Ｐゴシック"/>
              </a:rPr>
              <a:pPr/>
              <a:t>2016/06/08</a:t>
            </a:fld>
            <a:endParaRPr lang="ja-JP" altLang="en-US">
              <a:solidFill>
                <a:prstClr val="black">
                  <a:tint val="75000"/>
                </a:prstClr>
              </a:solidFill>
              <a:latin typeface="Calibri"/>
              <a:ea typeface="ＭＳ Ｐゴシック"/>
            </a:endParaRPr>
          </a:p>
        </p:txBody>
      </p:sp>
      <p:sp>
        <p:nvSpPr>
          <p:cNvPr id="6" name="フッター プレースホルダー 5"/>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7" name="スライド番号プレースホルダー 6"/>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47904165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720B87B-6653-0941-916B-A89293A7ECDB}" type="datetime1">
              <a:rPr lang="ja-JP" altLang="en-US" smtClean="0">
                <a:solidFill>
                  <a:prstClr val="black">
                    <a:tint val="75000"/>
                  </a:prstClr>
                </a:solidFill>
                <a:latin typeface="Calibri"/>
                <a:ea typeface="ＭＳ Ｐゴシック"/>
              </a:rPr>
              <a:pPr/>
              <a:t>2016/06/08</a:t>
            </a:fld>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39636987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7181850" y="274705"/>
            <a:ext cx="222885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95300" y="274705"/>
            <a:ext cx="652145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24097A60-2C4B-4045-B809-FD0FA84DE555}" type="datetime1">
              <a:rPr lang="ja-JP" altLang="en-US" smtClean="0">
                <a:solidFill>
                  <a:prstClr val="black">
                    <a:tint val="75000"/>
                  </a:prstClr>
                </a:solidFill>
                <a:latin typeface="Calibri"/>
                <a:ea typeface="ＭＳ Ｐゴシック"/>
              </a:rPr>
              <a:pPr/>
              <a:t>2016/06/08</a:t>
            </a:fld>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323239372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742950" y="2130460"/>
            <a:ext cx="84201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C5D24206-88FF-4046-B79E-EB73636BB1F3}" type="datetime1">
              <a:rPr lang="ja-JP" altLang="en-US" smtClean="0">
                <a:solidFill>
                  <a:prstClr val="black">
                    <a:tint val="75000"/>
                  </a:prstClr>
                </a:solidFill>
                <a:latin typeface="Calibri"/>
                <a:ea typeface="ＭＳ Ｐゴシック"/>
              </a:rPr>
              <a:pPr/>
              <a:t>2016/06/08</a:t>
            </a:fld>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3528139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941513" y="4800600"/>
            <a:ext cx="5943600" cy="566738"/>
          </a:xfrm>
        </p:spPr>
        <p:txBody>
          <a:bodyPr anchor="b"/>
          <a:lstStyle>
            <a:lvl1pPr algn="l">
              <a:defRPr sz="2000" b="1"/>
            </a:lvl1pPr>
          </a:lstStyle>
          <a:p>
            <a:r>
              <a:rPr lang="ja-JP" altLang="en-US" smtClean="0"/>
              <a:t>マスター タイトルの書式設定</a:t>
            </a:r>
            <a:endParaRPr lang="ja-JP" altLang="en-US"/>
          </a:p>
        </p:txBody>
      </p:sp>
      <p:sp>
        <p:nvSpPr>
          <p:cNvPr id="3" name="図プレースホルダー 2"/>
          <p:cNvSpPr>
            <a:spLocks noGrp="1"/>
          </p:cNvSpPr>
          <p:nvPr>
            <p:ph type="pic" idx="1"/>
          </p:nvPr>
        </p:nvSpPr>
        <p:spPr>
          <a:xfrm>
            <a:off x="1941513" y="612775"/>
            <a:ext cx="59436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プレースホルダーまでドラッグするかアイコンをクリックして図を追加</a:t>
            </a:r>
            <a:endParaRPr lang="ja-JP" altLang="en-US"/>
          </a:p>
        </p:txBody>
      </p:sp>
      <p:sp>
        <p:nvSpPr>
          <p:cNvPr id="4" name="テキスト プレースホルダー 3"/>
          <p:cNvSpPr>
            <a:spLocks noGrp="1"/>
          </p:cNvSpPr>
          <p:nvPr>
            <p:ph type="body" sz="half" idx="2"/>
          </p:nvPr>
        </p:nvSpPr>
        <p:spPr>
          <a:xfrm>
            <a:off x="1941513" y="5367338"/>
            <a:ext cx="59436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Tree>
    <p:extLst>
      <p:ext uri="{BB962C8B-B14F-4D97-AF65-F5344CB8AC3E}">
        <p14:creationId xmlns:p14="http://schemas.microsoft.com/office/powerpoint/2010/main" val="89592981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C4BEB6AA-4C0A-754A-A397-5602FF11D440}" type="datetime1">
              <a:rPr lang="ja-JP" altLang="en-US" smtClean="0">
                <a:solidFill>
                  <a:prstClr val="black">
                    <a:tint val="75000"/>
                  </a:prstClr>
                </a:solidFill>
                <a:latin typeface="Calibri"/>
                <a:ea typeface="ＭＳ Ｐゴシック"/>
              </a:rPr>
              <a:pPr/>
              <a:t>2016/06/08</a:t>
            </a:fld>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418668807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82506" y="4406935"/>
            <a:ext cx="84201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96FC152D-6101-5747-AFFB-F967964418D0}" type="datetime1">
              <a:rPr lang="ja-JP" altLang="en-US" smtClean="0">
                <a:solidFill>
                  <a:prstClr val="black">
                    <a:tint val="75000"/>
                  </a:prstClr>
                </a:solidFill>
                <a:latin typeface="Calibri"/>
                <a:ea typeface="ＭＳ Ｐゴシック"/>
              </a:rPr>
              <a:pPr/>
              <a:t>2016/06/08</a:t>
            </a:fld>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82926658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95300" y="1600206"/>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5035550" y="1600206"/>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4B176572-8087-ED4C-8BAA-23863D8334D9}" type="datetime1">
              <a:rPr lang="ja-JP" altLang="en-US" smtClean="0">
                <a:solidFill>
                  <a:prstClr val="black">
                    <a:tint val="75000"/>
                  </a:prstClr>
                </a:solidFill>
                <a:latin typeface="Calibri"/>
                <a:ea typeface="ＭＳ Ｐゴシック"/>
              </a:rPr>
              <a:pPr/>
              <a:t>2016/06/08</a:t>
            </a:fld>
            <a:endParaRPr lang="ja-JP" altLang="en-US">
              <a:solidFill>
                <a:prstClr val="black">
                  <a:tint val="75000"/>
                </a:prstClr>
              </a:solidFill>
              <a:latin typeface="Calibri"/>
              <a:ea typeface="ＭＳ Ｐゴシック"/>
            </a:endParaRPr>
          </a:p>
        </p:txBody>
      </p:sp>
      <p:sp>
        <p:nvSpPr>
          <p:cNvPr id="6" name="フッター プレースホルダー 5"/>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7" name="スライド番号プレースホルダー 6"/>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45751928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5032115"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5032115"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4F2159D0-F49F-E847-9157-B88A9EA3DE61}" type="datetime1">
              <a:rPr lang="ja-JP" altLang="en-US" smtClean="0">
                <a:solidFill>
                  <a:prstClr val="black">
                    <a:tint val="75000"/>
                  </a:prstClr>
                </a:solidFill>
                <a:latin typeface="Calibri"/>
                <a:ea typeface="ＭＳ Ｐゴシック"/>
              </a:rPr>
              <a:pPr/>
              <a:t>2016/06/08</a:t>
            </a:fld>
            <a:endParaRPr lang="ja-JP" altLang="en-US">
              <a:solidFill>
                <a:prstClr val="black">
                  <a:tint val="75000"/>
                </a:prstClr>
              </a:solidFill>
              <a:latin typeface="Calibri"/>
              <a:ea typeface="ＭＳ Ｐゴシック"/>
            </a:endParaRPr>
          </a:p>
        </p:txBody>
      </p:sp>
      <p:sp>
        <p:nvSpPr>
          <p:cNvPr id="8" name="フッター プレースホルダー 7"/>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9" name="スライド番号プレースホルダー 8"/>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6029129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B5DEAF30-DECE-614C-8C4D-8A5CF6D1923D}" type="datetime1">
              <a:rPr lang="ja-JP" altLang="en-US" smtClean="0">
                <a:solidFill>
                  <a:prstClr val="black">
                    <a:tint val="75000"/>
                  </a:prstClr>
                </a:solidFill>
                <a:latin typeface="Calibri"/>
                <a:ea typeface="ＭＳ Ｐゴシック"/>
              </a:rPr>
              <a:pPr/>
              <a:t>2016/06/08</a:t>
            </a:fld>
            <a:endParaRPr lang="ja-JP" altLang="en-US">
              <a:solidFill>
                <a:prstClr val="black">
                  <a:tint val="75000"/>
                </a:prstClr>
              </a:solidFill>
              <a:latin typeface="Calibri"/>
              <a:ea typeface="ＭＳ Ｐゴシック"/>
            </a:endParaRPr>
          </a:p>
        </p:txBody>
      </p:sp>
      <p:sp>
        <p:nvSpPr>
          <p:cNvPr id="4" name="フッター プレースホルダー 3"/>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5" name="スライド番号プレースホルダー 4"/>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338034661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C1A1A0B7-A94B-2D4E-8881-B35A18893FB0}" type="datetime1">
              <a:rPr lang="ja-JP" altLang="en-US" smtClean="0">
                <a:solidFill>
                  <a:prstClr val="black">
                    <a:tint val="75000"/>
                  </a:prstClr>
                </a:solidFill>
                <a:latin typeface="Calibri"/>
                <a:ea typeface="ＭＳ Ｐゴシック"/>
              </a:rPr>
              <a:pPr/>
              <a:t>2016/06/08</a:t>
            </a:fld>
            <a:endParaRPr lang="ja-JP" altLang="en-US">
              <a:solidFill>
                <a:prstClr val="black">
                  <a:tint val="75000"/>
                </a:prstClr>
              </a:solidFill>
              <a:latin typeface="Calibri"/>
              <a:ea typeface="ＭＳ Ｐゴシック"/>
            </a:endParaRPr>
          </a:p>
        </p:txBody>
      </p:sp>
      <p:sp>
        <p:nvSpPr>
          <p:cNvPr id="3" name="フッター プレースホルダー 2"/>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4" name="スライド番号プレースホルダー 3"/>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20940755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0" y="273050"/>
            <a:ext cx="3259006"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872972" y="273085"/>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95300" y="1435103"/>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C9EF325E-2626-924D-9290-A8F08F9DF7AB}" type="datetime1">
              <a:rPr lang="ja-JP" altLang="en-US" smtClean="0">
                <a:solidFill>
                  <a:prstClr val="black">
                    <a:tint val="75000"/>
                  </a:prstClr>
                </a:solidFill>
                <a:latin typeface="Calibri"/>
                <a:ea typeface="ＭＳ Ｐゴシック"/>
              </a:rPr>
              <a:pPr/>
              <a:t>2016/06/08</a:t>
            </a:fld>
            <a:endParaRPr lang="ja-JP" altLang="en-US">
              <a:solidFill>
                <a:prstClr val="black">
                  <a:tint val="75000"/>
                </a:prstClr>
              </a:solidFill>
              <a:latin typeface="Calibri"/>
              <a:ea typeface="ＭＳ Ｐゴシック"/>
            </a:endParaRPr>
          </a:p>
        </p:txBody>
      </p:sp>
      <p:sp>
        <p:nvSpPr>
          <p:cNvPr id="6" name="フッター プレースホルダー 5"/>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7" name="スライド番号プレースホルダー 6"/>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19009398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941645" y="4800600"/>
            <a:ext cx="59436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FB6EE3B4-CF31-2C4B-9FB6-742BC1E69A09}" type="datetime1">
              <a:rPr lang="ja-JP" altLang="en-US" smtClean="0">
                <a:solidFill>
                  <a:prstClr val="black">
                    <a:tint val="75000"/>
                  </a:prstClr>
                </a:solidFill>
                <a:latin typeface="Calibri"/>
                <a:ea typeface="ＭＳ Ｐゴシック"/>
              </a:rPr>
              <a:pPr/>
              <a:t>2016/06/08</a:t>
            </a:fld>
            <a:endParaRPr lang="ja-JP" altLang="en-US">
              <a:solidFill>
                <a:prstClr val="black">
                  <a:tint val="75000"/>
                </a:prstClr>
              </a:solidFill>
              <a:latin typeface="Calibri"/>
              <a:ea typeface="ＭＳ Ｐゴシック"/>
            </a:endParaRPr>
          </a:p>
        </p:txBody>
      </p:sp>
      <p:sp>
        <p:nvSpPr>
          <p:cNvPr id="6" name="フッター プレースホルダー 5"/>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7" name="スライド番号プレースホルダー 6"/>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324836007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A4B87BBB-F7FD-7D4B-8AE9-0B448C058307}" type="datetime1">
              <a:rPr lang="ja-JP" altLang="en-US" smtClean="0">
                <a:solidFill>
                  <a:prstClr val="black">
                    <a:tint val="75000"/>
                  </a:prstClr>
                </a:solidFill>
                <a:latin typeface="Calibri"/>
                <a:ea typeface="ＭＳ Ｐゴシック"/>
              </a:rPr>
              <a:pPr/>
              <a:t>2016/06/08</a:t>
            </a:fld>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04573032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7181850" y="274673"/>
            <a:ext cx="222885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95300" y="274673"/>
            <a:ext cx="652145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68C857D5-65CE-D547-8304-7B4254380854}" type="datetime1">
              <a:rPr lang="ja-JP" altLang="en-US" smtClean="0">
                <a:solidFill>
                  <a:prstClr val="black">
                    <a:tint val="75000"/>
                  </a:prstClr>
                </a:solidFill>
                <a:latin typeface="Calibri"/>
                <a:ea typeface="ＭＳ Ｐゴシック"/>
              </a:rPr>
              <a:pPr/>
              <a:t>2016/06/08</a:t>
            </a:fld>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11"/>
          </p:nvPr>
        </p:nvSpPr>
        <p:spPr/>
        <p:txBody>
          <a:bodyPr/>
          <a:lstStyle/>
          <a:p>
            <a:endParaRPr lang="ja-JP" altLang="en-US">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177011111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0.xml"/><Relationship Id="rId12" Type="http://schemas.openxmlformats.org/officeDocument/2006/relationships/theme" Target="../theme/theme10.xml"/><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 Id="rId9" Type="http://schemas.openxmlformats.org/officeDocument/2006/relationships/slideLayout" Target="../slideLayouts/slideLayout108.xml"/><Relationship Id="rId10"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1.xml"/><Relationship Id="rId12" Type="http://schemas.openxmlformats.org/officeDocument/2006/relationships/theme" Target="../theme/theme11.xml"/><Relationship Id="rId1" Type="http://schemas.openxmlformats.org/officeDocument/2006/relationships/slideLayout" Target="../slideLayouts/slideLayout111.xml"/><Relationship Id="rId2" Type="http://schemas.openxmlformats.org/officeDocument/2006/relationships/slideLayout" Target="../slideLayouts/slideLayout112.xml"/><Relationship Id="rId3" Type="http://schemas.openxmlformats.org/officeDocument/2006/relationships/slideLayout" Target="../slideLayouts/slideLayout113.xml"/><Relationship Id="rId4" Type="http://schemas.openxmlformats.org/officeDocument/2006/relationships/slideLayout" Target="../slideLayouts/slideLayout114.xml"/><Relationship Id="rId5" Type="http://schemas.openxmlformats.org/officeDocument/2006/relationships/slideLayout" Target="../slideLayouts/slideLayout115.xml"/><Relationship Id="rId6" Type="http://schemas.openxmlformats.org/officeDocument/2006/relationships/slideLayout" Target="../slideLayouts/slideLayout116.xml"/><Relationship Id="rId7" Type="http://schemas.openxmlformats.org/officeDocument/2006/relationships/slideLayout" Target="../slideLayouts/slideLayout117.xml"/><Relationship Id="rId8" Type="http://schemas.openxmlformats.org/officeDocument/2006/relationships/slideLayout" Target="../slideLayouts/slideLayout118.xml"/><Relationship Id="rId9" Type="http://schemas.openxmlformats.org/officeDocument/2006/relationships/slideLayout" Target="../slideLayouts/slideLayout119.xml"/><Relationship Id="rId10"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32.xml"/><Relationship Id="rId12" Type="http://schemas.openxmlformats.org/officeDocument/2006/relationships/theme" Target="../theme/theme12.xml"/><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1.jpe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3" Type="http://schemas.openxmlformats.org/officeDocument/2006/relationships/image" Target="../media/image1.jpe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theme" Target="../theme/theme5.xml"/><Relationship Id="rId13" Type="http://schemas.openxmlformats.org/officeDocument/2006/relationships/image" Target="../media/image1.jpeg"/><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6.xml"/><Relationship Id="rId12" Type="http://schemas.openxmlformats.org/officeDocument/2006/relationships/theme" Target="../theme/theme6.xml"/><Relationship Id="rId13" Type="http://schemas.openxmlformats.org/officeDocument/2006/relationships/image" Target="../media/image1.jpeg"/><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9" Type="http://schemas.openxmlformats.org/officeDocument/2006/relationships/slideLayout" Target="../slideLayouts/slideLayout64.xml"/><Relationship Id="rId10"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7.xml"/><Relationship Id="rId12" Type="http://schemas.openxmlformats.org/officeDocument/2006/relationships/theme" Target="../theme/theme7.xml"/><Relationship Id="rId13" Type="http://schemas.openxmlformats.org/officeDocument/2006/relationships/image" Target="../media/image1.jpeg"/><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8.xml"/><Relationship Id="rId12" Type="http://schemas.openxmlformats.org/officeDocument/2006/relationships/theme" Target="../theme/theme8.xml"/><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99.xml"/><Relationship Id="rId12" Type="http://schemas.openxmlformats.org/officeDocument/2006/relationships/theme" Target="../theme/theme9.xml"/><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0835" name="Rectangle 3"/>
          <p:cNvSpPr>
            <a:spLocks noGrp="1" noChangeArrowheads="1"/>
          </p:cNvSpPr>
          <p:nvPr>
            <p:ph type="title"/>
          </p:nvPr>
        </p:nvSpPr>
        <p:spPr bwMode="auto">
          <a:xfrm>
            <a:off x="273050" y="188939"/>
            <a:ext cx="9072564"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ja-JP" altLang="en-US"/>
              <a:t>マスタ</a:t>
            </a:r>
            <a:r>
              <a:rPr lang="en-US" altLang="ja-JP"/>
              <a:t> </a:t>
            </a:r>
            <a:r>
              <a:rPr lang="ja-JP" altLang="en-US"/>
              <a:t>タイトルの書式設定</a:t>
            </a:r>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Lst>
  <p:txStyles>
    <p:titleStyle>
      <a:lvl1pPr algn="l" rtl="0" eaLnBrk="1" fontAlgn="base" hangingPunct="1">
        <a:spcBef>
          <a:spcPct val="0"/>
        </a:spcBef>
        <a:spcAft>
          <a:spcPct val="0"/>
        </a:spcAft>
        <a:defRPr kumimoji="1" sz="2200" b="1">
          <a:solidFill>
            <a:srgbClr val="5F5F5F"/>
          </a:solidFill>
          <a:latin typeface="+mj-lt"/>
          <a:ea typeface="+mj-ea"/>
          <a:cs typeface="+mj-cs"/>
        </a:defRPr>
      </a:lvl1pPr>
      <a:lvl2pPr algn="l" rtl="0" eaLnBrk="1" fontAlgn="base" hangingPunct="1">
        <a:spcBef>
          <a:spcPct val="0"/>
        </a:spcBef>
        <a:spcAft>
          <a:spcPct val="0"/>
        </a:spcAft>
        <a:defRPr kumimoji="1" sz="2200" b="1">
          <a:solidFill>
            <a:srgbClr val="5F5F5F"/>
          </a:solidFill>
          <a:latin typeface="メイリオ" charset="0"/>
          <a:ea typeface="メイリオ" charset="0"/>
          <a:cs typeface="ＭＳ Ｐゴシック" charset="0"/>
        </a:defRPr>
      </a:lvl2pPr>
      <a:lvl3pPr algn="l" rtl="0" eaLnBrk="1" fontAlgn="base" hangingPunct="1">
        <a:spcBef>
          <a:spcPct val="0"/>
        </a:spcBef>
        <a:spcAft>
          <a:spcPct val="0"/>
        </a:spcAft>
        <a:defRPr kumimoji="1" sz="2200" b="1">
          <a:solidFill>
            <a:srgbClr val="5F5F5F"/>
          </a:solidFill>
          <a:latin typeface="メイリオ" charset="0"/>
          <a:ea typeface="メイリオ" charset="0"/>
          <a:cs typeface="ＭＳ Ｐゴシック" charset="0"/>
        </a:defRPr>
      </a:lvl3pPr>
      <a:lvl4pPr algn="l" rtl="0" eaLnBrk="1" fontAlgn="base" hangingPunct="1">
        <a:spcBef>
          <a:spcPct val="0"/>
        </a:spcBef>
        <a:spcAft>
          <a:spcPct val="0"/>
        </a:spcAft>
        <a:defRPr kumimoji="1" sz="2200" b="1">
          <a:solidFill>
            <a:srgbClr val="5F5F5F"/>
          </a:solidFill>
          <a:latin typeface="メイリオ" charset="0"/>
          <a:ea typeface="メイリオ" charset="0"/>
          <a:cs typeface="ＭＳ Ｐゴシック" charset="0"/>
        </a:defRPr>
      </a:lvl4pPr>
      <a:lvl5pPr algn="l" rtl="0" eaLnBrk="1" fontAlgn="base" hangingPunct="1">
        <a:spcBef>
          <a:spcPct val="0"/>
        </a:spcBef>
        <a:spcAft>
          <a:spcPct val="0"/>
        </a:spcAft>
        <a:defRPr kumimoji="1" sz="2200" b="1">
          <a:solidFill>
            <a:srgbClr val="5F5F5F"/>
          </a:solidFill>
          <a:latin typeface="メイリオ" charset="0"/>
          <a:ea typeface="メイリオ" charset="0"/>
          <a:cs typeface="ＭＳ Ｐゴシック" charset="0"/>
        </a:defRPr>
      </a:lvl5pPr>
      <a:lvl6pPr marL="457200" algn="l" rtl="0" eaLnBrk="1" fontAlgn="base" hangingPunct="1">
        <a:spcBef>
          <a:spcPct val="0"/>
        </a:spcBef>
        <a:spcAft>
          <a:spcPct val="0"/>
        </a:spcAft>
        <a:defRPr kumimoji="1" sz="2200" b="1">
          <a:solidFill>
            <a:srgbClr val="5F5F5F"/>
          </a:solidFill>
          <a:latin typeface="メイリオ" charset="0"/>
          <a:ea typeface="メイリオ" charset="0"/>
          <a:cs typeface="ＭＳ Ｐゴシック" charset="0"/>
        </a:defRPr>
      </a:lvl6pPr>
      <a:lvl7pPr marL="914400" algn="l" rtl="0" eaLnBrk="1" fontAlgn="base" hangingPunct="1">
        <a:spcBef>
          <a:spcPct val="0"/>
        </a:spcBef>
        <a:spcAft>
          <a:spcPct val="0"/>
        </a:spcAft>
        <a:defRPr kumimoji="1" sz="2200" b="1">
          <a:solidFill>
            <a:srgbClr val="5F5F5F"/>
          </a:solidFill>
          <a:latin typeface="メイリオ" charset="0"/>
          <a:ea typeface="メイリオ" charset="0"/>
          <a:cs typeface="ＭＳ Ｐゴシック" charset="0"/>
        </a:defRPr>
      </a:lvl7pPr>
      <a:lvl8pPr marL="1371600" algn="l" rtl="0" eaLnBrk="1" fontAlgn="base" hangingPunct="1">
        <a:spcBef>
          <a:spcPct val="0"/>
        </a:spcBef>
        <a:spcAft>
          <a:spcPct val="0"/>
        </a:spcAft>
        <a:defRPr kumimoji="1" sz="2200" b="1">
          <a:solidFill>
            <a:srgbClr val="5F5F5F"/>
          </a:solidFill>
          <a:latin typeface="メイリオ" charset="0"/>
          <a:ea typeface="メイリオ" charset="0"/>
          <a:cs typeface="ＭＳ Ｐゴシック" charset="0"/>
        </a:defRPr>
      </a:lvl8pPr>
      <a:lvl9pPr marL="1828800" algn="l" rtl="0" eaLnBrk="1" fontAlgn="base" hangingPunct="1">
        <a:spcBef>
          <a:spcPct val="0"/>
        </a:spcBef>
        <a:spcAft>
          <a:spcPct val="0"/>
        </a:spcAft>
        <a:defRPr kumimoji="1" sz="2200" b="1">
          <a:solidFill>
            <a:srgbClr val="5F5F5F"/>
          </a:solidFill>
          <a:latin typeface="メイリオ" charset="0"/>
          <a:ea typeface="メイリオ" charset="0"/>
          <a:cs typeface="ＭＳ Ｐゴシック" charset="0"/>
        </a:defRPr>
      </a:lvl9pPr>
    </p:titleStyle>
    <p:bodyStyle>
      <a:lvl1pPr marL="342900" indent="-342900" algn="l" rtl="0" eaLnBrk="1" fontAlgn="base" hangingPunct="1">
        <a:spcBef>
          <a:spcPct val="20000"/>
        </a:spcBef>
        <a:spcAft>
          <a:spcPct val="0"/>
        </a:spcAft>
        <a:buChar char="•"/>
        <a:defRPr kumimoji="1"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800">
          <a:solidFill>
            <a:schemeClr val="tx1"/>
          </a:solidFill>
          <a:latin typeface="+mn-lt"/>
          <a:ea typeface="+mn-ea"/>
        </a:defRPr>
      </a:lvl2pPr>
      <a:lvl3pPr marL="1143000" indent="-228600" algn="l" rtl="0" eaLnBrk="1" fontAlgn="base" hangingPunct="1">
        <a:spcBef>
          <a:spcPct val="20000"/>
        </a:spcBef>
        <a:spcAft>
          <a:spcPct val="0"/>
        </a:spcAft>
        <a:buChar char="•"/>
        <a:defRPr kumimoji="1" sz="2400">
          <a:solidFill>
            <a:schemeClr val="tx1"/>
          </a:solidFill>
          <a:latin typeface="+mn-lt"/>
          <a:ea typeface="+mn-ea"/>
        </a:defRPr>
      </a:lvl3pPr>
      <a:lvl4pPr marL="1600200" indent="-228600" algn="l" rtl="0" eaLnBrk="1" fontAlgn="base" hangingPunct="1">
        <a:spcBef>
          <a:spcPct val="20000"/>
        </a:spcBef>
        <a:spcAft>
          <a:spcPct val="0"/>
        </a:spcAft>
        <a:buChar char="–"/>
        <a:defRPr kumimoji="1" sz="2000">
          <a:solidFill>
            <a:schemeClr val="tx1"/>
          </a:solidFill>
          <a:latin typeface="+mn-lt"/>
          <a:ea typeface="+mn-ea"/>
        </a:defRPr>
      </a:lvl4pPr>
      <a:lvl5pPr marL="2057400" indent="-228600" algn="l" rtl="0" eaLnBrk="1" fontAlgn="base" hangingPunct="1">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95300" y="1600206"/>
            <a:ext cx="8915400" cy="452596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495300" y="6356397"/>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fontAlgn="auto">
              <a:lnSpc>
                <a:spcPct val="100000"/>
              </a:lnSpc>
              <a:spcBef>
                <a:spcPts val="0"/>
              </a:spcBef>
              <a:spcAft>
                <a:spcPts val="0"/>
              </a:spcAft>
            </a:pPr>
            <a:fld id="{B658015F-30BA-0645-AA99-1C913A1E0169}" type="datetime1">
              <a:rPr lang="ja-JP" altLang="en-US" b="0" smtClean="0">
                <a:solidFill>
                  <a:prstClr val="black">
                    <a:tint val="75000"/>
                  </a:prstClr>
                </a:solidFill>
                <a:latin typeface="Calibri"/>
                <a:ea typeface="ＭＳ Ｐゴシック"/>
              </a:rPr>
              <a:pPr defTabSz="457200" fontAlgn="auto">
                <a:lnSpc>
                  <a:spcPct val="100000"/>
                </a:lnSpc>
                <a:spcBef>
                  <a:spcPts val="0"/>
                </a:spcBef>
                <a:spcAft>
                  <a:spcPts val="0"/>
                </a:spcAft>
              </a:pPr>
              <a:t>2016/06/08</a:t>
            </a:fld>
            <a:endParaRPr lang="ja-JP" altLang="en-US" b="0">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3"/>
          </p:nvPr>
        </p:nvSpPr>
        <p:spPr>
          <a:xfrm>
            <a:off x="3384550" y="6356397"/>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fontAlgn="auto">
              <a:lnSpc>
                <a:spcPct val="100000"/>
              </a:lnSpc>
              <a:spcBef>
                <a:spcPts val="0"/>
              </a:spcBef>
              <a:spcAft>
                <a:spcPts val="0"/>
              </a:spcAft>
            </a:pPr>
            <a:endParaRPr lang="ja-JP" altLang="en-US" b="0">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4"/>
          </p:nvPr>
        </p:nvSpPr>
        <p:spPr>
          <a:xfrm>
            <a:off x="7099300" y="6356397"/>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fontAlgn="auto">
              <a:lnSpc>
                <a:spcPct val="100000"/>
              </a:lnSpc>
              <a:spcBef>
                <a:spcPts val="0"/>
              </a:spcBef>
              <a:spcAft>
                <a:spcPts val="0"/>
              </a:spcAft>
            </a:pPr>
            <a:fld id="{55C02736-2324-D74E-8B51-D907B77BF6FC}" type="slidenum">
              <a:rPr lang="ja-JP" altLang="en-US" b="0" smtClean="0">
                <a:solidFill>
                  <a:prstClr val="black">
                    <a:tint val="75000"/>
                  </a:prstClr>
                </a:solidFill>
                <a:latin typeface="Calibri"/>
                <a:ea typeface="ＭＳ Ｐゴシック"/>
              </a:rPr>
              <a:pPr defTabSz="457200" fontAlgn="auto">
                <a:lnSpc>
                  <a:spcPct val="100000"/>
                </a:lnSpc>
                <a:spcBef>
                  <a:spcPts val="0"/>
                </a:spcBef>
                <a:spcAft>
                  <a:spcPts val="0"/>
                </a:spcAft>
              </a:pPr>
              <a:t>‹#›</a:t>
            </a:fld>
            <a:endParaRPr lang="ja-JP" altLang="en-US" b="0">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1758547461"/>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hf sldNum="0" hdr="0" ftr="0" dt="0"/>
  <p:txStyles>
    <p:titleStyle>
      <a:lvl1pPr algn="ctr" defTabSz="4572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95300" y="1600206"/>
            <a:ext cx="8915400" cy="452596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495300" y="6356365"/>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fontAlgn="auto">
              <a:lnSpc>
                <a:spcPct val="100000"/>
              </a:lnSpc>
              <a:spcBef>
                <a:spcPts val="0"/>
              </a:spcBef>
              <a:spcAft>
                <a:spcPts val="0"/>
              </a:spcAft>
            </a:pPr>
            <a:fld id="{8BB2A4F8-299E-2541-85B6-1DF45B8BBA2E}" type="datetime1">
              <a:rPr lang="ja-JP" altLang="en-US" b="0" smtClean="0">
                <a:solidFill>
                  <a:prstClr val="black">
                    <a:tint val="75000"/>
                  </a:prstClr>
                </a:solidFill>
                <a:latin typeface="Calibri"/>
                <a:ea typeface="ＭＳ Ｐゴシック"/>
                <a:cs typeface="+mn-cs"/>
              </a:rPr>
              <a:pPr defTabSz="457200" fontAlgn="auto">
                <a:lnSpc>
                  <a:spcPct val="100000"/>
                </a:lnSpc>
                <a:spcBef>
                  <a:spcPts val="0"/>
                </a:spcBef>
                <a:spcAft>
                  <a:spcPts val="0"/>
                </a:spcAft>
              </a:pPr>
              <a:t>2016/06/08</a:t>
            </a:fld>
            <a:endParaRPr lang="ja-JP" altLang="en-US" b="0">
              <a:solidFill>
                <a:prstClr val="black">
                  <a:tint val="75000"/>
                </a:prstClr>
              </a:solidFill>
              <a:latin typeface="Calibri"/>
              <a:ea typeface="ＭＳ Ｐゴシック"/>
              <a:cs typeface="+mn-cs"/>
            </a:endParaRPr>
          </a:p>
        </p:txBody>
      </p:sp>
      <p:sp>
        <p:nvSpPr>
          <p:cNvPr id="5" name="フッター プレースホルダー 4"/>
          <p:cNvSpPr>
            <a:spLocks noGrp="1"/>
          </p:cNvSpPr>
          <p:nvPr>
            <p:ph type="ftr" sz="quarter" idx="3"/>
          </p:nvPr>
        </p:nvSpPr>
        <p:spPr>
          <a:xfrm>
            <a:off x="3384550" y="6356365"/>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fontAlgn="auto">
              <a:lnSpc>
                <a:spcPct val="100000"/>
              </a:lnSpc>
              <a:spcBef>
                <a:spcPts val="0"/>
              </a:spcBef>
              <a:spcAft>
                <a:spcPts val="0"/>
              </a:spcAft>
            </a:pPr>
            <a:endParaRPr lang="ja-JP" altLang="en-US" b="0">
              <a:solidFill>
                <a:prstClr val="black">
                  <a:tint val="75000"/>
                </a:prstClr>
              </a:solidFill>
              <a:latin typeface="Calibri"/>
              <a:ea typeface="ＭＳ Ｐゴシック"/>
              <a:cs typeface="+mn-cs"/>
            </a:endParaRPr>
          </a:p>
        </p:txBody>
      </p:sp>
      <p:sp>
        <p:nvSpPr>
          <p:cNvPr id="6" name="スライド番号プレースホルダー 5"/>
          <p:cNvSpPr>
            <a:spLocks noGrp="1"/>
          </p:cNvSpPr>
          <p:nvPr>
            <p:ph type="sldNum" sz="quarter" idx="4"/>
          </p:nvPr>
        </p:nvSpPr>
        <p:spPr>
          <a:xfrm>
            <a:off x="7099300" y="6356365"/>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fontAlgn="auto">
              <a:lnSpc>
                <a:spcPct val="100000"/>
              </a:lnSpc>
              <a:spcBef>
                <a:spcPts val="0"/>
              </a:spcBef>
              <a:spcAft>
                <a:spcPts val="0"/>
              </a:spcAft>
            </a:pPr>
            <a:fld id="{55C02736-2324-D74E-8B51-D907B77BF6FC}" type="slidenum">
              <a:rPr lang="ja-JP" altLang="en-US" b="0" smtClean="0">
                <a:solidFill>
                  <a:prstClr val="black">
                    <a:tint val="75000"/>
                  </a:prstClr>
                </a:solidFill>
                <a:latin typeface="Calibri"/>
                <a:ea typeface="ＭＳ Ｐゴシック"/>
                <a:cs typeface="+mn-cs"/>
              </a:rPr>
              <a:pPr defTabSz="457200" fontAlgn="auto">
                <a:lnSpc>
                  <a:spcPct val="100000"/>
                </a:lnSpc>
                <a:spcBef>
                  <a:spcPts val="0"/>
                </a:spcBef>
                <a:spcAft>
                  <a:spcPts val="0"/>
                </a:spcAft>
              </a:pPr>
              <a:t>‹#›</a:t>
            </a:fld>
            <a:endParaRPr lang="ja-JP" altLang="en-US" b="0">
              <a:solidFill>
                <a:prstClr val="black">
                  <a:tint val="75000"/>
                </a:prstClr>
              </a:solidFill>
              <a:latin typeface="Calibri"/>
              <a:ea typeface="ＭＳ Ｐゴシック"/>
              <a:cs typeface="+mn-cs"/>
            </a:endParaRPr>
          </a:p>
        </p:txBody>
      </p:sp>
    </p:spTree>
    <p:extLst>
      <p:ext uri="{BB962C8B-B14F-4D97-AF65-F5344CB8AC3E}">
        <p14:creationId xmlns:p14="http://schemas.microsoft.com/office/powerpoint/2010/main" val="454434677"/>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Lst>
  <p:hf hdr="0" ftr="0" dt="0"/>
  <p:txStyles>
    <p:titleStyle>
      <a:lvl1pPr algn="ctr" defTabSz="4572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95300" y="1600201"/>
            <a:ext cx="8915400" cy="452596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495300" y="635635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fontAlgn="auto">
              <a:lnSpc>
                <a:spcPct val="100000"/>
              </a:lnSpc>
              <a:spcBef>
                <a:spcPts val="0"/>
              </a:spcBef>
              <a:spcAft>
                <a:spcPts val="0"/>
              </a:spcAft>
            </a:pPr>
            <a:fld id="{8BB2A4F8-299E-2541-85B6-1DF45B8BBA2E}" type="datetime1">
              <a:rPr lang="ja-JP" altLang="en-US" b="0" smtClean="0">
                <a:solidFill>
                  <a:prstClr val="black">
                    <a:tint val="75000"/>
                  </a:prstClr>
                </a:solidFill>
                <a:latin typeface="Calibri"/>
                <a:ea typeface="ＭＳ Ｐゴシック"/>
                <a:cs typeface="+mn-cs"/>
              </a:rPr>
              <a:pPr defTabSz="457200" fontAlgn="auto">
                <a:lnSpc>
                  <a:spcPct val="100000"/>
                </a:lnSpc>
                <a:spcBef>
                  <a:spcPts val="0"/>
                </a:spcBef>
                <a:spcAft>
                  <a:spcPts val="0"/>
                </a:spcAft>
              </a:pPr>
              <a:t>2016/06/08</a:t>
            </a:fld>
            <a:endParaRPr lang="ja-JP" altLang="en-US" b="0">
              <a:solidFill>
                <a:prstClr val="black">
                  <a:tint val="75000"/>
                </a:prstClr>
              </a:solidFill>
              <a:latin typeface="Calibri"/>
              <a:ea typeface="ＭＳ Ｐゴシック"/>
              <a:cs typeface="+mn-cs"/>
            </a:endParaRPr>
          </a:p>
        </p:txBody>
      </p:sp>
      <p:sp>
        <p:nvSpPr>
          <p:cNvPr id="5" name="フッター プレースホルダー 4"/>
          <p:cNvSpPr>
            <a:spLocks noGrp="1"/>
          </p:cNvSpPr>
          <p:nvPr>
            <p:ph type="ftr" sz="quarter" idx="3"/>
          </p:nvPr>
        </p:nvSpPr>
        <p:spPr>
          <a:xfrm>
            <a:off x="3384550" y="635635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fontAlgn="auto">
              <a:lnSpc>
                <a:spcPct val="100000"/>
              </a:lnSpc>
              <a:spcBef>
                <a:spcPts val="0"/>
              </a:spcBef>
              <a:spcAft>
                <a:spcPts val="0"/>
              </a:spcAft>
            </a:pPr>
            <a:endParaRPr lang="ja-JP" altLang="en-US" b="0">
              <a:solidFill>
                <a:prstClr val="black">
                  <a:tint val="75000"/>
                </a:prstClr>
              </a:solidFill>
              <a:latin typeface="Calibri"/>
              <a:ea typeface="ＭＳ Ｐゴシック"/>
              <a:cs typeface="+mn-cs"/>
            </a:endParaRPr>
          </a:p>
        </p:txBody>
      </p:sp>
      <p:sp>
        <p:nvSpPr>
          <p:cNvPr id="6" name="スライド番号プレースホルダー 5"/>
          <p:cNvSpPr>
            <a:spLocks noGrp="1"/>
          </p:cNvSpPr>
          <p:nvPr>
            <p:ph type="sldNum" sz="quarter" idx="4"/>
          </p:nvPr>
        </p:nvSpPr>
        <p:spPr>
          <a:xfrm>
            <a:off x="7099300" y="635635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fontAlgn="auto">
              <a:lnSpc>
                <a:spcPct val="100000"/>
              </a:lnSpc>
              <a:spcBef>
                <a:spcPts val="0"/>
              </a:spcBef>
              <a:spcAft>
                <a:spcPts val="0"/>
              </a:spcAft>
            </a:pPr>
            <a:fld id="{55C02736-2324-D74E-8B51-D907B77BF6FC}" type="slidenum">
              <a:rPr lang="ja-JP" altLang="en-US" b="0" smtClean="0">
                <a:solidFill>
                  <a:prstClr val="black">
                    <a:tint val="75000"/>
                  </a:prstClr>
                </a:solidFill>
                <a:latin typeface="Calibri"/>
                <a:ea typeface="ＭＳ Ｐゴシック"/>
                <a:cs typeface="+mn-cs"/>
              </a:rPr>
              <a:pPr defTabSz="457200" fontAlgn="auto">
                <a:lnSpc>
                  <a:spcPct val="100000"/>
                </a:lnSpc>
                <a:spcBef>
                  <a:spcPts val="0"/>
                </a:spcBef>
                <a:spcAft>
                  <a:spcPts val="0"/>
                </a:spcAft>
              </a:pPr>
              <a:t>‹#›</a:t>
            </a:fld>
            <a:endParaRPr lang="ja-JP" altLang="en-US" b="0">
              <a:solidFill>
                <a:prstClr val="black">
                  <a:tint val="75000"/>
                </a:prstClr>
              </a:solidFill>
              <a:latin typeface="Calibri"/>
              <a:ea typeface="ＭＳ Ｐゴシック"/>
              <a:cs typeface="+mn-cs"/>
            </a:endParaRPr>
          </a:p>
        </p:txBody>
      </p:sp>
    </p:spTree>
    <p:extLst>
      <p:ext uri="{BB962C8B-B14F-4D97-AF65-F5344CB8AC3E}">
        <p14:creationId xmlns:p14="http://schemas.microsoft.com/office/powerpoint/2010/main" val="1446026675"/>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Lst>
  <p:hf hdr="0" ftr="0" dt="0"/>
  <p:txStyles>
    <p:titleStyle>
      <a:lvl1pPr algn="ctr" defTabSz="4572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1010" name="Picture 2" descr="pd素材集#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78300" y="6632575"/>
            <a:ext cx="1530350" cy="141288"/>
          </a:xfrm>
          <a:prstGeom prst="rect">
            <a:avLst/>
          </a:prstGeom>
          <a:noFill/>
          <a:extLst>
            <a:ext uri="{909E8E84-426E-40dd-AFC4-6F175D3DCCD1}">
              <a14:hiddenFill xmlns:a14="http://schemas.microsoft.com/office/drawing/2010/main">
                <a:solidFill>
                  <a:srgbClr val="FFFFFF"/>
                </a:solidFill>
              </a14:hiddenFill>
            </a:ext>
          </a:extLst>
        </p:spPr>
      </p:pic>
      <p:sp>
        <p:nvSpPr>
          <p:cNvPr id="171011" name="Rectangle 3"/>
          <p:cNvSpPr>
            <a:spLocks noGrp="1" noChangeArrowheads="1"/>
          </p:cNvSpPr>
          <p:nvPr>
            <p:ph type="title"/>
          </p:nvPr>
        </p:nvSpPr>
        <p:spPr bwMode="auto">
          <a:xfrm>
            <a:off x="273050" y="188939"/>
            <a:ext cx="9072564"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ja-JP" altLang="en-US"/>
              <a:t>マスタ</a:t>
            </a:r>
            <a:r>
              <a:rPr lang="en-US" altLang="ja-JP"/>
              <a:t> </a:t>
            </a:r>
            <a:r>
              <a:rPr lang="ja-JP" altLang="en-US"/>
              <a:t>タイトルの書式設定</a:t>
            </a:r>
          </a:p>
        </p:txBody>
      </p:sp>
      <p:sp>
        <p:nvSpPr>
          <p:cNvPr id="171012" name="Rectangle 4"/>
          <p:cNvSpPr>
            <a:spLocks noGrp="1" noChangeArrowheads="1"/>
          </p:cNvSpPr>
          <p:nvPr>
            <p:ph type="sldNum" sz="quarter" idx="4"/>
          </p:nvPr>
        </p:nvSpPr>
        <p:spPr bwMode="auto">
          <a:xfrm>
            <a:off x="7473950" y="6596089"/>
            <a:ext cx="2311400" cy="18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algn="r">
              <a:lnSpc>
                <a:spcPct val="100000"/>
              </a:lnSpc>
              <a:spcBef>
                <a:spcPct val="0"/>
              </a:spcBef>
              <a:defRPr kumimoji="0" sz="1000" b="0">
                <a:solidFill>
                  <a:schemeClr val="tx1"/>
                </a:solidFill>
                <a:latin typeface="Trajan Pro" charset="0"/>
                <a:ea typeface="+mn-ea"/>
                <a:cs typeface="+mn-cs"/>
              </a:defRPr>
            </a:lvl1pPr>
          </a:lstStyle>
          <a:p>
            <a:fld id="{8D5EDEFC-1C4A-6745-A913-71DA06DBBF37}" type="slidenum">
              <a:rPr lang="en-US" altLang="ja-JP"/>
              <a:pPr/>
              <a:t>‹#›</a:t>
            </a:fld>
            <a:endParaRPr lang="en-US" altLang="ja-JP"/>
          </a:p>
        </p:txBody>
      </p:sp>
      <p:sp>
        <p:nvSpPr>
          <p:cNvPr id="171013" name="Line 5"/>
          <p:cNvSpPr>
            <a:spLocks noChangeShapeType="1"/>
          </p:cNvSpPr>
          <p:nvPr/>
        </p:nvSpPr>
        <p:spPr bwMode="auto">
          <a:xfrm>
            <a:off x="0" y="620713"/>
            <a:ext cx="9906000" cy="0"/>
          </a:xfrm>
          <a:prstGeom prst="line">
            <a:avLst/>
          </a:prstGeom>
          <a:noFill/>
          <a:ln w="9525">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lstStyle/>
          <a:p>
            <a:endParaRPr lang="ja-JP" altLang="en-US"/>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hdr="0" ftr="0" dt="0"/>
  <p:txStyles>
    <p:titleStyle>
      <a:lvl1pPr algn="l" rtl="0" fontAlgn="base">
        <a:spcBef>
          <a:spcPct val="0"/>
        </a:spcBef>
        <a:spcAft>
          <a:spcPct val="0"/>
        </a:spcAft>
        <a:defRPr kumimoji="1" sz="2200" b="1">
          <a:solidFill>
            <a:srgbClr val="5F5F5F"/>
          </a:solidFill>
          <a:latin typeface="+mj-lt"/>
          <a:ea typeface="+mj-ea"/>
          <a:cs typeface="+mj-cs"/>
        </a:defRPr>
      </a:lvl1pPr>
      <a:lvl2pPr algn="l" rtl="0" fontAlgn="base">
        <a:spcBef>
          <a:spcPct val="0"/>
        </a:spcBef>
        <a:spcAft>
          <a:spcPct val="0"/>
        </a:spcAft>
        <a:defRPr kumimoji="1" sz="2200" b="1">
          <a:solidFill>
            <a:srgbClr val="5F5F5F"/>
          </a:solidFill>
          <a:latin typeface="メイリオ" charset="0"/>
          <a:ea typeface="メイリオ" charset="0"/>
          <a:cs typeface="ＭＳ Ｐゴシック" charset="0"/>
        </a:defRPr>
      </a:lvl2pPr>
      <a:lvl3pPr algn="l" rtl="0" fontAlgn="base">
        <a:spcBef>
          <a:spcPct val="0"/>
        </a:spcBef>
        <a:spcAft>
          <a:spcPct val="0"/>
        </a:spcAft>
        <a:defRPr kumimoji="1" sz="2200" b="1">
          <a:solidFill>
            <a:srgbClr val="5F5F5F"/>
          </a:solidFill>
          <a:latin typeface="メイリオ" charset="0"/>
          <a:ea typeface="メイリオ" charset="0"/>
          <a:cs typeface="ＭＳ Ｐゴシック" charset="0"/>
        </a:defRPr>
      </a:lvl3pPr>
      <a:lvl4pPr algn="l" rtl="0" fontAlgn="base">
        <a:spcBef>
          <a:spcPct val="0"/>
        </a:spcBef>
        <a:spcAft>
          <a:spcPct val="0"/>
        </a:spcAft>
        <a:defRPr kumimoji="1" sz="2200" b="1">
          <a:solidFill>
            <a:srgbClr val="5F5F5F"/>
          </a:solidFill>
          <a:latin typeface="メイリオ" charset="0"/>
          <a:ea typeface="メイリオ" charset="0"/>
          <a:cs typeface="ＭＳ Ｐゴシック" charset="0"/>
        </a:defRPr>
      </a:lvl4pPr>
      <a:lvl5pPr algn="l" rtl="0" fontAlgn="base">
        <a:spcBef>
          <a:spcPct val="0"/>
        </a:spcBef>
        <a:spcAft>
          <a:spcPct val="0"/>
        </a:spcAft>
        <a:defRPr kumimoji="1" sz="2200" b="1">
          <a:solidFill>
            <a:srgbClr val="5F5F5F"/>
          </a:solidFill>
          <a:latin typeface="メイリオ" charset="0"/>
          <a:ea typeface="メイリオ" charset="0"/>
          <a:cs typeface="ＭＳ Ｐゴシック" charset="0"/>
        </a:defRPr>
      </a:lvl5pPr>
      <a:lvl6pPr marL="457200" algn="l" rtl="0" fontAlgn="base">
        <a:spcBef>
          <a:spcPct val="0"/>
        </a:spcBef>
        <a:spcAft>
          <a:spcPct val="0"/>
        </a:spcAft>
        <a:defRPr kumimoji="1" sz="2200" b="1">
          <a:solidFill>
            <a:srgbClr val="5F5F5F"/>
          </a:solidFill>
          <a:latin typeface="メイリオ" charset="0"/>
          <a:ea typeface="メイリオ" charset="0"/>
          <a:cs typeface="ＭＳ Ｐゴシック" charset="0"/>
        </a:defRPr>
      </a:lvl6pPr>
      <a:lvl7pPr marL="914400" algn="l" rtl="0" fontAlgn="base">
        <a:spcBef>
          <a:spcPct val="0"/>
        </a:spcBef>
        <a:spcAft>
          <a:spcPct val="0"/>
        </a:spcAft>
        <a:defRPr kumimoji="1" sz="2200" b="1">
          <a:solidFill>
            <a:srgbClr val="5F5F5F"/>
          </a:solidFill>
          <a:latin typeface="メイリオ" charset="0"/>
          <a:ea typeface="メイリオ" charset="0"/>
          <a:cs typeface="ＭＳ Ｐゴシック" charset="0"/>
        </a:defRPr>
      </a:lvl7pPr>
      <a:lvl8pPr marL="1371600" algn="l" rtl="0" fontAlgn="base">
        <a:spcBef>
          <a:spcPct val="0"/>
        </a:spcBef>
        <a:spcAft>
          <a:spcPct val="0"/>
        </a:spcAft>
        <a:defRPr kumimoji="1" sz="2200" b="1">
          <a:solidFill>
            <a:srgbClr val="5F5F5F"/>
          </a:solidFill>
          <a:latin typeface="メイリオ" charset="0"/>
          <a:ea typeface="メイリオ" charset="0"/>
          <a:cs typeface="ＭＳ Ｐゴシック" charset="0"/>
        </a:defRPr>
      </a:lvl8pPr>
      <a:lvl9pPr marL="1828800" algn="l" rtl="0" fontAlgn="base">
        <a:spcBef>
          <a:spcPct val="0"/>
        </a:spcBef>
        <a:spcAft>
          <a:spcPct val="0"/>
        </a:spcAft>
        <a:defRPr kumimoji="1" sz="2200" b="1">
          <a:solidFill>
            <a:srgbClr val="5F5F5F"/>
          </a:solidFill>
          <a:latin typeface="メイリオ" charset="0"/>
          <a:ea typeface="メイリオ" charset="0"/>
          <a:cs typeface="ＭＳ Ｐゴシック" charset="0"/>
        </a:defRPr>
      </a:lvl9pPr>
    </p:titleStyle>
    <p:body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bwMode="auto">
          <a:xfrm>
            <a:off x="273050" y="188939"/>
            <a:ext cx="9072564"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ja-JP" altLang="en-US"/>
              <a:t>マスタ</a:t>
            </a:r>
            <a:r>
              <a:rPr lang="en-US" altLang="ja-JP"/>
              <a:t> </a:t>
            </a:r>
            <a:r>
              <a:rPr lang="ja-JP" altLang="en-US"/>
              <a:t>タイトルの書式設定</a:t>
            </a:r>
          </a:p>
        </p:txBody>
      </p:sp>
      <p:sp>
        <p:nvSpPr>
          <p:cNvPr id="35843" name="Rectangle 3"/>
          <p:cNvSpPr>
            <a:spLocks noGrp="1" noChangeArrowheads="1"/>
          </p:cNvSpPr>
          <p:nvPr>
            <p:ph type="sldNum" sz="quarter" idx="4"/>
          </p:nvPr>
        </p:nvSpPr>
        <p:spPr bwMode="auto">
          <a:xfrm>
            <a:off x="7473950" y="6596089"/>
            <a:ext cx="2311400" cy="18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algn="r">
              <a:lnSpc>
                <a:spcPct val="100000"/>
              </a:lnSpc>
              <a:spcBef>
                <a:spcPct val="0"/>
              </a:spcBef>
              <a:defRPr kumimoji="0" sz="1000" b="0">
                <a:solidFill>
                  <a:schemeClr val="tx1"/>
                </a:solidFill>
                <a:latin typeface="Trajan Pro" charset="0"/>
                <a:ea typeface="+mn-ea"/>
                <a:cs typeface="+mn-cs"/>
              </a:defRPr>
            </a:lvl1pPr>
          </a:lstStyle>
          <a:p>
            <a:fld id="{56308AE8-07EC-E74B-96B5-5772F4DF62AD}" type="slidenum">
              <a:rPr lang="en-US" altLang="ja-JP"/>
              <a:pPr/>
              <a:t>‹#›</a:t>
            </a:fld>
            <a:endParaRPr lang="en-US" altLang="ja-JP"/>
          </a:p>
        </p:txBody>
      </p:sp>
      <p:pic>
        <p:nvPicPr>
          <p:cNvPr id="35846" name="Picture 6" descr="pd素材集#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78300" y="6632575"/>
            <a:ext cx="1530350" cy="141288"/>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hf hdr="0" ftr="0" dt="0"/>
  <p:txStyles>
    <p:titleStyle>
      <a:lvl1pPr algn="l" rtl="0" fontAlgn="base">
        <a:spcBef>
          <a:spcPct val="0"/>
        </a:spcBef>
        <a:spcAft>
          <a:spcPct val="0"/>
        </a:spcAft>
        <a:defRPr kumimoji="1" sz="2200" b="1">
          <a:solidFill>
            <a:srgbClr val="5F5F5F"/>
          </a:solidFill>
          <a:latin typeface="+mj-lt"/>
          <a:ea typeface="+mj-ea"/>
          <a:cs typeface="+mj-cs"/>
        </a:defRPr>
      </a:lvl1pPr>
      <a:lvl2pPr algn="l" rtl="0" fontAlgn="base">
        <a:spcBef>
          <a:spcPct val="0"/>
        </a:spcBef>
        <a:spcAft>
          <a:spcPct val="0"/>
        </a:spcAft>
        <a:defRPr kumimoji="1" sz="2200" b="1">
          <a:solidFill>
            <a:srgbClr val="5F5F5F"/>
          </a:solidFill>
          <a:latin typeface="メイリオ" charset="0"/>
          <a:ea typeface="メイリオ" charset="0"/>
          <a:cs typeface="ＭＳ Ｐゴシック" charset="0"/>
        </a:defRPr>
      </a:lvl2pPr>
      <a:lvl3pPr algn="l" rtl="0" fontAlgn="base">
        <a:spcBef>
          <a:spcPct val="0"/>
        </a:spcBef>
        <a:spcAft>
          <a:spcPct val="0"/>
        </a:spcAft>
        <a:defRPr kumimoji="1" sz="2200" b="1">
          <a:solidFill>
            <a:srgbClr val="5F5F5F"/>
          </a:solidFill>
          <a:latin typeface="メイリオ" charset="0"/>
          <a:ea typeface="メイリオ" charset="0"/>
          <a:cs typeface="ＭＳ Ｐゴシック" charset="0"/>
        </a:defRPr>
      </a:lvl3pPr>
      <a:lvl4pPr algn="l" rtl="0" fontAlgn="base">
        <a:spcBef>
          <a:spcPct val="0"/>
        </a:spcBef>
        <a:spcAft>
          <a:spcPct val="0"/>
        </a:spcAft>
        <a:defRPr kumimoji="1" sz="2200" b="1">
          <a:solidFill>
            <a:srgbClr val="5F5F5F"/>
          </a:solidFill>
          <a:latin typeface="メイリオ" charset="0"/>
          <a:ea typeface="メイリオ" charset="0"/>
          <a:cs typeface="ＭＳ Ｐゴシック" charset="0"/>
        </a:defRPr>
      </a:lvl4pPr>
      <a:lvl5pPr algn="l" rtl="0" fontAlgn="base">
        <a:spcBef>
          <a:spcPct val="0"/>
        </a:spcBef>
        <a:spcAft>
          <a:spcPct val="0"/>
        </a:spcAft>
        <a:defRPr kumimoji="1" sz="2200" b="1">
          <a:solidFill>
            <a:srgbClr val="5F5F5F"/>
          </a:solidFill>
          <a:latin typeface="メイリオ" charset="0"/>
          <a:ea typeface="メイリオ" charset="0"/>
          <a:cs typeface="ＭＳ Ｐゴシック" charset="0"/>
        </a:defRPr>
      </a:lvl5pPr>
      <a:lvl6pPr marL="457200" algn="l" rtl="0" fontAlgn="base">
        <a:spcBef>
          <a:spcPct val="0"/>
        </a:spcBef>
        <a:spcAft>
          <a:spcPct val="0"/>
        </a:spcAft>
        <a:defRPr kumimoji="1" sz="2200" b="1">
          <a:solidFill>
            <a:srgbClr val="5F5F5F"/>
          </a:solidFill>
          <a:latin typeface="メイリオ" charset="0"/>
          <a:ea typeface="メイリオ" charset="0"/>
          <a:cs typeface="ＭＳ Ｐゴシック" charset="0"/>
        </a:defRPr>
      </a:lvl6pPr>
      <a:lvl7pPr marL="914400" algn="l" rtl="0" fontAlgn="base">
        <a:spcBef>
          <a:spcPct val="0"/>
        </a:spcBef>
        <a:spcAft>
          <a:spcPct val="0"/>
        </a:spcAft>
        <a:defRPr kumimoji="1" sz="2200" b="1">
          <a:solidFill>
            <a:srgbClr val="5F5F5F"/>
          </a:solidFill>
          <a:latin typeface="メイリオ" charset="0"/>
          <a:ea typeface="メイリオ" charset="0"/>
          <a:cs typeface="ＭＳ Ｐゴシック" charset="0"/>
        </a:defRPr>
      </a:lvl7pPr>
      <a:lvl8pPr marL="1371600" algn="l" rtl="0" fontAlgn="base">
        <a:spcBef>
          <a:spcPct val="0"/>
        </a:spcBef>
        <a:spcAft>
          <a:spcPct val="0"/>
        </a:spcAft>
        <a:defRPr kumimoji="1" sz="2200" b="1">
          <a:solidFill>
            <a:srgbClr val="5F5F5F"/>
          </a:solidFill>
          <a:latin typeface="メイリオ" charset="0"/>
          <a:ea typeface="メイリオ" charset="0"/>
          <a:cs typeface="ＭＳ Ｐゴシック" charset="0"/>
        </a:defRPr>
      </a:lvl8pPr>
      <a:lvl9pPr marL="1828800" algn="l" rtl="0" fontAlgn="base">
        <a:spcBef>
          <a:spcPct val="0"/>
        </a:spcBef>
        <a:spcAft>
          <a:spcPct val="0"/>
        </a:spcAft>
        <a:defRPr kumimoji="1" sz="2200" b="1">
          <a:solidFill>
            <a:srgbClr val="5F5F5F"/>
          </a:solidFill>
          <a:latin typeface="メイリオ" charset="0"/>
          <a:ea typeface="メイリオ" charset="0"/>
          <a:cs typeface="ＭＳ Ｐゴシック" charset="0"/>
        </a:defRPr>
      </a:lvl9pPr>
    </p:titleStyle>
    <p:body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xStyles>
    <p:titleStyle>
      <a:lvl1pPr algn="l" rtl="0" fontAlgn="base">
        <a:spcBef>
          <a:spcPct val="0"/>
        </a:spcBef>
        <a:spcAft>
          <a:spcPct val="0"/>
        </a:spcAft>
        <a:defRPr kumimoji="1" sz="2200" b="1">
          <a:solidFill>
            <a:srgbClr val="5F5F5F"/>
          </a:solidFill>
          <a:latin typeface="+mj-lt"/>
          <a:ea typeface="+mj-ea"/>
          <a:cs typeface="+mj-cs"/>
        </a:defRPr>
      </a:lvl1pPr>
      <a:lvl2pPr algn="l" rtl="0" fontAlgn="base">
        <a:spcBef>
          <a:spcPct val="0"/>
        </a:spcBef>
        <a:spcAft>
          <a:spcPct val="0"/>
        </a:spcAft>
        <a:defRPr kumimoji="1" sz="2200" b="1">
          <a:solidFill>
            <a:srgbClr val="5F5F5F"/>
          </a:solidFill>
          <a:latin typeface="メイリオ" charset="0"/>
          <a:ea typeface="ＭＳ Ｐゴシック" charset="0"/>
          <a:cs typeface="ＭＳ Ｐゴシック" charset="0"/>
        </a:defRPr>
      </a:lvl2pPr>
      <a:lvl3pPr algn="l" rtl="0" fontAlgn="base">
        <a:spcBef>
          <a:spcPct val="0"/>
        </a:spcBef>
        <a:spcAft>
          <a:spcPct val="0"/>
        </a:spcAft>
        <a:defRPr kumimoji="1" sz="2200" b="1">
          <a:solidFill>
            <a:srgbClr val="5F5F5F"/>
          </a:solidFill>
          <a:latin typeface="メイリオ" charset="0"/>
          <a:ea typeface="ＭＳ Ｐゴシック" charset="0"/>
          <a:cs typeface="ＭＳ Ｐゴシック" charset="0"/>
        </a:defRPr>
      </a:lvl3pPr>
      <a:lvl4pPr algn="l" rtl="0" fontAlgn="base">
        <a:spcBef>
          <a:spcPct val="0"/>
        </a:spcBef>
        <a:spcAft>
          <a:spcPct val="0"/>
        </a:spcAft>
        <a:defRPr kumimoji="1" sz="2200" b="1">
          <a:solidFill>
            <a:srgbClr val="5F5F5F"/>
          </a:solidFill>
          <a:latin typeface="メイリオ" charset="0"/>
          <a:ea typeface="ＭＳ Ｐゴシック" charset="0"/>
          <a:cs typeface="ＭＳ Ｐゴシック" charset="0"/>
        </a:defRPr>
      </a:lvl4pPr>
      <a:lvl5pPr algn="l" rtl="0" fontAlgn="base">
        <a:spcBef>
          <a:spcPct val="0"/>
        </a:spcBef>
        <a:spcAft>
          <a:spcPct val="0"/>
        </a:spcAft>
        <a:defRPr kumimoji="1" sz="2200" b="1">
          <a:solidFill>
            <a:srgbClr val="5F5F5F"/>
          </a:solidFill>
          <a:latin typeface="メイリオ" charset="0"/>
          <a:ea typeface="ＭＳ Ｐゴシック" charset="0"/>
          <a:cs typeface="ＭＳ Ｐゴシック" charset="0"/>
        </a:defRPr>
      </a:lvl5pPr>
      <a:lvl6pPr marL="457200" algn="l" rtl="0" fontAlgn="base">
        <a:spcBef>
          <a:spcPct val="0"/>
        </a:spcBef>
        <a:spcAft>
          <a:spcPct val="0"/>
        </a:spcAft>
        <a:defRPr kumimoji="1" sz="2200" b="1">
          <a:solidFill>
            <a:srgbClr val="5F5F5F"/>
          </a:solidFill>
          <a:latin typeface="メイリオ" charset="0"/>
          <a:ea typeface="ＭＳ Ｐゴシック" charset="0"/>
          <a:cs typeface="ＭＳ Ｐゴシック" charset="0"/>
        </a:defRPr>
      </a:lvl6pPr>
      <a:lvl7pPr marL="914400" algn="l" rtl="0" fontAlgn="base">
        <a:spcBef>
          <a:spcPct val="0"/>
        </a:spcBef>
        <a:spcAft>
          <a:spcPct val="0"/>
        </a:spcAft>
        <a:defRPr kumimoji="1" sz="2200" b="1">
          <a:solidFill>
            <a:srgbClr val="5F5F5F"/>
          </a:solidFill>
          <a:latin typeface="メイリオ" charset="0"/>
          <a:ea typeface="ＭＳ Ｐゴシック" charset="0"/>
          <a:cs typeface="ＭＳ Ｐゴシック" charset="0"/>
        </a:defRPr>
      </a:lvl7pPr>
      <a:lvl8pPr marL="1371600" algn="l" rtl="0" fontAlgn="base">
        <a:spcBef>
          <a:spcPct val="0"/>
        </a:spcBef>
        <a:spcAft>
          <a:spcPct val="0"/>
        </a:spcAft>
        <a:defRPr kumimoji="1" sz="2200" b="1">
          <a:solidFill>
            <a:srgbClr val="5F5F5F"/>
          </a:solidFill>
          <a:latin typeface="メイリオ" charset="0"/>
          <a:ea typeface="ＭＳ Ｐゴシック" charset="0"/>
          <a:cs typeface="ＭＳ Ｐゴシック" charset="0"/>
        </a:defRPr>
      </a:lvl8pPr>
      <a:lvl9pPr marL="1828800" algn="l" rtl="0" fontAlgn="base">
        <a:spcBef>
          <a:spcPct val="0"/>
        </a:spcBef>
        <a:spcAft>
          <a:spcPct val="0"/>
        </a:spcAft>
        <a:defRPr kumimoji="1" sz="2200" b="1">
          <a:solidFill>
            <a:srgbClr val="5F5F5F"/>
          </a:solidFill>
          <a:latin typeface="メイリオ" charset="0"/>
          <a:ea typeface="ＭＳ Ｐゴシック" charset="0"/>
          <a:cs typeface="ＭＳ Ｐゴシック" charset="0"/>
        </a:defRPr>
      </a:lvl9pPr>
    </p:titleStyle>
    <p:body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bwMode="auto">
          <a:xfrm>
            <a:off x="273050" y="188939"/>
            <a:ext cx="9072564"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ja-JP" altLang="en-US"/>
              <a:t>マスタ</a:t>
            </a:r>
            <a:r>
              <a:rPr lang="en-US" altLang="ja-JP"/>
              <a:t> </a:t>
            </a:r>
            <a:r>
              <a:rPr lang="ja-JP" altLang="en-US"/>
              <a:t>タイトルの書式設定</a:t>
            </a:r>
          </a:p>
        </p:txBody>
      </p:sp>
      <p:sp>
        <p:nvSpPr>
          <p:cNvPr id="75779" name="Rectangle 3"/>
          <p:cNvSpPr>
            <a:spLocks noGrp="1" noChangeArrowheads="1"/>
          </p:cNvSpPr>
          <p:nvPr>
            <p:ph type="sldNum" sz="quarter" idx="4"/>
          </p:nvPr>
        </p:nvSpPr>
        <p:spPr bwMode="auto">
          <a:xfrm>
            <a:off x="7473950" y="6596089"/>
            <a:ext cx="2311400" cy="18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algn="r">
              <a:lnSpc>
                <a:spcPct val="100000"/>
              </a:lnSpc>
              <a:spcBef>
                <a:spcPct val="0"/>
              </a:spcBef>
              <a:defRPr kumimoji="0" sz="1000" b="0">
                <a:solidFill>
                  <a:schemeClr val="tx1"/>
                </a:solidFill>
                <a:latin typeface="Trajan Pro" charset="0"/>
                <a:ea typeface="+mn-ea"/>
                <a:cs typeface="+mn-cs"/>
              </a:defRPr>
            </a:lvl1pPr>
          </a:lstStyle>
          <a:p>
            <a:fld id="{797B7B3C-8C3E-E141-8B6A-429755D97149}" type="slidenum">
              <a:rPr lang="en-US" altLang="ja-JP"/>
              <a:pPr/>
              <a:t>‹#›</a:t>
            </a:fld>
            <a:endParaRPr lang="en-US" altLang="ja-JP"/>
          </a:p>
        </p:txBody>
      </p:sp>
      <p:sp>
        <p:nvSpPr>
          <p:cNvPr id="75782" name="Rectangle 6"/>
          <p:cNvSpPr>
            <a:spLocks noChangeArrowheads="1"/>
          </p:cNvSpPr>
          <p:nvPr/>
        </p:nvSpPr>
        <p:spPr bwMode="auto">
          <a:xfrm>
            <a:off x="0" y="3203297"/>
            <a:ext cx="1892300" cy="451406"/>
          </a:xfrm>
          <a:prstGeom prst="rect">
            <a:avLst/>
          </a:prstGeom>
          <a:solidFill>
            <a:srgbClr val="0071B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spAutoFit/>
          </a:bodyPr>
          <a:lstStyle/>
          <a:p>
            <a:endParaRPr lang="ja-JP" altLang="en-US"/>
          </a:p>
        </p:txBody>
      </p:sp>
      <p:pic>
        <p:nvPicPr>
          <p:cNvPr id="75783" name="Picture 7" descr="pd素材集#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78300" y="6632575"/>
            <a:ext cx="1530350" cy="141288"/>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hf hdr="0" ftr="0" dt="0"/>
  <p:txStyles>
    <p:titleStyle>
      <a:lvl1pPr algn="l" rtl="0" fontAlgn="base">
        <a:spcBef>
          <a:spcPct val="0"/>
        </a:spcBef>
        <a:spcAft>
          <a:spcPct val="0"/>
        </a:spcAft>
        <a:defRPr kumimoji="1" sz="2200" b="1">
          <a:solidFill>
            <a:srgbClr val="FFFFFF"/>
          </a:solidFill>
          <a:latin typeface="+mj-lt"/>
          <a:ea typeface="+mj-ea"/>
          <a:cs typeface="+mj-cs"/>
        </a:defRPr>
      </a:lvl1pPr>
      <a:lvl2pPr algn="l" rtl="0" fontAlgn="base">
        <a:spcBef>
          <a:spcPct val="0"/>
        </a:spcBef>
        <a:spcAft>
          <a:spcPct val="0"/>
        </a:spcAft>
        <a:defRPr kumimoji="1" sz="2200" b="1">
          <a:solidFill>
            <a:srgbClr val="FFFFFF"/>
          </a:solidFill>
          <a:latin typeface="メイリオ" charset="0"/>
          <a:ea typeface="メイリオ" charset="0"/>
          <a:cs typeface="ＭＳ Ｐゴシック" charset="0"/>
        </a:defRPr>
      </a:lvl2pPr>
      <a:lvl3pPr algn="l" rtl="0" fontAlgn="base">
        <a:spcBef>
          <a:spcPct val="0"/>
        </a:spcBef>
        <a:spcAft>
          <a:spcPct val="0"/>
        </a:spcAft>
        <a:defRPr kumimoji="1" sz="2200" b="1">
          <a:solidFill>
            <a:srgbClr val="FFFFFF"/>
          </a:solidFill>
          <a:latin typeface="メイリオ" charset="0"/>
          <a:ea typeface="メイリオ" charset="0"/>
          <a:cs typeface="ＭＳ Ｐゴシック" charset="0"/>
        </a:defRPr>
      </a:lvl3pPr>
      <a:lvl4pPr algn="l" rtl="0" fontAlgn="base">
        <a:spcBef>
          <a:spcPct val="0"/>
        </a:spcBef>
        <a:spcAft>
          <a:spcPct val="0"/>
        </a:spcAft>
        <a:defRPr kumimoji="1" sz="2200" b="1">
          <a:solidFill>
            <a:srgbClr val="FFFFFF"/>
          </a:solidFill>
          <a:latin typeface="メイリオ" charset="0"/>
          <a:ea typeface="メイリオ" charset="0"/>
          <a:cs typeface="ＭＳ Ｐゴシック" charset="0"/>
        </a:defRPr>
      </a:lvl4pPr>
      <a:lvl5pPr algn="l" rtl="0" fontAlgn="base">
        <a:spcBef>
          <a:spcPct val="0"/>
        </a:spcBef>
        <a:spcAft>
          <a:spcPct val="0"/>
        </a:spcAft>
        <a:defRPr kumimoji="1" sz="2200" b="1">
          <a:solidFill>
            <a:srgbClr val="FFFFFF"/>
          </a:solidFill>
          <a:latin typeface="メイリオ" charset="0"/>
          <a:ea typeface="メイリオ" charset="0"/>
          <a:cs typeface="ＭＳ Ｐゴシック" charset="0"/>
        </a:defRPr>
      </a:lvl5pPr>
      <a:lvl6pPr marL="457200" algn="l" rtl="0" fontAlgn="base">
        <a:spcBef>
          <a:spcPct val="0"/>
        </a:spcBef>
        <a:spcAft>
          <a:spcPct val="0"/>
        </a:spcAft>
        <a:defRPr kumimoji="1" sz="2200" b="1">
          <a:solidFill>
            <a:srgbClr val="FFFFFF"/>
          </a:solidFill>
          <a:latin typeface="メイリオ" charset="0"/>
          <a:ea typeface="メイリオ" charset="0"/>
          <a:cs typeface="ＭＳ Ｐゴシック" charset="0"/>
        </a:defRPr>
      </a:lvl6pPr>
      <a:lvl7pPr marL="914400" algn="l" rtl="0" fontAlgn="base">
        <a:spcBef>
          <a:spcPct val="0"/>
        </a:spcBef>
        <a:spcAft>
          <a:spcPct val="0"/>
        </a:spcAft>
        <a:defRPr kumimoji="1" sz="2200" b="1">
          <a:solidFill>
            <a:srgbClr val="FFFFFF"/>
          </a:solidFill>
          <a:latin typeface="メイリオ" charset="0"/>
          <a:ea typeface="メイリオ" charset="0"/>
          <a:cs typeface="ＭＳ Ｐゴシック" charset="0"/>
        </a:defRPr>
      </a:lvl7pPr>
      <a:lvl8pPr marL="1371600" algn="l" rtl="0" fontAlgn="base">
        <a:spcBef>
          <a:spcPct val="0"/>
        </a:spcBef>
        <a:spcAft>
          <a:spcPct val="0"/>
        </a:spcAft>
        <a:defRPr kumimoji="1" sz="2200" b="1">
          <a:solidFill>
            <a:srgbClr val="FFFFFF"/>
          </a:solidFill>
          <a:latin typeface="メイリオ" charset="0"/>
          <a:ea typeface="メイリオ" charset="0"/>
          <a:cs typeface="ＭＳ Ｐゴシック" charset="0"/>
        </a:defRPr>
      </a:lvl8pPr>
      <a:lvl9pPr marL="1828800" algn="l" rtl="0" fontAlgn="base">
        <a:spcBef>
          <a:spcPct val="0"/>
        </a:spcBef>
        <a:spcAft>
          <a:spcPct val="0"/>
        </a:spcAft>
        <a:defRPr kumimoji="1" sz="2200" b="1">
          <a:solidFill>
            <a:srgbClr val="FFFFFF"/>
          </a:solidFill>
          <a:latin typeface="メイリオ" charset="0"/>
          <a:ea typeface="メイリオ" charset="0"/>
          <a:cs typeface="ＭＳ Ｐゴシック" charset="0"/>
        </a:defRPr>
      </a:lvl9pPr>
    </p:titleStyle>
    <p:body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bwMode="auto">
          <a:xfrm>
            <a:off x="273050" y="188939"/>
            <a:ext cx="9072564"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ja-JP" altLang="en-US"/>
              <a:t>マスタ</a:t>
            </a:r>
            <a:r>
              <a:rPr lang="en-US" altLang="ja-JP"/>
              <a:t> </a:t>
            </a:r>
            <a:r>
              <a:rPr lang="ja-JP" altLang="en-US"/>
              <a:t>タイトルの書式設定</a:t>
            </a:r>
          </a:p>
        </p:txBody>
      </p:sp>
      <p:sp>
        <p:nvSpPr>
          <p:cNvPr id="27651" name="Rectangle 3"/>
          <p:cNvSpPr>
            <a:spLocks noGrp="1" noChangeArrowheads="1"/>
          </p:cNvSpPr>
          <p:nvPr>
            <p:ph type="sldNum" sz="quarter" idx="4"/>
          </p:nvPr>
        </p:nvSpPr>
        <p:spPr bwMode="auto">
          <a:xfrm>
            <a:off x="7473950" y="6596089"/>
            <a:ext cx="2311400" cy="18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algn="r">
              <a:lnSpc>
                <a:spcPct val="100000"/>
              </a:lnSpc>
              <a:spcBef>
                <a:spcPct val="0"/>
              </a:spcBef>
              <a:defRPr kumimoji="0" sz="1000" b="0">
                <a:solidFill>
                  <a:schemeClr val="tx1"/>
                </a:solidFill>
                <a:latin typeface="Trajan Pro" charset="0"/>
                <a:ea typeface="+mn-ea"/>
                <a:cs typeface="+mn-cs"/>
              </a:defRPr>
            </a:lvl1pPr>
          </a:lstStyle>
          <a:p>
            <a:fld id="{F02078E2-C4AD-7641-9EE2-82DBE2826D66}" type="slidenum">
              <a:rPr lang="en-US" altLang="ja-JP"/>
              <a:pPr/>
              <a:t>‹#›</a:t>
            </a:fld>
            <a:endParaRPr lang="en-US" altLang="ja-JP"/>
          </a:p>
        </p:txBody>
      </p:sp>
      <p:pic>
        <p:nvPicPr>
          <p:cNvPr id="27657" name="Picture 9" descr="pd素材集#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45281" y="6632575"/>
            <a:ext cx="1530350" cy="141288"/>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hf hdr="0" ftr="0" dt="0"/>
  <p:txStyles>
    <p:titleStyle>
      <a:lvl1pPr algn="l" rtl="0" fontAlgn="base">
        <a:spcBef>
          <a:spcPct val="0"/>
        </a:spcBef>
        <a:spcAft>
          <a:spcPct val="0"/>
        </a:spcAft>
        <a:defRPr kumimoji="1" sz="2200" b="1">
          <a:solidFill>
            <a:srgbClr val="5F5F5F"/>
          </a:solidFill>
          <a:latin typeface="+mj-lt"/>
          <a:ea typeface="+mj-ea"/>
          <a:cs typeface="+mj-cs"/>
        </a:defRPr>
      </a:lvl1pPr>
      <a:lvl2pPr algn="l" rtl="0" fontAlgn="base">
        <a:spcBef>
          <a:spcPct val="0"/>
        </a:spcBef>
        <a:spcAft>
          <a:spcPct val="0"/>
        </a:spcAft>
        <a:defRPr kumimoji="1" sz="2200" b="1">
          <a:solidFill>
            <a:srgbClr val="5F5F5F"/>
          </a:solidFill>
          <a:latin typeface="メイリオ" charset="0"/>
          <a:ea typeface="メイリオ" charset="0"/>
          <a:cs typeface="ＭＳ Ｐゴシック" charset="0"/>
        </a:defRPr>
      </a:lvl2pPr>
      <a:lvl3pPr algn="l" rtl="0" fontAlgn="base">
        <a:spcBef>
          <a:spcPct val="0"/>
        </a:spcBef>
        <a:spcAft>
          <a:spcPct val="0"/>
        </a:spcAft>
        <a:defRPr kumimoji="1" sz="2200" b="1">
          <a:solidFill>
            <a:srgbClr val="5F5F5F"/>
          </a:solidFill>
          <a:latin typeface="メイリオ" charset="0"/>
          <a:ea typeface="メイリオ" charset="0"/>
          <a:cs typeface="ＭＳ Ｐゴシック" charset="0"/>
        </a:defRPr>
      </a:lvl3pPr>
      <a:lvl4pPr algn="l" rtl="0" fontAlgn="base">
        <a:spcBef>
          <a:spcPct val="0"/>
        </a:spcBef>
        <a:spcAft>
          <a:spcPct val="0"/>
        </a:spcAft>
        <a:defRPr kumimoji="1" sz="2200" b="1">
          <a:solidFill>
            <a:srgbClr val="5F5F5F"/>
          </a:solidFill>
          <a:latin typeface="メイリオ" charset="0"/>
          <a:ea typeface="メイリオ" charset="0"/>
          <a:cs typeface="ＭＳ Ｐゴシック" charset="0"/>
        </a:defRPr>
      </a:lvl4pPr>
      <a:lvl5pPr algn="l" rtl="0" fontAlgn="base">
        <a:spcBef>
          <a:spcPct val="0"/>
        </a:spcBef>
        <a:spcAft>
          <a:spcPct val="0"/>
        </a:spcAft>
        <a:defRPr kumimoji="1" sz="2200" b="1">
          <a:solidFill>
            <a:srgbClr val="5F5F5F"/>
          </a:solidFill>
          <a:latin typeface="メイリオ" charset="0"/>
          <a:ea typeface="メイリオ" charset="0"/>
          <a:cs typeface="ＭＳ Ｐゴシック" charset="0"/>
        </a:defRPr>
      </a:lvl5pPr>
      <a:lvl6pPr marL="457200" algn="l" rtl="0" fontAlgn="base">
        <a:spcBef>
          <a:spcPct val="0"/>
        </a:spcBef>
        <a:spcAft>
          <a:spcPct val="0"/>
        </a:spcAft>
        <a:defRPr kumimoji="1" sz="2200" b="1">
          <a:solidFill>
            <a:srgbClr val="5F5F5F"/>
          </a:solidFill>
          <a:latin typeface="メイリオ" charset="0"/>
          <a:ea typeface="メイリオ" charset="0"/>
          <a:cs typeface="ＭＳ Ｐゴシック" charset="0"/>
        </a:defRPr>
      </a:lvl6pPr>
      <a:lvl7pPr marL="914400" algn="l" rtl="0" fontAlgn="base">
        <a:spcBef>
          <a:spcPct val="0"/>
        </a:spcBef>
        <a:spcAft>
          <a:spcPct val="0"/>
        </a:spcAft>
        <a:defRPr kumimoji="1" sz="2200" b="1">
          <a:solidFill>
            <a:srgbClr val="5F5F5F"/>
          </a:solidFill>
          <a:latin typeface="メイリオ" charset="0"/>
          <a:ea typeface="メイリオ" charset="0"/>
          <a:cs typeface="ＭＳ Ｐゴシック" charset="0"/>
        </a:defRPr>
      </a:lvl7pPr>
      <a:lvl8pPr marL="1371600" algn="l" rtl="0" fontAlgn="base">
        <a:spcBef>
          <a:spcPct val="0"/>
        </a:spcBef>
        <a:spcAft>
          <a:spcPct val="0"/>
        </a:spcAft>
        <a:defRPr kumimoji="1" sz="2200" b="1">
          <a:solidFill>
            <a:srgbClr val="5F5F5F"/>
          </a:solidFill>
          <a:latin typeface="メイリオ" charset="0"/>
          <a:ea typeface="メイリオ" charset="0"/>
          <a:cs typeface="ＭＳ Ｐゴシック" charset="0"/>
        </a:defRPr>
      </a:lvl8pPr>
      <a:lvl9pPr marL="1828800" algn="l" rtl="0" fontAlgn="base">
        <a:spcBef>
          <a:spcPct val="0"/>
        </a:spcBef>
        <a:spcAft>
          <a:spcPct val="0"/>
        </a:spcAft>
        <a:defRPr kumimoji="1" sz="2200" b="1">
          <a:solidFill>
            <a:srgbClr val="5F5F5F"/>
          </a:solidFill>
          <a:latin typeface="メイリオ" charset="0"/>
          <a:ea typeface="メイリオ" charset="0"/>
          <a:cs typeface="ＭＳ Ｐゴシック" charset="0"/>
        </a:defRPr>
      </a:lvl9pPr>
    </p:titleStyle>
    <p:body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4038" name="Rectangle 6"/>
          <p:cNvSpPr>
            <a:spLocks noChangeArrowheads="1"/>
          </p:cNvSpPr>
          <p:nvPr/>
        </p:nvSpPr>
        <p:spPr bwMode="auto">
          <a:xfrm>
            <a:off x="0" y="84654"/>
            <a:ext cx="0" cy="451406"/>
          </a:xfrm>
          <a:prstGeom prst="rect">
            <a:avLst/>
          </a:prstGeom>
          <a:solidFill>
            <a:srgbClr val="77777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nchor="ctr">
            <a:spAutoFit/>
          </a:bodyPr>
          <a:lstStyle/>
          <a:p>
            <a:endParaRPr lang="ja-JP" altLang="en-US"/>
          </a:p>
        </p:txBody>
      </p:sp>
      <p:sp>
        <p:nvSpPr>
          <p:cNvPr id="44034" name="Rectangle 2"/>
          <p:cNvSpPr>
            <a:spLocks noGrp="1" noChangeArrowheads="1"/>
          </p:cNvSpPr>
          <p:nvPr>
            <p:ph type="title"/>
          </p:nvPr>
        </p:nvSpPr>
        <p:spPr bwMode="auto">
          <a:xfrm>
            <a:off x="273050" y="188939"/>
            <a:ext cx="9072564"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ja-JP" altLang="en-US"/>
              <a:t>マスタ</a:t>
            </a:r>
            <a:r>
              <a:rPr lang="en-US" altLang="ja-JP"/>
              <a:t> </a:t>
            </a:r>
            <a:r>
              <a:rPr lang="ja-JP" altLang="en-US"/>
              <a:t>タイトルの書式設定</a:t>
            </a:r>
          </a:p>
        </p:txBody>
      </p:sp>
      <p:sp>
        <p:nvSpPr>
          <p:cNvPr id="44035" name="Rectangle 3"/>
          <p:cNvSpPr>
            <a:spLocks noGrp="1" noChangeArrowheads="1"/>
          </p:cNvSpPr>
          <p:nvPr>
            <p:ph type="sldNum" sz="quarter" idx="4"/>
          </p:nvPr>
        </p:nvSpPr>
        <p:spPr bwMode="auto">
          <a:xfrm>
            <a:off x="7473950" y="6596089"/>
            <a:ext cx="2311400" cy="18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algn="r">
              <a:lnSpc>
                <a:spcPct val="100000"/>
              </a:lnSpc>
              <a:spcBef>
                <a:spcPct val="0"/>
              </a:spcBef>
              <a:defRPr kumimoji="0" sz="1000" b="0">
                <a:solidFill>
                  <a:schemeClr val="tx1"/>
                </a:solidFill>
                <a:latin typeface="Trajan Pro" charset="0"/>
                <a:ea typeface="+mn-ea"/>
                <a:cs typeface="+mn-cs"/>
              </a:defRPr>
            </a:lvl1pPr>
          </a:lstStyle>
          <a:p>
            <a:fld id="{7B2FB151-D416-FD44-B115-20BB9DFF1952}" type="slidenum">
              <a:rPr lang="en-US" altLang="ja-JP"/>
              <a:pPr/>
              <a:t>‹#›</a:t>
            </a:fld>
            <a:endParaRPr lang="en-US" altLang="ja-JP"/>
          </a:p>
        </p:txBody>
      </p:sp>
      <p:sp>
        <p:nvSpPr>
          <p:cNvPr id="44037" name="Line 5"/>
          <p:cNvSpPr>
            <a:spLocks noChangeShapeType="1"/>
          </p:cNvSpPr>
          <p:nvPr/>
        </p:nvSpPr>
        <p:spPr bwMode="auto">
          <a:xfrm>
            <a:off x="0" y="620713"/>
            <a:ext cx="9906000" cy="0"/>
          </a:xfrm>
          <a:prstGeom prst="line">
            <a:avLst/>
          </a:prstGeom>
          <a:noFill/>
          <a:ln w="9525">
            <a:solidFill>
              <a:srgbClr val="DDDDD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lstStyle/>
          <a:p>
            <a:endParaRPr lang="ja-JP" altLang="en-US"/>
          </a:p>
        </p:txBody>
      </p:sp>
      <p:pic>
        <p:nvPicPr>
          <p:cNvPr id="44039" name="Picture 7" descr="pd素材集#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78300" y="6632575"/>
            <a:ext cx="1530350" cy="141288"/>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hf hdr="0" ftr="0" dt="0"/>
  <p:txStyles>
    <p:titleStyle>
      <a:lvl1pPr algn="l" rtl="0" fontAlgn="base">
        <a:spcBef>
          <a:spcPct val="0"/>
        </a:spcBef>
        <a:spcAft>
          <a:spcPct val="0"/>
        </a:spcAft>
        <a:defRPr kumimoji="1" sz="2200" b="1">
          <a:solidFill>
            <a:srgbClr val="FFFFFF"/>
          </a:solidFill>
          <a:latin typeface="+mj-lt"/>
          <a:ea typeface="+mj-ea"/>
          <a:cs typeface="+mj-cs"/>
        </a:defRPr>
      </a:lvl1pPr>
      <a:lvl2pPr algn="l" rtl="0" fontAlgn="base">
        <a:spcBef>
          <a:spcPct val="0"/>
        </a:spcBef>
        <a:spcAft>
          <a:spcPct val="0"/>
        </a:spcAft>
        <a:defRPr kumimoji="1" sz="2200" b="1">
          <a:solidFill>
            <a:srgbClr val="FFFFFF"/>
          </a:solidFill>
          <a:latin typeface="メイリオ" charset="0"/>
          <a:ea typeface="メイリオ" charset="0"/>
          <a:cs typeface="ＭＳ Ｐゴシック" charset="0"/>
        </a:defRPr>
      </a:lvl2pPr>
      <a:lvl3pPr algn="l" rtl="0" fontAlgn="base">
        <a:spcBef>
          <a:spcPct val="0"/>
        </a:spcBef>
        <a:spcAft>
          <a:spcPct val="0"/>
        </a:spcAft>
        <a:defRPr kumimoji="1" sz="2200" b="1">
          <a:solidFill>
            <a:srgbClr val="FFFFFF"/>
          </a:solidFill>
          <a:latin typeface="メイリオ" charset="0"/>
          <a:ea typeface="メイリオ" charset="0"/>
          <a:cs typeface="ＭＳ Ｐゴシック" charset="0"/>
        </a:defRPr>
      </a:lvl3pPr>
      <a:lvl4pPr algn="l" rtl="0" fontAlgn="base">
        <a:spcBef>
          <a:spcPct val="0"/>
        </a:spcBef>
        <a:spcAft>
          <a:spcPct val="0"/>
        </a:spcAft>
        <a:defRPr kumimoji="1" sz="2200" b="1">
          <a:solidFill>
            <a:srgbClr val="FFFFFF"/>
          </a:solidFill>
          <a:latin typeface="メイリオ" charset="0"/>
          <a:ea typeface="メイリオ" charset="0"/>
          <a:cs typeface="ＭＳ Ｐゴシック" charset="0"/>
        </a:defRPr>
      </a:lvl4pPr>
      <a:lvl5pPr algn="l" rtl="0" fontAlgn="base">
        <a:spcBef>
          <a:spcPct val="0"/>
        </a:spcBef>
        <a:spcAft>
          <a:spcPct val="0"/>
        </a:spcAft>
        <a:defRPr kumimoji="1" sz="2200" b="1">
          <a:solidFill>
            <a:srgbClr val="FFFFFF"/>
          </a:solidFill>
          <a:latin typeface="メイリオ" charset="0"/>
          <a:ea typeface="メイリオ" charset="0"/>
          <a:cs typeface="ＭＳ Ｐゴシック" charset="0"/>
        </a:defRPr>
      </a:lvl5pPr>
      <a:lvl6pPr marL="457200" algn="l" rtl="0" fontAlgn="base">
        <a:spcBef>
          <a:spcPct val="0"/>
        </a:spcBef>
        <a:spcAft>
          <a:spcPct val="0"/>
        </a:spcAft>
        <a:defRPr kumimoji="1" sz="2200" b="1">
          <a:solidFill>
            <a:srgbClr val="FFFFFF"/>
          </a:solidFill>
          <a:latin typeface="メイリオ" charset="0"/>
          <a:ea typeface="メイリオ" charset="0"/>
          <a:cs typeface="ＭＳ Ｐゴシック" charset="0"/>
        </a:defRPr>
      </a:lvl6pPr>
      <a:lvl7pPr marL="914400" algn="l" rtl="0" fontAlgn="base">
        <a:spcBef>
          <a:spcPct val="0"/>
        </a:spcBef>
        <a:spcAft>
          <a:spcPct val="0"/>
        </a:spcAft>
        <a:defRPr kumimoji="1" sz="2200" b="1">
          <a:solidFill>
            <a:srgbClr val="FFFFFF"/>
          </a:solidFill>
          <a:latin typeface="メイリオ" charset="0"/>
          <a:ea typeface="メイリオ" charset="0"/>
          <a:cs typeface="ＭＳ Ｐゴシック" charset="0"/>
        </a:defRPr>
      </a:lvl7pPr>
      <a:lvl8pPr marL="1371600" algn="l" rtl="0" fontAlgn="base">
        <a:spcBef>
          <a:spcPct val="0"/>
        </a:spcBef>
        <a:spcAft>
          <a:spcPct val="0"/>
        </a:spcAft>
        <a:defRPr kumimoji="1" sz="2200" b="1">
          <a:solidFill>
            <a:srgbClr val="FFFFFF"/>
          </a:solidFill>
          <a:latin typeface="メイリオ" charset="0"/>
          <a:ea typeface="メイリオ" charset="0"/>
          <a:cs typeface="ＭＳ Ｐゴシック" charset="0"/>
        </a:defRPr>
      </a:lvl8pPr>
      <a:lvl9pPr marL="1828800" algn="l" rtl="0" fontAlgn="base">
        <a:spcBef>
          <a:spcPct val="0"/>
        </a:spcBef>
        <a:spcAft>
          <a:spcPct val="0"/>
        </a:spcAft>
        <a:defRPr kumimoji="1" sz="2200" b="1">
          <a:solidFill>
            <a:srgbClr val="FFFFFF"/>
          </a:solidFill>
          <a:latin typeface="メイリオ" charset="0"/>
          <a:ea typeface="メイリオ" charset="0"/>
          <a:cs typeface="ＭＳ Ｐゴシック" charset="0"/>
        </a:defRPr>
      </a:lvl9pPr>
    </p:titleStyle>
    <p:body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95300" y="1600206"/>
            <a:ext cx="8915400" cy="452596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495300" y="6356417"/>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fontAlgn="auto">
              <a:lnSpc>
                <a:spcPct val="100000"/>
              </a:lnSpc>
              <a:spcBef>
                <a:spcPts val="0"/>
              </a:spcBef>
              <a:spcAft>
                <a:spcPts val="0"/>
              </a:spcAft>
            </a:pPr>
            <a:fld id="{DB0C8E2A-4560-1244-9EFF-1F3A4BAC6789}" type="datetime1">
              <a:rPr lang="ja-JP" altLang="en-US" b="0" smtClean="0">
                <a:solidFill>
                  <a:prstClr val="black">
                    <a:tint val="75000"/>
                  </a:prstClr>
                </a:solidFill>
                <a:latin typeface="Calibri"/>
                <a:ea typeface="ＭＳ Ｐゴシック"/>
              </a:rPr>
              <a:pPr defTabSz="457200" fontAlgn="auto">
                <a:lnSpc>
                  <a:spcPct val="100000"/>
                </a:lnSpc>
                <a:spcBef>
                  <a:spcPts val="0"/>
                </a:spcBef>
                <a:spcAft>
                  <a:spcPts val="0"/>
                </a:spcAft>
              </a:pPr>
              <a:t>2016/06/08</a:t>
            </a:fld>
            <a:endParaRPr lang="ja-JP" altLang="en-US" b="0">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3"/>
          </p:nvPr>
        </p:nvSpPr>
        <p:spPr>
          <a:xfrm>
            <a:off x="3384550" y="6356417"/>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fontAlgn="auto">
              <a:lnSpc>
                <a:spcPct val="100000"/>
              </a:lnSpc>
              <a:spcBef>
                <a:spcPts val="0"/>
              </a:spcBef>
              <a:spcAft>
                <a:spcPts val="0"/>
              </a:spcAft>
            </a:pPr>
            <a:endParaRPr lang="ja-JP" altLang="en-US" b="0">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4"/>
          </p:nvPr>
        </p:nvSpPr>
        <p:spPr>
          <a:xfrm>
            <a:off x="7099300" y="6356417"/>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fontAlgn="auto">
              <a:lnSpc>
                <a:spcPct val="100000"/>
              </a:lnSpc>
              <a:spcBef>
                <a:spcPts val="0"/>
              </a:spcBef>
              <a:spcAft>
                <a:spcPts val="0"/>
              </a:spcAft>
            </a:pPr>
            <a:fld id="{55C02736-2324-D74E-8B51-D907B77BF6FC}" type="slidenum">
              <a:rPr lang="ja-JP" altLang="en-US" b="0" smtClean="0">
                <a:solidFill>
                  <a:prstClr val="black">
                    <a:tint val="75000"/>
                  </a:prstClr>
                </a:solidFill>
                <a:latin typeface="Calibri"/>
                <a:ea typeface="ＭＳ Ｐゴシック"/>
              </a:rPr>
              <a:pPr defTabSz="457200" fontAlgn="auto">
                <a:lnSpc>
                  <a:spcPct val="100000"/>
                </a:lnSpc>
                <a:spcBef>
                  <a:spcPts val="0"/>
                </a:spcBef>
                <a:spcAft>
                  <a:spcPts val="0"/>
                </a:spcAft>
              </a:pPr>
              <a:t>‹#›</a:t>
            </a:fld>
            <a:endParaRPr lang="ja-JP" altLang="en-US" b="0">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506670815"/>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Lst>
  <p:hf sldNum="0" hdr="0" ftr="0" dt="0"/>
  <p:txStyles>
    <p:titleStyle>
      <a:lvl1pPr algn="ctr" defTabSz="4572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495300" y="1600206"/>
            <a:ext cx="8915400" cy="4525963"/>
          </a:xfrm>
          <a:prstGeom prst="rect">
            <a:avLst/>
          </a:prstGeom>
        </p:spPr>
        <p:txBody>
          <a:bodyPr vert="horz" lIns="91440" tIns="45720" rIns="91440" bIns="45720" rtlCol="0">
            <a:normAutofit/>
          </a:body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日付プレースホルダー 3"/>
          <p:cNvSpPr>
            <a:spLocks noGrp="1"/>
          </p:cNvSpPr>
          <p:nvPr>
            <p:ph type="dt" sz="half" idx="2"/>
          </p:nvPr>
        </p:nvSpPr>
        <p:spPr>
          <a:xfrm>
            <a:off x="495300" y="6356385"/>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fontAlgn="auto">
              <a:lnSpc>
                <a:spcPct val="100000"/>
              </a:lnSpc>
              <a:spcBef>
                <a:spcPts val="0"/>
              </a:spcBef>
              <a:spcAft>
                <a:spcPts val="0"/>
              </a:spcAft>
            </a:pPr>
            <a:fld id="{ECEE3569-7F9D-A442-BBFE-5479F35DABF7}" type="datetime1">
              <a:rPr lang="ja-JP" altLang="en-US" b="0" smtClean="0">
                <a:solidFill>
                  <a:prstClr val="black">
                    <a:tint val="75000"/>
                  </a:prstClr>
                </a:solidFill>
                <a:latin typeface="Calibri"/>
                <a:ea typeface="ＭＳ Ｐゴシック"/>
              </a:rPr>
              <a:pPr defTabSz="457200" fontAlgn="auto">
                <a:lnSpc>
                  <a:spcPct val="100000"/>
                </a:lnSpc>
                <a:spcBef>
                  <a:spcPts val="0"/>
                </a:spcBef>
                <a:spcAft>
                  <a:spcPts val="0"/>
                </a:spcAft>
              </a:pPr>
              <a:t>2016/06/08</a:t>
            </a:fld>
            <a:endParaRPr lang="ja-JP" altLang="en-US" b="0">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3"/>
          </p:nvPr>
        </p:nvSpPr>
        <p:spPr>
          <a:xfrm>
            <a:off x="3384550" y="6356385"/>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fontAlgn="auto">
              <a:lnSpc>
                <a:spcPct val="100000"/>
              </a:lnSpc>
              <a:spcBef>
                <a:spcPts val="0"/>
              </a:spcBef>
              <a:spcAft>
                <a:spcPts val="0"/>
              </a:spcAft>
            </a:pPr>
            <a:endParaRPr lang="ja-JP" altLang="en-US" b="0" dirty="0">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4"/>
          </p:nvPr>
        </p:nvSpPr>
        <p:spPr>
          <a:xfrm>
            <a:off x="7099300" y="6356385"/>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fontAlgn="auto">
              <a:lnSpc>
                <a:spcPct val="100000"/>
              </a:lnSpc>
              <a:spcBef>
                <a:spcPts val="0"/>
              </a:spcBef>
              <a:spcAft>
                <a:spcPts val="0"/>
              </a:spcAft>
            </a:pPr>
            <a:fld id="{55C02736-2324-D74E-8B51-D907B77BF6FC}" type="slidenum">
              <a:rPr lang="ja-JP" altLang="en-US" b="0" smtClean="0">
                <a:solidFill>
                  <a:prstClr val="black">
                    <a:tint val="75000"/>
                  </a:prstClr>
                </a:solidFill>
                <a:latin typeface="Calibri"/>
                <a:ea typeface="ＭＳ Ｐゴシック"/>
              </a:rPr>
              <a:pPr defTabSz="457200" fontAlgn="auto">
                <a:lnSpc>
                  <a:spcPct val="100000"/>
                </a:lnSpc>
                <a:spcBef>
                  <a:spcPts val="0"/>
                </a:spcBef>
                <a:spcAft>
                  <a:spcPts val="0"/>
                </a:spcAft>
              </a:pPr>
              <a:t>‹#›</a:t>
            </a:fld>
            <a:endParaRPr lang="ja-JP" altLang="en-US" b="0">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3231967971"/>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hf sldNum="0" hdr="0" ftr="0" dt="0"/>
  <p:txStyles>
    <p:titleStyle>
      <a:lvl1pPr algn="ctr" defTabSz="4572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image" Target="../media/image3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image" Target="../media/image3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image" Target="../media/image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01.xml"/><Relationship Id="rId4" Type="http://schemas.openxmlformats.org/officeDocument/2006/relationships/image" Target="../media/image4.png"/><Relationship Id="rId1" Type="http://schemas.microsoft.com/office/2007/relationships/media" Target="../media/media2.m4a"/><Relationship Id="rId2" Type="http://schemas.openxmlformats.org/officeDocument/2006/relationships/audio" Target="../media/media2.m4a"/></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01.xml"/><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8.png"/><Relationship Id="rId1" Type="http://schemas.microsoft.com/office/2007/relationships/media" Target="../media/media3.wav"/><Relationship Id="rId2" Type="http://schemas.openxmlformats.org/officeDocument/2006/relationships/audio" Target="../media/media3.wav"/></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image" Target="../media/image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g"/><Relationship Id="rId3" Type="http://schemas.openxmlformats.org/officeDocument/2006/relationships/image" Target="../media/image20.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9.xml"/><Relationship Id="rId4" Type="http://schemas.openxmlformats.org/officeDocument/2006/relationships/notesSlide" Target="../notesSlides/notesSlide2.xml"/><Relationship Id="rId5" Type="http://schemas.openxmlformats.org/officeDocument/2006/relationships/image" Target="../media/image3.png"/><Relationship Id="rId6" Type="http://schemas.openxmlformats.org/officeDocument/2006/relationships/image" Target="../media/image4.png"/><Relationship Id="rId1" Type="http://schemas.microsoft.com/office/2007/relationships/media" Target="../media/media1.m4a"/><Relationship Id="rId2" Type="http://schemas.openxmlformats.org/officeDocument/2006/relationships/audio" Target="../media/media1.m4a"/></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9.xml"/><Relationship Id="rId4" Type="http://schemas.openxmlformats.org/officeDocument/2006/relationships/image" Target="../media/image3.png"/><Relationship Id="rId5" Type="http://schemas.openxmlformats.org/officeDocument/2006/relationships/image" Target="../media/image4.png"/><Relationship Id="rId1" Type="http://schemas.microsoft.com/office/2007/relationships/media" Target="../media/media1.m4a"/><Relationship Id="rId2" Type="http://schemas.openxmlformats.org/officeDocument/2006/relationships/audio" Target="../media/media1.m4a"/></Relationships>
</file>

<file path=ppt/slides/_rels/slide70.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7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7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9.xml"/><Relationship Id="rId4" Type="http://schemas.openxmlformats.org/officeDocument/2006/relationships/image" Target="../media/image3.png"/><Relationship Id="rId5" Type="http://schemas.openxmlformats.org/officeDocument/2006/relationships/image" Target="../media/image4.png"/><Relationship Id="rId1" Type="http://schemas.microsoft.com/office/2007/relationships/media" Target="../media/media1.m4a"/><Relationship Id="rId2" Type="http://schemas.openxmlformats.org/officeDocument/2006/relationships/audio" Target="../media/media1.m4a"/></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2.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r>
              <a:rPr lang="ja-JP" altLang="en-US" dirty="0" smtClean="0">
                <a:latin typeface="メイリオ"/>
                <a:ea typeface="メイリオ"/>
                <a:cs typeface="メイリオ"/>
              </a:rPr>
              <a:t>非古典和声を含む楽曲の</a:t>
            </a:r>
            <a:r>
              <a:rPr lang="en-US" altLang="ja-JP" dirty="0" smtClean="0">
                <a:latin typeface="メイリオ"/>
                <a:ea typeface="メイリオ"/>
                <a:cs typeface="メイリオ"/>
              </a:rPr>
              <a:t/>
            </a:r>
            <a:br>
              <a:rPr lang="en-US" altLang="ja-JP" dirty="0" smtClean="0">
                <a:latin typeface="メイリオ"/>
                <a:ea typeface="メイリオ"/>
                <a:cs typeface="メイリオ"/>
              </a:rPr>
            </a:br>
            <a:r>
              <a:rPr lang="en-US" altLang="ja-JP" dirty="0" smtClean="0">
                <a:latin typeface="メイリオ"/>
                <a:ea typeface="メイリオ"/>
                <a:cs typeface="メイリオ"/>
              </a:rPr>
              <a:t>CCG</a:t>
            </a:r>
            <a:r>
              <a:rPr lang="ja-JP" altLang="en-US" dirty="0" smtClean="0">
                <a:latin typeface="メイリオ"/>
                <a:ea typeface="メイリオ"/>
                <a:cs typeface="メイリオ"/>
              </a:rPr>
              <a:t>による解析</a:t>
            </a:r>
            <a:r>
              <a:rPr lang="ja-JP" altLang="ja-JP" dirty="0" smtClean="0">
                <a:latin typeface="メイリオ"/>
                <a:ea typeface="メイリオ"/>
                <a:cs typeface="メイリオ"/>
              </a:rPr>
              <a:t> </a:t>
            </a:r>
            <a:endParaRPr kumimoji="1" lang="ja-JP" altLang="en-US" dirty="0">
              <a:latin typeface="メイリオ"/>
              <a:ea typeface="メイリオ"/>
              <a:cs typeface="メイリオ"/>
            </a:endParaRPr>
          </a:p>
        </p:txBody>
      </p:sp>
      <p:sp>
        <p:nvSpPr>
          <p:cNvPr id="3" name="サブタイトル 2"/>
          <p:cNvSpPr>
            <a:spLocks noGrp="1"/>
          </p:cNvSpPr>
          <p:nvPr>
            <p:ph type="subTitle" idx="1"/>
          </p:nvPr>
        </p:nvSpPr>
        <p:spPr>
          <a:xfrm>
            <a:off x="1485900" y="4232588"/>
            <a:ext cx="6934200" cy="1752600"/>
          </a:xfrm>
        </p:spPr>
        <p:txBody>
          <a:bodyPr/>
          <a:lstStyle/>
          <a:p>
            <a:r>
              <a:rPr kumimoji="1" lang="en-US" altLang="ja-JP" dirty="0" smtClean="0"/>
              <a:t>2016</a:t>
            </a:r>
            <a:r>
              <a:rPr kumimoji="1" lang="ja-JP" altLang="en-US" dirty="0" smtClean="0"/>
              <a:t>年</a:t>
            </a:r>
            <a:r>
              <a:rPr kumimoji="1" lang="en-US" altLang="ja-JP" dirty="0" smtClean="0"/>
              <a:t>6</a:t>
            </a:r>
            <a:r>
              <a:rPr kumimoji="1" lang="ja-JP" altLang="en-US" dirty="0" smtClean="0"/>
              <a:t>月</a:t>
            </a:r>
            <a:r>
              <a:rPr lang="en-US" altLang="ja-JP" dirty="0" smtClean="0"/>
              <a:t>8</a:t>
            </a:r>
            <a:r>
              <a:rPr kumimoji="1" lang="ja-JP" altLang="en-US" dirty="0" smtClean="0"/>
              <a:t>日</a:t>
            </a:r>
            <a:endParaRPr kumimoji="1" lang="en-US" altLang="ja-JP" dirty="0" smtClean="0"/>
          </a:p>
          <a:p>
            <a:r>
              <a:rPr lang="ja-JP" altLang="en-US" dirty="0" smtClean="0"/>
              <a:t>東条敏</a:t>
            </a:r>
            <a:endParaRPr lang="en-US" altLang="ja-JP" dirty="0" smtClean="0"/>
          </a:p>
          <a:p>
            <a:r>
              <a:rPr lang="ja-JP" altLang="en-US" dirty="0" smtClean="0"/>
              <a:t>福</a:t>
            </a:r>
            <a:r>
              <a:rPr lang="ja-JP" altLang="en-US" dirty="0" smtClean="0"/>
              <a:t>成</a:t>
            </a:r>
            <a:r>
              <a:rPr lang="ja-JP" altLang="en-US" dirty="0" smtClean="0"/>
              <a:t>毅</a:t>
            </a:r>
            <a:endParaRPr lang="en-US" altLang="ja-JP" dirty="0" smtClean="0"/>
          </a:p>
          <a:p>
            <a:endParaRPr kumimoji="1" lang="ja-JP" altLang="en-US" dirty="0"/>
          </a:p>
        </p:txBody>
      </p:sp>
    </p:spTree>
    <p:extLst>
      <p:ext uri="{BB962C8B-B14F-4D97-AF65-F5344CB8AC3E}">
        <p14:creationId xmlns:p14="http://schemas.microsoft.com/office/powerpoint/2010/main" val="250434368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3" name="コンテンツ プレースホルダー 2"/>
          <p:cNvSpPr>
            <a:spLocks noGrp="1"/>
          </p:cNvSpPr>
          <p:nvPr>
            <p:ph idx="1"/>
          </p:nvPr>
        </p:nvSpPr>
        <p:spPr>
          <a:xfrm>
            <a:off x="495300" y="1417638"/>
            <a:ext cx="8915400" cy="5333998"/>
          </a:xfrm>
        </p:spPr>
        <p:txBody>
          <a:bodyPr>
            <a:normAutofit fontScale="77500" lnSpcReduction="20000"/>
          </a:bodyPr>
          <a:lstStyle/>
          <a:p>
            <a:pPr marL="514350" indent="-514350">
              <a:buFont typeface="+mj-lt"/>
              <a:buAutoNum type="arabicPeriod"/>
            </a:pPr>
            <a:r>
              <a:rPr kumimoji="1" lang="ja-JP" altLang="en-US" dirty="0" smtClean="0"/>
              <a:t>はじめに</a:t>
            </a:r>
            <a:endParaRPr kumimoji="1" lang="en-US" altLang="ja-JP" dirty="0" smtClean="0"/>
          </a:p>
          <a:p>
            <a:pPr marL="914400" lvl="1" indent="-514350">
              <a:buFont typeface="+mj-lt"/>
              <a:buAutoNum type="arabicPeriod"/>
            </a:pPr>
            <a:r>
              <a:rPr lang="ja-JP" altLang="en-US" dirty="0" smtClean="0"/>
              <a:t>目的</a:t>
            </a:r>
            <a:endParaRPr lang="en-US" altLang="ja-JP" dirty="0" smtClean="0"/>
          </a:p>
          <a:p>
            <a:pPr marL="914400" lvl="1" indent="-514350">
              <a:buFont typeface="+mj-lt"/>
              <a:buAutoNum type="arabicPeriod"/>
            </a:pPr>
            <a:r>
              <a:rPr kumimoji="1" lang="ja-JP" altLang="en-US" dirty="0" smtClean="0"/>
              <a:t>背景</a:t>
            </a:r>
            <a:endParaRPr kumimoji="1" lang="en-US" altLang="ja-JP" dirty="0" smtClean="0"/>
          </a:p>
          <a:p>
            <a:pPr marL="514350" indent="-514350">
              <a:buFont typeface="+mj-lt"/>
              <a:buAutoNum type="arabicPeriod"/>
            </a:pPr>
            <a:r>
              <a:rPr lang="ja-JP" altLang="en-US" dirty="0" smtClean="0">
                <a:solidFill>
                  <a:srgbClr val="FF0000"/>
                </a:solidFill>
              </a:rPr>
              <a:t>組み合わせ範疇文法</a:t>
            </a:r>
            <a:endParaRPr lang="en-US" altLang="ja-JP" dirty="0" smtClean="0">
              <a:solidFill>
                <a:srgbClr val="FF0000"/>
              </a:solidFill>
            </a:endParaRPr>
          </a:p>
          <a:p>
            <a:pPr marL="914400" lvl="1" indent="-514350">
              <a:buFont typeface="+mj-lt"/>
              <a:buAutoNum type="arabicPeriod"/>
            </a:pPr>
            <a:r>
              <a:rPr lang="ja-JP" altLang="en-US" dirty="0" smtClean="0"/>
              <a:t>概要</a:t>
            </a:r>
            <a:endParaRPr lang="en-US" altLang="ja-JP" dirty="0" smtClean="0"/>
          </a:p>
          <a:p>
            <a:pPr marL="914400" lvl="1" indent="-514350">
              <a:buFont typeface="+mj-lt"/>
              <a:buAutoNum type="arabicPeriod"/>
            </a:pPr>
            <a:r>
              <a:rPr lang="ja-JP" altLang="en-US" dirty="0" smtClean="0"/>
              <a:t>先行研究の手法</a:t>
            </a:r>
            <a:endParaRPr lang="en-US" altLang="ja-JP" dirty="0" smtClean="0"/>
          </a:p>
          <a:p>
            <a:pPr marL="514350" indent="-514350">
              <a:buFont typeface="+mj-lt"/>
              <a:buAutoNum type="arabicPeriod"/>
            </a:pPr>
            <a:r>
              <a:rPr lang="ja-JP" altLang="en-US" dirty="0" smtClean="0"/>
              <a:t>組み合わせ範疇文法を用いたジャズ和声解析手法</a:t>
            </a:r>
            <a:endParaRPr lang="en-US" altLang="ja-JP" dirty="0" smtClean="0"/>
          </a:p>
          <a:p>
            <a:pPr marL="914400" lvl="1" indent="-514350">
              <a:buFont typeface="+mj-lt"/>
              <a:buAutoNum type="arabicPeriod"/>
            </a:pPr>
            <a:r>
              <a:rPr lang="ja-JP" altLang="en-US" dirty="0"/>
              <a:t>先行研究の</a:t>
            </a:r>
            <a:r>
              <a:rPr lang="ja-JP" altLang="en-US" dirty="0" smtClean="0"/>
              <a:t>問題点</a:t>
            </a:r>
            <a:endParaRPr lang="en-US" altLang="ja-JP" dirty="0" smtClean="0">
              <a:solidFill>
                <a:srgbClr val="FF0000"/>
              </a:solidFill>
            </a:endParaRPr>
          </a:p>
          <a:p>
            <a:pPr marL="914400" lvl="1" indent="-514350">
              <a:buFont typeface="+mj-lt"/>
              <a:buAutoNum type="arabicPeriod"/>
            </a:pPr>
            <a:r>
              <a:rPr lang="ja-JP" altLang="en-US" dirty="0" smtClean="0"/>
              <a:t>ディグリーネームによる入力</a:t>
            </a:r>
            <a:endParaRPr lang="en-US" altLang="ja-JP" dirty="0" smtClean="0"/>
          </a:p>
          <a:p>
            <a:pPr marL="914400" lvl="1" indent="-514350">
              <a:buFont typeface="+mj-lt"/>
              <a:buAutoNum type="arabicPeriod"/>
            </a:pPr>
            <a:r>
              <a:rPr kumimoji="1" lang="ja-JP" altLang="en-US" dirty="0" smtClean="0"/>
              <a:t>ピボットコードの発見</a:t>
            </a:r>
            <a:endParaRPr kumimoji="1" lang="en-US" altLang="ja-JP" dirty="0" smtClean="0"/>
          </a:p>
          <a:p>
            <a:pPr marL="914400" lvl="1" indent="-514350">
              <a:buFont typeface="+mj-lt"/>
              <a:buAutoNum type="arabicPeriod"/>
            </a:pPr>
            <a:r>
              <a:rPr lang="ja-JP" altLang="en-US" dirty="0" smtClean="0"/>
              <a:t>トニック</a:t>
            </a:r>
            <a:r>
              <a:rPr lang="en-US" altLang="en-US" dirty="0" smtClean="0"/>
              <a:t>以外を終端とする和音進行への対応</a:t>
            </a:r>
            <a:endParaRPr kumimoji="1" lang="en-US" altLang="ja-JP" dirty="0" smtClean="0"/>
          </a:p>
          <a:p>
            <a:pPr marL="914400" lvl="1" indent="-514350">
              <a:buFont typeface="+mj-lt"/>
              <a:buAutoNum type="arabicPeriod"/>
            </a:pPr>
            <a:r>
              <a:rPr lang="en-US" altLang="ja-JP" dirty="0" smtClean="0"/>
              <a:t>Tonal Pitch Space  </a:t>
            </a:r>
            <a:r>
              <a:rPr lang="ja-JP" altLang="en-US" dirty="0" smtClean="0"/>
              <a:t>の導入</a:t>
            </a:r>
            <a:endParaRPr kumimoji="1" lang="en-US" altLang="ja-JP" dirty="0" smtClean="0"/>
          </a:p>
          <a:p>
            <a:pPr marL="514350" indent="-514350">
              <a:buFont typeface="+mj-lt"/>
              <a:buAutoNum type="arabicPeriod"/>
            </a:pPr>
            <a:r>
              <a:rPr lang="ja-JP" altLang="en-US" dirty="0" smtClean="0"/>
              <a:t>評価実験、考察</a:t>
            </a:r>
            <a:endParaRPr lang="en-US" altLang="ja-JP" dirty="0" smtClean="0"/>
          </a:p>
          <a:p>
            <a:pPr marL="514350" indent="-514350">
              <a:buFont typeface="+mj-lt"/>
              <a:buAutoNum type="arabicPeriod"/>
            </a:pPr>
            <a:r>
              <a:rPr kumimoji="1" lang="ja-JP" altLang="en-US" dirty="0" smtClean="0"/>
              <a:t>おわりに</a:t>
            </a:r>
            <a:endParaRPr kumimoji="1" lang="en-US" altLang="ja-JP" dirty="0" smtClean="0"/>
          </a:p>
        </p:txBody>
      </p:sp>
    </p:spTree>
    <p:extLst>
      <p:ext uri="{BB962C8B-B14F-4D97-AF65-F5344CB8AC3E}">
        <p14:creationId xmlns:p14="http://schemas.microsoft.com/office/powerpoint/2010/main" val="2795308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オイラー格子とコード進行</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en-US" altLang="ja-JP" sz="2800" dirty="0" smtClean="0"/>
              <a:t>C</a:t>
            </a:r>
            <a:r>
              <a:rPr kumimoji="1" lang="ja-JP" altLang="en-US" sz="2800" dirty="0" smtClean="0"/>
              <a:t>　</a:t>
            </a:r>
            <a:r>
              <a:rPr kumimoji="1" lang="en-US" altLang="ja-JP" sz="2800" dirty="0" smtClean="0"/>
              <a:t>Am D7 G7 </a:t>
            </a:r>
            <a:r>
              <a:rPr kumimoji="1" lang="en-US" altLang="ja-JP" sz="2800" dirty="0" smtClean="0">
                <a:solidFill>
                  <a:srgbClr val="95B3D7"/>
                </a:solidFill>
              </a:rPr>
              <a:t>C</a:t>
            </a:r>
            <a:r>
              <a:rPr kumimoji="1" lang="ja-JP" altLang="en-US" sz="2800" dirty="0" smtClean="0">
                <a:solidFill>
                  <a:srgbClr val="95B3D7"/>
                </a:solidFill>
              </a:rPr>
              <a:t>　</a:t>
            </a:r>
            <a:r>
              <a:rPr kumimoji="1" lang="ja-JP" altLang="en-US" sz="2800" dirty="0" smtClean="0"/>
              <a:t>というコード進行を考える</a:t>
            </a:r>
            <a:endParaRPr kumimoji="1" lang="en-US" altLang="ja-JP" sz="2800" dirty="0" smtClean="0"/>
          </a:p>
          <a:p>
            <a:r>
              <a:rPr lang="ja-JP" altLang="en-US" sz="2800" dirty="0" smtClean="0"/>
              <a:t>同名異音の観点から、直前のコードの構成音とできるだけ近い構成音を含むべき</a:t>
            </a:r>
            <a:endParaRPr kumimoji="1" lang="ja-JP" altLang="en-US" sz="2800" dirty="0"/>
          </a:p>
        </p:txBody>
      </p:sp>
      <p:graphicFrame>
        <p:nvGraphicFramePr>
          <p:cNvPr id="5" name="表 4"/>
          <p:cNvGraphicFramePr>
            <a:graphicFrameLocks noGrp="1"/>
          </p:cNvGraphicFramePr>
          <p:nvPr>
            <p:extLst>
              <p:ext uri="{D42A27DB-BD31-4B8C-83A1-F6EECF244321}">
                <p14:modId xmlns:p14="http://schemas.microsoft.com/office/powerpoint/2010/main" val="2015077828"/>
              </p:ext>
            </p:extLst>
          </p:nvPr>
        </p:nvGraphicFramePr>
        <p:xfrm>
          <a:off x="791542" y="3392038"/>
          <a:ext cx="8461908" cy="3113712"/>
        </p:xfrm>
        <a:graphic>
          <a:graphicData uri="http://schemas.openxmlformats.org/drawingml/2006/table">
            <a:tbl>
              <a:tblPr firstRow="1" bandRow="1">
                <a:tableStyleId>{5940675A-B579-460E-94D1-54222C63F5DA}</a:tableStyleId>
              </a:tblPr>
              <a:tblGrid>
                <a:gridCol w="1208844"/>
                <a:gridCol w="1208844"/>
                <a:gridCol w="1208844"/>
                <a:gridCol w="1208844"/>
                <a:gridCol w="1208844"/>
                <a:gridCol w="1208844"/>
                <a:gridCol w="1208844"/>
              </a:tblGrid>
              <a:tr h="594533">
                <a:tc>
                  <a:txBody>
                    <a:bodyPr/>
                    <a:lstStyle/>
                    <a:p>
                      <a:pPr algn="ctr"/>
                      <a:r>
                        <a:rPr kumimoji="1" lang="en-US" altLang="ja-JP" sz="2200" dirty="0" smtClean="0"/>
                        <a:t>E</a:t>
                      </a:r>
                      <a:endParaRPr kumimoji="1" lang="ja-JP" altLang="en-US" sz="2200" dirty="0"/>
                    </a:p>
                  </a:txBody>
                  <a:tcPr marL="119053" marR="119053" marT="54947" marB="54947">
                    <a:solidFill>
                      <a:schemeClr val="accent1">
                        <a:lumMod val="40000"/>
                        <a:lumOff val="60000"/>
                        <a:alpha val="45000"/>
                      </a:schemeClr>
                    </a:solidFill>
                  </a:tcPr>
                </a:tc>
                <a:tc>
                  <a:txBody>
                    <a:bodyPr/>
                    <a:lstStyle/>
                    <a:p>
                      <a:pPr algn="ctr"/>
                      <a:r>
                        <a:rPr kumimoji="1" lang="en-US" altLang="ja-JP" sz="2200" dirty="0" smtClean="0"/>
                        <a:t>B</a:t>
                      </a:r>
                      <a:endParaRPr kumimoji="1" lang="ja-JP" altLang="en-US" sz="2200" dirty="0"/>
                    </a:p>
                  </a:txBody>
                  <a:tcPr marL="119053" marR="119053" marT="54947" marB="54947"/>
                </a:tc>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r>
              <a:tr h="594533">
                <a:tc>
                  <a:txBody>
                    <a:bodyPr/>
                    <a:lstStyle/>
                    <a:p>
                      <a:pPr algn="ctr"/>
                      <a:r>
                        <a:rPr kumimoji="1" lang="en-US" altLang="ja-JP" sz="2200" dirty="0" smtClean="0"/>
                        <a:t>C</a:t>
                      </a:r>
                      <a:endParaRPr kumimoji="1" lang="ja-JP" altLang="en-US" sz="2200" dirty="0"/>
                    </a:p>
                  </a:txBody>
                  <a:tcPr marL="119053" marR="119053" marT="54947" marB="54947">
                    <a:solidFill>
                      <a:schemeClr val="accent1">
                        <a:lumMod val="40000"/>
                        <a:lumOff val="60000"/>
                        <a:alpha val="45000"/>
                      </a:schemeClr>
                    </a:solidFill>
                  </a:tcPr>
                </a:tc>
                <a:tc>
                  <a:txBody>
                    <a:bodyPr/>
                    <a:lstStyle/>
                    <a:p>
                      <a:pPr algn="ctr"/>
                      <a:r>
                        <a:rPr kumimoji="1" lang="en-US" altLang="ja-JP" sz="2200" dirty="0" smtClean="0"/>
                        <a:t>G</a:t>
                      </a:r>
                      <a:endParaRPr kumimoji="1" lang="ja-JP" altLang="en-US" sz="2200" dirty="0"/>
                    </a:p>
                  </a:txBody>
                  <a:tcPr marL="119053" marR="119053" marT="54947" marB="54947">
                    <a:solidFill>
                      <a:schemeClr val="accent1">
                        <a:lumMod val="40000"/>
                        <a:lumOff val="60000"/>
                        <a:alpha val="45000"/>
                      </a:schemeClr>
                    </a:solidFill>
                  </a:tcPr>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A</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F♯</a:t>
                      </a:r>
                      <a:endParaRPr kumimoji="1" lang="ja-JP" altLang="en-US" sz="2200" dirty="0"/>
                    </a:p>
                  </a:txBody>
                  <a:tcPr marL="119053" marR="119053" marT="54947" marB="54947"/>
                </a:tc>
              </a:tr>
              <a:tr h="594533">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dirty="0" smtClean="0"/>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r>
              <a:tr h="587450">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dirty="0" smtClean="0"/>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r>
              <a:tr h="742663">
                <a:tc>
                  <a:txBody>
                    <a:bodyPr/>
                    <a:lstStyle/>
                    <a:p>
                      <a:pPr algn="ctr"/>
                      <a:r>
                        <a:rPr kumimoji="1" lang="en-US" altLang="ja-JP" sz="2200" dirty="0" smtClean="0"/>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F♭</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r>
            </a:tbl>
          </a:graphicData>
        </a:graphic>
      </p:graphicFrame>
      <p:sp>
        <p:nvSpPr>
          <p:cNvPr id="7" name="スライド番号プレースホルダー 6"/>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100</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1063073312"/>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オイラー格子とコード進行</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en-US" altLang="ja-JP" sz="2800" dirty="0" smtClean="0"/>
              <a:t>C</a:t>
            </a:r>
            <a:r>
              <a:rPr kumimoji="1" lang="ja-JP" altLang="en-US" sz="2800" dirty="0" smtClean="0"/>
              <a:t>　</a:t>
            </a:r>
            <a:r>
              <a:rPr kumimoji="1" lang="en-US" altLang="ja-JP" sz="2800" dirty="0" smtClean="0"/>
              <a:t>Am D7 G7 C</a:t>
            </a:r>
            <a:r>
              <a:rPr kumimoji="1" lang="ja-JP" altLang="en-US" sz="2800" dirty="0" smtClean="0"/>
              <a:t>　というコード進行を考える</a:t>
            </a:r>
            <a:endParaRPr kumimoji="1" lang="en-US" altLang="ja-JP" sz="2800" dirty="0" smtClean="0"/>
          </a:p>
          <a:p>
            <a:r>
              <a:rPr lang="ja-JP" altLang="en-US" sz="2800" dirty="0" smtClean="0"/>
              <a:t>ルート音のみ注目して辿る</a:t>
            </a:r>
            <a:endParaRPr lang="en-US" altLang="ja-JP" sz="2800" dirty="0" smtClean="0"/>
          </a:p>
          <a:p>
            <a:r>
              <a:rPr kumimoji="1" lang="ja-JP" altLang="en-US" sz="2800" dirty="0" smtClean="0"/>
              <a:t>純正律だとピッチ低下を招くが</a:t>
            </a:r>
            <a:r>
              <a:rPr kumimoji="1" lang="en-US" altLang="ja-JP" sz="2800" dirty="0" smtClean="0"/>
              <a:t>…</a:t>
            </a:r>
          </a:p>
        </p:txBody>
      </p:sp>
      <p:graphicFrame>
        <p:nvGraphicFramePr>
          <p:cNvPr id="4" name="表 3"/>
          <p:cNvGraphicFramePr>
            <a:graphicFrameLocks noGrp="1"/>
          </p:cNvGraphicFramePr>
          <p:nvPr>
            <p:extLst>
              <p:ext uri="{D42A27DB-BD31-4B8C-83A1-F6EECF244321}">
                <p14:modId xmlns:p14="http://schemas.microsoft.com/office/powerpoint/2010/main" val="2053032031"/>
              </p:ext>
            </p:extLst>
          </p:nvPr>
        </p:nvGraphicFramePr>
        <p:xfrm>
          <a:off x="791542" y="3392038"/>
          <a:ext cx="8461908" cy="3113712"/>
        </p:xfrm>
        <a:graphic>
          <a:graphicData uri="http://schemas.openxmlformats.org/drawingml/2006/table">
            <a:tbl>
              <a:tblPr firstRow="1" bandRow="1">
                <a:tableStyleId>{5940675A-B579-460E-94D1-54222C63F5DA}</a:tableStyleId>
              </a:tblPr>
              <a:tblGrid>
                <a:gridCol w="1208844"/>
                <a:gridCol w="1208844"/>
                <a:gridCol w="1208844"/>
                <a:gridCol w="1208844"/>
                <a:gridCol w="1208844"/>
                <a:gridCol w="1208844"/>
                <a:gridCol w="1208844"/>
              </a:tblGrid>
              <a:tr h="594533">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dirty="0" smtClean="0"/>
                        <a:t>B</a:t>
                      </a:r>
                      <a:endParaRPr kumimoji="1" lang="ja-JP" altLang="en-US" sz="2200" dirty="0"/>
                    </a:p>
                  </a:txBody>
                  <a:tcPr marL="119053" marR="119053" marT="54947" marB="54947"/>
                </a:tc>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r>
              <a:tr h="594533">
                <a:tc>
                  <a:txBody>
                    <a:bodyPr/>
                    <a:lstStyle/>
                    <a:p>
                      <a:pPr algn="ctr"/>
                      <a:r>
                        <a:rPr kumimoji="1" lang="en-US" altLang="ja-JP" sz="2200" dirty="0" smtClean="0"/>
                        <a:t>C</a:t>
                      </a:r>
                      <a:endParaRPr kumimoji="1" lang="ja-JP" altLang="en-US" sz="2200" dirty="0"/>
                    </a:p>
                  </a:txBody>
                  <a:tcPr marL="119053" marR="119053" marT="54947" marB="54947">
                    <a:solidFill>
                      <a:schemeClr val="accent2">
                        <a:lumMod val="20000"/>
                        <a:lumOff val="80000"/>
                        <a:alpha val="45000"/>
                      </a:schemeClr>
                    </a:solidFill>
                  </a:tcPr>
                </a:tc>
                <a:tc>
                  <a:txBody>
                    <a:bodyPr/>
                    <a:lstStyle/>
                    <a:p>
                      <a:pPr algn="ctr"/>
                      <a:r>
                        <a:rPr kumimoji="1" lang="en-US" altLang="ja-JP" sz="2200" dirty="0" smtClean="0"/>
                        <a:t>G</a:t>
                      </a:r>
                      <a:endParaRPr kumimoji="1" lang="ja-JP" altLang="en-US" sz="2200" dirty="0"/>
                    </a:p>
                  </a:txBody>
                  <a:tcPr marL="119053" marR="119053" marT="54947" marB="54947">
                    <a:solidFill>
                      <a:schemeClr val="accent1">
                        <a:lumMod val="20000"/>
                        <a:lumOff val="80000"/>
                        <a:alpha val="45000"/>
                      </a:schemeClr>
                    </a:solidFill>
                  </a:tcPr>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solidFill>
                      <a:schemeClr val="accent1">
                        <a:lumMod val="20000"/>
                        <a:lumOff val="80000"/>
                        <a:alpha val="45000"/>
                      </a:schemeClr>
                    </a:solidFill>
                  </a:tcPr>
                </a:tc>
                <a:tc>
                  <a:txBody>
                    <a:bodyPr/>
                    <a:lstStyle/>
                    <a:p>
                      <a:pPr algn="ctr"/>
                      <a:r>
                        <a:rPr kumimoji="1" lang="en-US" altLang="ja-JP" sz="2200" kern="1200" dirty="0" smtClean="0">
                          <a:solidFill>
                            <a:schemeClr val="tx1"/>
                          </a:solidFill>
                          <a:latin typeface="+mn-lt"/>
                          <a:ea typeface="+mn-ea"/>
                          <a:cs typeface="+mn-cs"/>
                        </a:rPr>
                        <a:t>A</a:t>
                      </a:r>
                      <a:endParaRPr kumimoji="1" lang="ja-JP" altLang="en-US" sz="2200" dirty="0"/>
                    </a:p>
                  </a:txBody>
                  <a:tcPr marL="119053" marR="119053" marT="54947" marB="54947">
                    <a:solidFill>
                      <a:schemeClr val="accent1">
                        <a:lumMod val="20000"/>
                        <a:lumOff val="80000"/>
                        <a:alpha val="45000"/>
                      </a:schemeClr>
                    </a:solidFill>
                  </a:tcPr>
                </a:tc>
                <a:tc>
                  <a:txBody>
                    <a:bodyPr/>
                    <a:lstStyle/>
                    <a:p>
                      <a:pPr algn="ctr"/>
                      <a:r>
                        <a:rPr kumimoji="1" lang="en-US" altLang="ja-JP" sz="2200" kern="1200" dirty="0" smtClean="0">
                          <a:solidFill>
                            <a:schemeClr val="tx1"/>
                          </a:solidFill>
                          <a:latin typeface="+mn-lt"/>
                          <a:ea typeface="+mn-ea"/>
                          <a:cs typeface="+mn-cs"/>
                        </a:rPr>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F♯</a:t>
                      </a:r>
                      <a:endParaRPr kumimoji="1" lang="ja-JP" altLang="en-US" sz="2200" dirty="0"/>
                    </a:p>
                  </a:txBody>
                  <a:tcPr marL="119053" marR="119053" marT="54947" marB="54947"/>
                </a:tc>
              </a:tr>
              <a:tr h="594533">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dirty="0" smtClean="0"/>
                        <a:t>C</a:t>
                      </a:r>
                      <a:endParaRPr kumimoji="1" lang="ja-JP" altLang="en-US" sz="2200" dirty="0"/>
                    </a:p>
                  </a:txBody>
                  <a:tcPr marL="119053" marR="119053" marT="54947" marB="54947">
                    <a:solidFill>
                      <a:schemeClr val="accent2">
                        <a:lumMod val="20000"/>
                        <a:lumOff val="80000"/>
                        <a:alpha val="45000"/>
                      </a:schemeClr>
                    </a:solidFill>
                  </a:tcPr>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r>
              <a:tr h="587450">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dirty="0" smtClean="0"/>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r>
              <a:tr h="742663">
                <a:tc>
                  <a:txBody>
                    <a:bodyPr/>
                    <a:lstStyle/>
                    <a:p>
                      <a:pPr algn="ctr"/>
                      <a:r>
                        <a:rPr kumimoji="1" lang="en-US" altLang="ja-JP" sz="2200" dirty="0" smtClean="0"/>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F♭</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r>
            </a:tbl>
          </a:graphicData>
        </a:graphic>
      </p:graphicFrame>
      <p:cxnSp>
        <p:nvCxnSpPr>
          <p:cNvPr id="6" name="直線矢印コネクタ 5"/>
          <p:cNvCxnSpPr/>
          <p:nvPr/>
        </p:nvCxnSpPr>
        <p:spPr>
          <a:xfrm flipH="1" flipV="1">
            <a:off x="5446535" y="4357461"/>
            <a:ext cx="301538" cy="3652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直線矢印コネクタ 9"/>
          <p:cNvCxnSpPr/>
          <p:nvPr/>
        </p:nvCxnSpPr>
        <p:spPr>
          <a:xfrm flipH="1">
            <a:off x="4103944" y="4270486"/>
            <a:ext cx="53220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直線矢印コネクタ 11"/>
          <p:cNvCxnSpPr/>
          <p:nvPr/>
        </p:nvCxnSpPr>
        <p:spPr>
          <a:xfrm flipH="1">
            <a:off x="2968693" y="4266331"/>
            <a:ext cx="53220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直線矢印コネクタ 12"/>
          <p:cNvCxnSpPr/>
          <p:nvPr/>
        </p:nvCxnSpPr>
        <p:spPr>
          <a:xfrm flipH="1">
            <a:off x="1724879" y="4283726"/>
            <a:ext cx="53220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スライド番号プレースホルダー 7"/>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101</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3212645358"/>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平均律</a:t>
            </a:r>
            <a:endParaRPr kumimoji="1" lang="ja-JP" altLang="en-US" dirty="0"/>
          </a:p>
        </p:txBody>
      </p:sp>
      <p:sp>
        <p:nvSpPr>
          <p:cNvPr id="3" name="コンテンツ プレースホルダー 2"/>
          <p:cNvSpPr>
            <a:spLocks noGrp="1"/>
          </p:cNvSpPr>
          <p:nvPr>
            <p:ph idx="1"/>
          </p:nvPr>
        </p:nvSpPr>
        <p:spPr/>
        <p:txBody>
          <a:bodyPr/>
          <a:lstStyle/>
          <a:p>
            <a:r>
              <a:rPr lang="ja-JP" altLang="en-US" sz="2800" dirty="0" smtClean="0"/>
              <a:t>１</a:t>
            </a:r>
            <a:r>
              <a:rPr kumimoji="1" lang="ja-JP" altLang="en-US" sz="2800" dirty="0" smtClean="0"/>
              <a:t>オクターブを１２等分</a:t>
            </a:r>
            <a:endParaRPr kumimoji="1" lang="en-US" altLang="ja-JP" sz="2800" dirty="0" smtClean="0"/>
          </a:p>
          <a:p>
            <a:r>
              <a:rPr lang="ja-JP" altLang="en-US" sz="2800" dirty="0" smtClean="0"/>
              <a:t>和音間の純正は失われるが、調律無しで異なる調の演奏が容易に</a:t>
            </a:r>
            <a:r>
              <a:rPr lang="en-US" altLang="ja-JP" sz="2800" dirty="0" smtClean="0"/>
              <a:t>(</a:t>
            </a:r>
            <a:r>
              <a:rPr lang="ja-JP" altLang="en-US" sz="2800" dirty="0" smtClean="0"/>
              <a:t>例</a:t>
            </a:r>
            <a:r>
              <a:rPr lang="en-US" altLang="ja-JP" sz="2800" dirty="0" smtClean="0"/>
              <a:t>: </a:t>
            </a:r>
            <a:r>
              <a:rPr lang="ja-JP" altLang="en-US" sz="2800" dirty="0" smtClean="0"/>
              <a:t>ギター</a:t>
            </a:r>
            <a:r>
              <a:rPr lang="en-US" altLang="ja-JP" sz="2800" dirty="0" smtClean="0"/>
              <a:t>)</a:t>
            </a:r>
          </a:p>
          <a:p>
            <a:r>
              <a:rPr lang="ja-JP" altLang="en-US" sz="2800" dirty="0" smtClean="0"/>
              <a:t>現代の曲はほとんど平均律が前提</a:t>
            </a:r>
            <a:endParaRPr lang="en-US" altLang="ja-JP" sz="2800" dirty="0" smtClean="0"/>
          </a:p>
          <a:p>
            <a:endParaRPr kumimoji="1" lang="en-US" altLang="ja-JP" sz="2800" dirty="0" smtClean="0"/>
          </a:p>
          <a:p>
            <a:endParaRPr kumimoji="1" lang="ja-JP" altLang="en-US" dirty="0"/>
          </a:p>
        </p:txBody>
      </p:sp>
      <p:sp>
        <p:nvSpPr>
          <p:cNvPr id="6" name="スライド番号プレースホルダー 5"/>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102</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865783417"/>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平均律におけるオイラー格子</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sz="2800" dirty="0" smtClean="0"/>
              <a:t>同じ音名は同じものとみなす</a:t>
            </a:r>
            <a:endParaRPr lang="en-US" altLang="ja-JP" sz="2800" dirty="0" smtClean="0"/>
          </a:p>
          <a:p>
            <a:r>
              <a:rPr kumimoji="1" lang="en-US" altLang="ja-JP" sz="2800" dirty="0" smtClean="0"/>
              <a:t>4×3</a:t>
            </a:r>
            <a:r>
              <a:rPr kumimoji="1" lang="ja-JP" altLang="en-US" sz="2800" dirty="0" smtClean="0"/>
              <a:t>の同じマスが無限に広がっている</a:t>
            </a:r>
            <a:endParaRPr kumimoji="1" lang="en-US" altLang="ja-JP" sz="2800" dirty="0" smtClean="0"/>
          </a:p>
          <a:p>
            <a:endParaRPr kumimoji="1" lang="ja-JP" altLang="en-US" sz="2800" dirty="0"/>
          </a:p>
        </p:txBody>
      </p:sp>
      <p:pic>
        <p:nvPicPr>
          <p:cNvPr id="6" name="図 5" descr="平均律改.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0800" y="2948772"/>
            <a:ext cx="6462654" cy="3909228"/>
          </a:xfrm>
          <a:prstGeom prst="rect">
            <a:avLst/>
          </a:prstGeom>
        </p:spPr>
      </p:pic>
      <p:sp>
        <p:nvSpPr>
          <p:cNvPr id="7" name="スライド番号プレースホルダー 6"/>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103</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3336556526"/>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平均律におけるオイラー格子</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sz="2800" dirty="0" smtClean="0"/>
              <a:t>同じ音名は同じものとみなす</a:t>
            </a:r>
            <a:endParaRPr lang="en-US" altLang="ja-JP" sz="2800" dirty="0" smtClean="0"/>
          </a:p>
          <a:p>
            <a:r>
              <a:rPr kumimoji="1" lang="en-US" altLang="ja-JP" sz="2800" dirty="0" smtClean="0"/>
              <a:t>4×3</a:t>
            </a:r>
            <a:r>
              <a:rPr kumimoji="1" lang="ja-JP" altLang="en-US" sz="2800" dirty="0" smtClean="0"/>
              <a:t>の同じマスが無限に広がっている</a:t>
            </a:r>
            <a:endParaRPr kumimoji="1" lang="en-US" altLang="ja-JP" sz="2800" dirty="0" smtClean="0"/>
          </a:p>
          <a:p>
            <a:endParaRPr kumimoji="1" lang="ja-JP" altLang="en-US" sz="2800" dirty="0"/>
          </a:p>
        </p:txBody>
      </p:sp>
      <p:pic>
        <p:nvPicPr>
          <p:cNvPr id="6" name="図 5" descr="平均律改.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0800" y="2948772"/>
            <a:ext cx="6462654" cy="3909228"/>
          </a:xfrm>
          <a:prstGeom prst="rect">
            <a:avLst/>
          </a:prstGeom>
        </p:spPr>
      </p:pic>
      <p:sp>
        <p:nvSpPr>
          <p:cNvPr id="4" name="円/楕円 3"/>
          <p:cNvSpPr/>
          <p:nvPr/>
        </p:nvSpPr>
        <p:spPr>
          <a:xfrm>
            <a:off x="3972053" y="4597111"/>
            <a:ext cx="569867" cy="526031"/>
          </a:xfrm>
          <a:prstGeom prst="ellipse">
            <a:avLst/>
          </a:prstGeom>
          <a:no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endParaRPr lang="ja-JP" altLang="en-US" sz="1800" b="0" dirty="0">
              <a:solidFill>
                <a:prstClr val="white"/>
              </a:solidFill>
              <a:latin typeface="Calibri"/>
              <a:ea typeface="ＭＳ Ｐゴシック"/>
            </a:endParaRPr>
          </a:p>
        </p:txBody>
      </p:sp>
      <p:sp>
        <p:nvSpPr>
          <p:cNvPr id="7" name="円/楕円 6"/>
          <p:cNvSpPr/>
          <p:nvPr/>
        </p:nvSpPr>
        <p:spPr>
          <a:xfrm>
            <a:off x="6172536" y="5123142"/>
            <a:ext cx="569867" cy="526031"/>
          </a:xfrm>
          <a:prstGeom prst="ellipse">
            <a:avLst/>
          </a:prstGeom>
          <a:no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endParaRPr lang="ja-JP" altLang="en-US" sz="1800" b="0" dirty="0">
              <a:solidFill>
                <a:prstClr val="white"/>
              </a:solidFill>
              <a:latin typeface="Calibri"/>
              <a:ea typeface="ＭＳ Ｐゴシック"/>
            </a:endParaRPr>
          </a:p>
        </p:txBody>
      </p:sp>
      <p:sp>
        <p:nvSpPr>
          <p:cNvPr id="8" name="円/楕円 7"/>
          <p:cNvSpPr/>
          <p:nvPr/>
        </p:nvSpPr>
        <p:spPr>
          <a:xfrm>
            <a:off x="3972053" y="3083765"/>
            <a:ext cx="569867" cy="526031"/>
          </a:xfrm>
          <a:prstGeom prst="ellipse">
            <a:avLst/>
          </a:prstGeom>
          <a:no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endParaRPr lang="ja-JP" altLang="en-US" sz="1800" b="0" dirty="0">
              <a:solidFill>
                <a:prstClr val="white"/>
              </a:solidFill>
              <a:latin typeface="Calibri"/>
              <a:ea typeface="ＭＳ Ｐゴシック"/>
            </a:endParaRPr>
          </a:p>
        </p:txBody>
      </p:sp>
      <p:sp>
        <p:nvSpPr>
          <p:cNvPr id="10" name="スライド番号プレースホルダー 9"/>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104</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620861096"/>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grpSp>
        <p:nvGrpSpPr>
          <p:cNvPr id="18" name="図形グループ 17"/>
          <p:cNvGrpSpPr/>
          <p:nvPr/>
        </p:nvGrpSpPr>
        <p:grpSpPr>
          <a:xfrm>
            <a:off x="1807330" y="138316"/>
            <a:ext cx="6320800" cy="3428576"/>
            <a:chOff x="1668304" y="3429424"/>
            <a:chExt cx="5834585" cy="3428576"/>
          </a:xfrm>
        </p:grpSpPr>
        <p:sp>
          <p:nvSpPr>
            <p:cNvPr id="19" name="円/楕円 18"/>
            <p:cNvSpPr/>
            <p:nvPr/>
          </p:nvSpPr>
          <p:spPr>
            <a:xfrm>
              <a:off x="5972444" y="5322209"/>
              <a:ext cx="1530445" cy="1530445"/>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r>
                <a:rPr lang="ja-JP" altLang="en-US" sz="1800" b="0" dirty="0" smtClean="0">
                  <a:solidFill>
                    <a:prstClr val="black"/>
                  </a:solidFill>
                  <a:latin typeface="Calibri"/>
                  <a:ea typeface="ＭＳ Ｐゴシック"/>
                </a:rPr>
                <a:t>サブ</a:t>
              </a:r>
              <a:endParaRPr lang="en-US" altLang="ja-JP" sz="1800" b="0" dirty="0" smtClean="0">
                <a:solidFill>
                  <a:prstClr val="black"/>
                </a:solidFill>
                <a:latin typeface="Calibri"/>
                <a:ea typeface="ＭＳ Ｐゴシック"/>
              </a:endParaRPr>
            </a:p>
            <a:p>
              <a:pPr algn="ctr" defTabSz="457200" fontAlgn="auto">
                <a:lnSpc>
                  <a:spcPct val="100000"/>
                </a:lnSpc>
                <a:spcBef>
                  <a:spcPts val="0"/>
                </a:spcBef>
                <a:spcAft>
                  <a:spcPts val="0"/>
                </a:spcAft>
              </a:pPr>
              <a:r>
                <a:rPr lang="ja-JP" altLang="en-US" sz="1800" b="0" dirty="0" smtClean="0">
                  <a:solidFill>
                    <a:prstClr val="black"/>
                  </a:solidFill>
                  <a:latin typeface="Calibri"/>
                  <a:ea typeface="ＭＳ Ｐゴシック"/>
                </a:rPr>
                <a:t>ドミナント</a:t>
              </a:r>
              <a:endParaRPr lang="ja-JP" altLang="en-US" sz="1800" b="0" dirty="0">
                <a:solidFill>
                  <a:prstClr val="black"/>
                </a:solidFill>
                <a:latin typeface="Calibri"/>
                <a:ea typeface="ＭＳ Ｐゴシック"/>
              </a:endParaRPr>
            </a:p>
          </p:txBody>
        </p:sp>
        <p:sp>
          <p:nvSpPr>
            <p:cNvPr id="20" name="円/楕円 19"/>
            <p:cNvSpPr/>
            <p:nvPr/>
          </p:nvSpPr>
          <p:spPr>
            <a:xfrm>
              <a:off x="1668304" y="5327555"/>
              <a:ext cx="1530445" cy="1530445"/>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r>
                <a:rPr lang="ja-JP" altLang="en-US" sz="1800" b="0" dirty="0" smtClean="0">
                  <a:solidFill>
                    <a:prstClr val="black"/>
                  </a:solidFill>
                  <a:latin typeface="Calibri"/>
                  <a:ea typeface="ＭＳ Ｐゴシック"/>
                </a:rPr>
                <a:t>ドミナント</a:t>
              </a:r>
              <a:endParaRPr lang="ja-JP" altLang="en-US" sz="1800" b="0" dirty="0">
                <a:solidFill>
                  <a:prstClr val="black"/>
                </a:solidFill>
                <a:latin typeface="Calibri"/>
                <a:ea typeface="ＭＳ Ｐゴシック"/>
              </a:endParaRPr>
            </a:p>
          </p:txBody>
        </p:sp>
        <p:sp>
          <p:nvSpPr>
            <p:cNvPr id="21" name="円/楕円 20"/>
            <p:cNvSpPr/>
            <p:nvPr/>
          </p:nvSpPr>
          <p:spPr>
            <a:xfrm>
              <a:off x="3770338" y="3429424"/>
              <a:ext cx="1530445" cy="1530445"/>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r>
                <a:rPr lang="ja-JP" altLang="en-US" sz="1800" b="0" dirty="0" smtClean="0">
                  <a:solidFill>
                    <a:prstClr val="black"/>
                  </a:solidFill>
                  <a:latin typeface="Calibri"/>
                  <a:ea typeface="ＭＳ Ｐゴシック"/>
                </a:rPr>
                <a:t>トニック</a:t>
              </a:r>
              <a:endParaRPr lang="ja-JP" altLang="en-US" sz="1800" b="0" dirty="0">
                <a:solidFill>
                  <a:prstClr val="black"/>
                </a:solidFill>
                <a:latin typeface="Calibri"/>
                <a:ea typeface="ＭＳ Ｐゴシック"/>
              </a:endParaRPr>
            </a:p>
          </p:txBody>
        </p:sp>
        <p:sp>
          <p:nvSpPr>
            <p:cNvPr id="22" name="右矢印 21"/>
            <p:cNvSpPr/>
            <p:nvPr/>
          </p:nvSpPr>
          <p:spPr>
            <a:xfrm rot="19322494">
              <a:off x="2641627" y="4378361"/>
              <a:ext cx="1074336" cy="631385"/>
            </a:xfrm>
            <a:prstGeom prst="rightArrow">
              <a:avLst/>
            </a:prstGeom>
            <a:solidFill>
              <a:schemeClr val="tx2">
                <a:lumMod val="75000"/>
                <a:alpha val="12000"/>
              </a:schemeClr>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endParaRPr lang="ja-JP" altLang="en-US" sz="1800" b="0">
                <a:solidFill>
                  <a:prstClr val="white"/>
                </a:solidFill>
                <a:latin typeface="Calibri"/>
                <a:ea typeface="ＭＳ Ｐゴシック"/>
              </a:endParaRPr>
            </a:p>
          </p:txBody>
        </p:sp>
        <p:sp>
          <p:nvSpPr>
            <p:cNvPr id="23" name="右矢印 22"/>
            <p:cNvSpPr/>
            <p:nvPr/>
          </p:nvSpPr>
          <p:spPr>
            <a:xfrm rot="13790463">
              <a:off x="5346095" y="4662956"/>
              <a:ext cx="1117010" cy="352673"/>
            </a:xfrm>
            <a:prstGeom prst="rightArrow">
              <a:avLst/>
            </a:prstGeom>
            <a:solidFill>
              <a:schemeClr val="tx2">
                <a:lumMod val="75000"/>
                <a:alpha val="12000"/>
              </a:schemeClr>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endParaRPr lang="ja-JP" altLang="en-US" sz="1800" b="0">
                <a:solidFill>
                  <a:prstClr val="white"/>
                </a:solidFill>
                <a:latin typeface="Calibri"/>
                <a:ea typeface="ＭＳ Ｐゴシック"/>
              </a:endParaRPr>
            </a:p>
          </p:txBody>
        </p:sp>
        <p:sp>
          <p:nvSpPr>
            <p:cNvPr id="24" name="右矢印 23"/>
            <p:cNvSpPr/>
            <p:nvPr/>
          </p:nvSpPr>
          <p:spPr>
            <a:xfrm rot="2879683">
              <a:off x="4917969" y="5189819"/>
              <a:ext cx="1117010" cy="191291"/>
            </a:xfrm>
            <a:prstGeom prst="rightArrow">
              <a:avLst/>
            </a:prstGeom>
            <a:solidFill>
              <a:schemeClr val="tx2">
                <a:lumMod val="75000"/>
                <a:alpha val="12000"/>
              </a:schemeClr>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endParaRPr lang="ja-JP" altLang="en-US" sz="1800" b="0">
                <a:solidFill>
                  <a:prstClr val="white"/>
                </a:solidFill>
                <a:latin typeface="Calibri"/>
                <a:ea typeface="ＭＳ Ｐゴシック"/>
              </a:endParaRPr>
            </a:p>
          </p:txBody>
        </p:sp>
        <p:sp>
          <p:nvSpPr>
            <p:cNvPr id="25" name="右矢印 24"/>
            <p:cNvSpPr/>
            <p:nvPr/>
          </p:nvSpPr>
          <p:spPr>
            <a:xfrm rot="8382988">
              <a:off x="3089364" y="5177724"/>
              <a:ext cx="1117010" cy="191291"/>
            </a:xfrm>
            <a:prstGeom prst="rightArrow">
              <a:avLst/>
            </a:prstGeom>
            <a:solidFill>
              <a:schemeClr val="tx2">
                <a:lumMod val="75000"/>
                <a:alpha val="12000"/>
              </a:schemeClr>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endParaRPr lang="ja-JP" altLang="en-US" sz="1800" b="0">
                <a:solidFill>
                  <a:prstClr val="white"/>
                </a:solidFill>
                <a:latin typeface="Calibri"/>
                <a:ea typeface="ＭＳ Ｐゴシック"/>
              </a:endParaRPr>
            </a:p>
          </p:txBody>
        </p:sp>
        <p:cxnSp>
          <p:nvCxnSpPr>
            <p:cNvPr id="26" name="直線矢印コネクタ 25"/>
            <p:cNvCxnSpPr/>
            <p:nvPr/>
          </p:nvCxnSpPr>
          <p:spPr>
            <a:xfrm>
              <a:off x="3770338" y="5967928"/>
              <a:ext cx="1497882" cy="0"/>
            </a:xfrm>
            <a:prstGeom prst="straightConnector1">
              <a:avLst/>
            </a:prstGeom>
            <a:ln>
              <a:solidFill>
                <a:schemeClr val="tx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7" name="直線矢印コネクタ 26"/>
            <p:cNvCxnSpPr/>
            <p:nvPr/>
          </p:nvCxnSpPr>
          <p:spPr>
            <a:xfrm flipH="1">
              <a:off x="3796509" y="6314692"/>
              <a:ext cx="1471711" cy="0"/>
            </a:xfrm>
            <a:prstGeom prst="straightConnector1">
              <a:avLst/>
            </a:prstGeom>
            <a:ln>
              <a:solidFill>
                <a:schemeClr val="tx2">
                  <a:lumMod val="75000"/>
                </a:schemeClr>
              </a:solidFill>
              <a:tailEnd type="arrow"/>
            </a:ln>
          </p:spPr>
          <p:style>
            <a:lnRef idx="2">
              <a:schemeClr val="accent1"/>
            </a:lnRef>
            <a:fillRef idx="0">
              <a:schemeClr val="accent1"/>
            </a:fillRef>
            <a:effectRef idx="1">
              <a:schemeClr val="accent1"/>
            </a:effectRef>
            <a:fontRef idx="minor">
              <a:schemeClr val="tx1"/>
            </a:fontRef>
          </p:style>
        </p:cxnSp>
      </p:grpSp>
      <p:graphicFrame>
        <p:nvGraphicFramePr>
          <p:cNvPr id="28" name="表 27"/>
          <p:cNvGraphicFramePr>
            <a:graphicFrameLocks noGrp="1"/>
          </p:cNvGraphicFramePr>
          <p:nvPr>
            <p:extLst>
              <p:ext uri="{D42A27DB-BD31-4B8C-83A1-F6EECF244321}">
                <p14:modId xmlns:p14="http://schemas.microsoft.com/office/powerpoint/2010/main" val="3933850527"/>
              </p:ext>
            </p:extLst>
          </p:nvPr>
        </p:nvGraphicFramePr>
        <p:xfrm>
          <a:off x="1197998" y="3847112"/>
          <a:ext cx="7939316" cy="2734126"/>
        </p:xfrm>
        <a:graphic>
          <a:graphicData uri="http://schemas.openxmlformats.org/drawingml/2006/table">
            <a:tbl>
              <a:tblPr firstRow="1" bandRow="1">
                <a:tableStyleId>{5940675A-B579-460E-94D1-54222C63F5DA}</a:tableStyleId>
              </a:tblPr>
              <a:tblGrid>
                <a:gridCol w="1134188"/>
                <a:gridCol w="1134188"/>
                <a:gridCol w="1134188"/>
                <a:gridCol w="1134188"/>
                <a:gridCol w="1134188"/>
                <a:gridCol w="1134188"/>
                <a:gridCol w="1134188"/>
              </a:tblGrid>
              <a:tr h="522055">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dirty="0" smtClean="0"/>
                        <a:t>B</a:t>
                      </a:r>
                      <a:endParaRPr kumimoji="1" lang="ja-JP" altLang="en-US" sz="2200" dirty="0"/>
                    </a:p>
                  </a:txBody>
                  <a:tcPr marL="119053" marR="119053" marT="54947" marB="54947"/>
                </a:tc>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r>
              <a:tr h="522055">
                <a:tc>
                  <a:txBody>
                    <a:bodyPr/>
                    <a:lstStyle/>
                    <a:p>
                      <a:pPr algn="ctr"/>
                      <a:r>
                        <a:rPr kumimoji="1" lang="en-US" altLang="ja-JP" sz="2200" dirty="0" smtClean="0"/>
                        <a:t>C</a:t>
                      </a:r>
                      <a:endParaRPr kumimoji="1" lang="ja-JP" altLang="en-US" sz="2200" dirty="0"/>
                    </a:p>
                  </a:txBody>
                  <a:tcPr marL="119053" marR="119053" marT="54947" marB="54947"/>
                </a:tc>
                <a:tc>
                  <a:txBody>
                    <a:bodyPr/>
                    <a:lstStyle/>
                    <a:p>
                      <a:pPr algn="ctr"/>
                      <a:r>
                        <a:rPr kumimoji="1" lang="en-US" altLang="ja-JP" sz="2200" dirty="0" smtClean="0"/>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A</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F♯</a:t>
                      </a:r>
                      <a:endParaRPr kumimoji="1" lang="ja-JP" altLang="en-US" sz="2200" dirty="0"/>
                    </a:p>
                  </a:txBody>
                  <a:tcPr marL="119053" marR="119053" marT="54947" marB="54947"/>
                </a:tc>
              </a:tr>
              <a:tr h="522055">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dirty="0" smtClean="0"/>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r>
              <a:tr h="515835">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dirty="0" smtClean="0"/>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r>
              <a:tr h="652126">
                <a:tc>
                  <a:txBody>
                    <a:bodyPr/>
                    <a:lstStyle/>
                    <a:p>
                      <a:pPr algn="ctr"/>
                      <a:r>
                        <a:rPr kumimoji="1" lang="en-US" altLang="ja-JP" sz="2200" dirty="0" smtClean="0"/>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F♭</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r>
            </a:tbl>
          </a:graphicData>
        </a:graphic>
      </p:graphicFrame>
      <p:sp>
        <p:nvSpPr>
          <p:cNvPr id="6" name="スライド番号プレースホルダー 5"/>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105</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727961672"/>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オイラー格子とコード進行</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sz="2800" dirty="0" smtClean="0"/>
              <a:t>左に１コマ進む</a:t>
            </a:r>
            <a:r>
              <a:rPr kumimoji="1" lang="en-US" altLang="ja-JP" sz="2800" dirty="0" smtClean="0"/>
              <a:t>→</a:t>
            </a:r>
            <a:r>
              <a:rPr lang="ja-JP" altLang="en-US" sz="2800" dirty="0" smtClean="0"/>
              <a:t>ドミナント進行（完全</a:t>
            </a:r>
            <a:r>
              <a:rPr lang="ja-JP" altLang="en-US" sz="2800" dirty="0"/>
              <a:t>４度</a:t>
            </a:r>
            <a:r>
              <a:rPr lang="ja-JP" altLang="en-US" sz="2800" dirty="0" smtClean="0"/>
              <a:t>上昇）</a:t>
            </a:r>
            <a:endParaRPr kumimoji="1" lang="en-US" altLang="ja-JP" sz="2800" dirty="0" smtClean="0"/>
          </a:p>
          <a:p>
            <a:r>
              <a:rPr lang="ja-JP" altLang="en-US" sz="2800" dirty="0" smtClean="0"/>
              <a:t>右に１コマ進む</a:t>
            </a:r>
            <a:r>
              <a:rPr lang="en-US" altLang="ja-JP" sz="2800" dirty="0" smtClean="0"/>
              <a:t>→</a:t>
            </a:r>
            <a:r>
              <a:rPr lang="ja-JP" altLang="en-US" sz="2800" dirty="0"/>
              <a:t>サブドミナント</a:t>
            </a:r>
            <a:r>
              <a:rPr lang="ja-JP" altLang="en-US" sz="2800" dirty="0" smtClean="0"/>
              <a:t>進行（完全</a:t>
            </a:r>
            <a:r>
              <a:rPr lang="ja-JP" altLang="en-US" sz="2800" dirty="0"/>
              <a:t>５度</a:t>
            </a:r>
            <a:r>
              <a:rPr lang="ja-JP" altLang="en-US" sz="2800" dirty="0" smtClean="0"/>
              <a:t>上昇）</a:t>
            </a:r>
            <a:endParaRPr lang="en-US" altLang="ja-JP" sz="2800" dirty="0" smtClean="0"/>
          </a:p>
          <a:p>
            <a:r>
              <a:rPr kumimoji="1" lang="ja-JP" altLang="en-US" sz="2800" dirty="0" smtClean="0"/>
              <a:t>格子上でパスが作れる＝</a:t>
            </a:r>
            <a:r>
              <a:rPr lang="ja-JP" altLang="en-US" sz="2800" dirty="0" smtClean="0"/>
              <a:t>コード</a:t>
            </a:r>
            <a:r>
              <a:rPr kumimoji="1" lang="ja-JP" altLang="en-US" sz="2800" dirty="0" smtClean="0"/>
              <a:t>進行</a:t>
            </a:r>
            <a:endParaRPr kumimoji="1" lang="ja-JP" altLang="en-US" sz="2800" dirty="0"/>
          </a:p>
        </p:txBody>
      </p:sp>
      <p:graphicFrame>
        <p:nvGraphicFramePr>
          <p:cNvPr id="5" name="表 4"/>
          <p:cNvGraphicFramePr>
            <a:graphicFrameLocks noGrp="1"/>
          </p:cNvGraphicFramePr>
          <p:nvPr>
            <p:extLst>
              <p:ext uri="{D42A27DB-BD31-4B8C-83A1-F6EECF244321}">
                <p14:modId xmlns:p14="http://schemas.microsoft.com/office/powerpoint/2010/main" val="360452393"/>
              </p:ext>
            </p:extLst>
          </p:nvPr>
        </p:nvGraphicFramePr>
        <p:xfrm>
          <a:off x="882425" y="3479178"/>
          <a:ext cx="8461908" cy="3113712"/>
        </p:xfrm>
        <a:graphic>
          <a:graphicData uri="http://schemas.openxmlformats.org/drawingml/2006/table">
            <a:tbl>
              <a:tblPr firstRow="1" bandRow="1">
                <a:tableStyleId>{5940675A-B579-460E-94D1-54222C63F5DA}</a:tableStyleId>
              </a:tblPr>
              <a:tblGrid>
                <a:gridCol w="1208844"/>
                <a:gridCol w="1208844"/>
                <a:gridCol w="1208844"/>
                <a:gridCol w="1208844"/>
                <a:gridCol w="1208844"/>
                <a:gridCol w="1208844"/>
                <a:gridCol w="1208844"/>
              </a:tblGrid>
              <a:tr h="594533">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dirty="0" smtClean="0"/>
                        <a:t>B</a:t>
                      </a:r>
                      <a:endParaRPr kumimoji="1" lang="ja-JP" altLang="en-US" sz="2200" dirty="0"/>
                    </a:p>
                  </a:txBody>
                  <a:tcPr marL="119053" marR="119053" marT="54947" marB="54947"/>
                </a:tc>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r>
              <a:tr h="594533">
                <a:tc>
                  <a:txBody>
                    <a:bodyPr/>
                    <a:lstStyle/>
                    <a:p>
                      <a:pPr algn="ctr"/>
                      <a:r>
                        <a:rPr kumimoji="1" lang="en-US" altLang="ja-JP" sz="2200" dirty="0" smtClean="0"/>
                        <a:t>C</a:t>
                      </a:r>
                      <a:endParaRPr kumimoji="1" lang="ja-JP" altLang="en-US" sz="2200" dirty="0"/>
                    </a:p>
                  </a:txBody>
                  <a:tcPr marL="119053" marR="119053" marT="54947" marB="54947">
                    <a:solidFill>
                      <a:schemeClr val="accent2">
                        <a:lumMod val="20000"/>
                        <a:lumOff val="80000"/>
                        <a:alpha val="45000"/>
                      </a:schemeClr>
                    </a:solidFill>
                  </a:tcPr>
                </a:tc>
                <a:tc>
                  <a:txBody>
                    <a:bodyPr/>
                    <a:lstStyle/>
                    <a:p>
                      <a:pPr algn="ctr"/>
                      <a:r>
                        <a:rPr kumimoji="1" lang="en-US" altLang="ja-JP" sz="2200" dirty="0" smtClean="0"/>
                        <a:t>G</a:t>
                      </a:r>
                      <a:endParaRPr kumimoji="1" lang="ja-JP" altLang="en-US" sz="2200" dirty="0"/>
                    </a:p>
                  </a:txBody>
                  <a:tcPr marL="119053" marR="119053" marT="54947" marB="54947">
                    <a:solidFill>
                      <a:schemeClr val="accent1">
                        <a:lumMod val="20000"/>
                        <a:lumOff val="80000"/>
                        <a:alpha val="45000"/>
                      </a:schemeClr>
                    </a:solidFill>
                  </a:tcPr>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solidFill>
                      <a:schemeClr val="accent1">
                        <a:lumMod val="20000"/>
                        <a:lumOff val="80000"/>
                        <a:alpha val="45000"/>
                      </a:schemeClr>
                    </a:solidFill>
                  </a:tcPr>
                </a:tc>
                <a:tc>
                  <a:txBody>
                    <a:bodyPr/>
                    <a:lstStyle/>
                    <a:p>
                      <a:pPr algn="ctr"/>
                      <a:r>
                        <a:rPr kumimoji="1" lang="en-US" altLang="ja-JP" sz="2200" kern="1200" dirty="0" smtClean="0">
                          <a:solidFill>
                            <a:schemeClr val="tx1"/>
                          </a:solidFill>
                          <a:latin typeface="+mn-lt"/>
                          <a:ea typeface="+mn-ea"/>
                          <a:cs typeface="+mn-cs"/>
                        </a:rPr>
                        <a:t>A</a:t>
                      </a:r>
                      <a:endParaRPr kumimoji="1" lang="ja-JP" altLang="en-US" sz="2200" dirty="0"/>
                    </a:p>
                  </a:txBody>
                  <a:tcPr marL="119053" marR="119053" marT="54947" marB="54947">
                    <a:solidFill>
                      <a:schemeClr val="accent1">
                        <a:lumMod val="20000"/>
                        <a:lumOff val="80000"/>
                        <a:alpha val="45000"/>
                      </a:schemeClr>
                    </a:solidFill>
                  </a:tcPr>
                </a:tc>
                <a:tc>
                  <a:txBody>
                    <a:bodyPr/>
                    <a:lstStyle/>
                    <a:p>
                      <a:pPr algn="ctr"/>
                      <a:r>
                        <a:rPr kumimoji="1" lang="en-US" altLang="ja-JP" sz="2200" kern="1200" dirty="0" smtClean="0">
                          <a:solidFill>
                            <a:schemeClr val="tx1"/>
                          </a:solidFill>
                          <a:latin typeface="+mn-lt"/>
                          <a:ea typeface="+mn-ea"/>
                          <a:cs typeface="+mn-cs"/>
                        </a:rPr>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F♯</a:t>
                      </a:r>
                      <a:endParaRPr kumimoji="1" lang="ja-JP" altLang="en-US" sz="2200" dirty="0"/>
                    </a:p>
                  </a:txBody>
                  <a:tcPr marL="119053" marR="119053" marT="54947" marB="54947"/>
                </a:tc>
              </a:tr>
              <a:tr h="594533">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dirty="0" smtClean="0"/>
                        <a:t>C</a:t>
                      </a:r>
                      <a:endParaRPr kumimoji="1" lang="ja-JP" altLang="en-US" sz="2200" dirty="0"/>
                    </a:p>
                  </a:txBody>
                  <a:tcPr marL="119053" marR="119053" marT="54947" marB="54947">
                    <a:solidFill>
                      <a:schemeClr val="accent2">
                        <a:lumMod val="20000"/>
                        <a:lumOff val="80000"/>
                        <a:alpha val="45000"/>
                      </a:schemeClr>
                    </a:solidFill>
                  </a:tcPr>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r>
              <a:tr h="587450">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dirty="0" smtClean="0"/>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r>
              <a:tr h="742663">
                <a:tc>
                  <a:txBody>
                    <a:bodyPr/>
                    <a:lstStyle/>
                    <a:p>
                      <a:pPr algn="ctr"/>
                      <a:r>
                        <a:rPr kumimoji="1" lang="en-US" altLang="ja-JP" sz="2200" dirty="0" smtClean="0"/>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F♭</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r>
            </a:tbl>
          </a:graphicData>
        </a:graphic>
      </p:graphicFrame>
      <p:sp>
        <p:nvSpPr>
          <p:cNvPr id="8" name="スライド番号プレースホルダー 7"/>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106</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883218043"/>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107</a:t>
            </a:fld>
            <a:endParaRPr lang="ja-JP" altLang="en-US">
              <a:solidFill>
                <a:prstClr val="black">
                  <a:tint val="75000"/>
                </a:prstClr>
              </a:solidFill>
              <a:latin typeface="Calibri"/>
              <a:ea typeface="ＭＳ Ｐゴシック"/>
            </a:endParaRPr>
          </a:p>
        </p:txBody>
      </p:sp>
      <p:grpSp>
        <p:nvGrpSpPr>
          <p:cNvPr id="5" name="図形グループ 4"/>
          <p:cNvGrpSpPr/>
          <p:nvPr/>
        </p:nvGrpSpPr>
        <p:grpSpPr>
          <a:xfrm>
            <a:off x="353479" y="2681368"/>
            <a:ext cx="9698561" cy="2830537"/>
            <a:chOff x="409057" y="3546863"/>
            <a:chExt cx="9698561" cy="2830537"/>
          </a:xfrm>
        </p:grpSpPr>
        <p:grpSp>
          <p:nvGrpSpPr>
            <p:cNvPr id="6" name="図形グループ 5"/>
            <p:cNvGrpSpPr/>
            <p:nvPr/>
          </p:nvGrpSpPr>
          <p:grpSpPr>
            <a:xfrm>
              <a:off x="409057" y="4200279"/>
              <a:ext cx="9698561" cy="2177121"/>
              <a:chOff x="-59121" y="3594724"/>
              <a:chExt cx="9698561" cy="2651131"/>
            </a:xfrm>
          </p:grpSpPr>
          <p:grpSp>
            <p:nvGrpSpPr>
              <p:cNvPr id="10" name="図形グループ 9"/>
              <p:cNvGrpSpPr/>
              <p:nvPr/>
            </p:nvGrpSpPr>
            <p:grpSpPr>
              <a:xfrm>
                <a:off x="-59121" y="3594724"/>
                <a:ext cx="9698561" cy="2651131"/>
                <a:chOff x="-102183" y="2152374"/>
                <a:chExt cx="9698561" cy="2651131"/>
              </a:xfrm>
            </p:grpSpPr>
            <p:sp>
              <p:nvSpPr>
                <p:cNvPr id="13" name="テキスト ボックス 12"/>
                <p:cNvSpPr txBox="1"/>
                <p:nvPr/>
              </p:nvSpPr>
              <p:spPr>
                <a:xfrm>
                  <a:off x="777993" y="2152374"/>
                  <a:ext cx="1104086" cy="812036"/>
                </a:xfrm>
                <a:prstGeom prst="rect">
                  <a:avLst/>
                </a:prstGeom>
                <a:noFill/>
              </p:spPr>
              <p:txBody>
                <a:bodyPr wrap="square" rtlCol="0">
                  <a:spAutoFit/>
                </a:bodyPr>
                <a:lstStyle/>
                <a:p>
                  <a:r>
                    <a:rPr lang="en-US" altLang="ja-JP" sz="2800" dirty="0" smtClean="0"/>
                    <a:t>D</a:t>
                  </a:r>
                  <a:r>
                    <a:rPr lang="en-US" altLang="ja-JP" sz="2800" baseline="-25000" dirty="0" smtClean="0"/>
                    <a:t>7</a:t>
                  </a:r>
                  <a:endParaRPr lang="ja-JP" altLang="en-US" sz="2800" dirty="0"/>
                </a:p>
              </p:txBody>
            </p:sp>
            <p:sp>
              <p:nvSpPr>
                <p:cNvPr id="14" name="テキスト ボックス 13"/>
                <p:cNvSpPr txBox="1"/>
                <p:nvPr/>
              </p:nvSpPr>
              <p:spPr>
                <a:xfrm>
                  <a:off x="4583435" y="2157071"/>
                  <a:ext cx="1104086" cy="812038"/>
                </a:xfrm>
                <a:prstGeom prst="rect">
                  <a:avLst/>
                </a:prstGeom>
                <a:noFill/>
              </p:spPr>
              <p:txBody>
                <a:bodyPr wrap="square" rtlCol="0">
                  <a:spAutoFit/>
                </a:bodyPr>
                <a:lstStyle/>
                <a:p>
                  <a:r>
                    <a:rPr lang="ja-JP" altLang="en-US" sz="2800" dirty="0"/>
                    <a:t>Ｄ</a:t>
                  </a:r>
                  <a:r>
                    <a:rPr lang="en-US" altLang="ja-JP" sz="2800" dirty="0"/>
                    <a:t>♭</a:t>
                  </a:r>
                  <a:r>
                    <a:rPr lang="en-US" altLang="ja-JP" sz="2800" baseline="-25000" dirty="0"/>
                    <a:t>7</a:t>
                  </a:r>
                  <a:endParaRPr lang="ja-JP" altLang="en-US" sz="2800" dirty="0"/>
                </a:p>
              </p:txBody>
            </p:sp>
            <p:sp>
              <p:nvSpPr>
                <p:cNvPr id="15" name="テキスト ボックス 14"/>
                <p:cNvSpPr txBox="1"/>
                <p:nvPr/>
              </p:nvSpPr>
              <p:spPr>
                <a:xfrm>
                  <a:off x="7890802" y="2239851"/>
                  <a:ext cx="1104086" cy="812036"/>
                </a:xfrm>
                <a:prstGeom prst="rect">
                  <a:avLst/>
                </a:prstGeom>
                <a:noFill/>
              </p:spPr>
              <p:txBody>
                <a:bodyPr wrap="square" rtlCol="0">
                  <a:spAutoFit/>
                </a:bodyPr>
                <a:lstStyle/>
                <a:p>
                  <a:r>
                    <a:rPr lang="en-US" altLang="ja-JP" sz="2800" dirty="0" smtClean="0"/>
                    <a:t>C</a:t>
                  </a:r>
                  <a:endParaRPr lang="ja-JP" altLang="en-US" sz="2800" dirty="0"/>
                </a:p>
              </p:txBody>
            </p:sp>
            <p:cxnSp>
              <p:nvCxnSpPr>
                <p:cNvPr id="16" name="直線コネクタ 15"/>
                <p:cNvCxnSpPr/>
                <p:nvPr/>
              </p:nvCxnSpPr>
              <p:spPr>
                <a:xfrm>
                  <a:off x="98060" y="2971795"/>
                  <a:ext cx="238339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直線コネクタ 16"/>
                <p:cNvCxnSpPr/>
                <p:nvPr/>
              </p:nvCxnSpPr>
              <p:spPr>
                <a:xfrm flipV="1">
                  <a:off x="3131651" y="2967395"/>
                  <a:ext cx="3599154" cy="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直線コネクタ 17"/>
                <p:cNvCxnSpPr/>
                <p:nvPr/>
              </p:nvCxnSpPr>
              <p:spPr>
                <a:xfrm>
                  <a:off x="7329212" y="2983075"/>
                  <a:ext cx="1630746"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9" name="テキスト ボックス 18"/>
                <p:cNvSpPr txBox="1"/>
                <p:nvPr/>
              </p:nvSpPr>
              <p:spPr>
                <a:xfrm>
                  <a:off x="-102183" y="2791924"/>
                  <a:ext cx="2820493" cy="812038"/>
                </a:xfrm>
                <a:prstGeom prst="rect">
                  <a:avLst/>
                </a:prstGeom>
                <a:noFill/>
              </p:spPr>
              <p:txBody>
                <a:bodyPr wrap="square" rtlCol="0">
                  <a:spAutoFit/>
                </a:bodyPr>
                <a:lstStyle/>
                <a:p>
                  <a:r>
                    <a:rPr lang="en-US" altLang="ja-JP" sz="2800" b="0" dirty="0" smtClean="0"/>
                    <a:t>D</a:t>
                  </a:r>
                  <a:r>
                    <a:rPr lang="en-US" altLang="ja-JP" sz="2800" b="0" baseline="30000" dirty="0" smtClean="0"/>
                    <a:t>D</a:t>
                  </a:r>
                  <a:r>
                    <a:rPr lang="en-US" altLang="ja-JP" sz="2800" b="0" dirty="0" smtClean="0"/>
                    <a:t>/G</a:t>
                  </a:r>
                  <a:r>
                    <a:rPr lang="en-US" altLang="ja-JP" sz="2800" b="0" baseline="30000" dirty="0" smtClean="0"/>
                    <a:t>D|T</a:t>
                  </a:r>
                  <a:r>
                    <a:rPr lang="en-US" altLang="ja-JP" sz="2800" b="0" dirty="0" smtClean="0"/>
                    <a:t> : λx. L(x)</a:t>
                  </a:r>
                  <a:endParaRPr lang="ja-JP" altLang="en-US" sz="2800" b="0" dirty="0"/>
                </a:p>
              </p:txBody>
            </p:sp>
            <p:sp>
              <p:nvSpPr>
                <p:cNvPr id="20" name="テキスト ボックス 19"/>
                <p:cNvSpPr txBox="1"/>
                <p:nvPr/>
              </p:nvSpPr>
              <p:spPr>
                <a:xfrm>
                  <a:off x="7056118" y="2794013"/>
                  <a:ext cx="2540260" cy="812036"/>
                </a:xfrm>
                <a:prstGeom prst="rect">
                  <a:avLst/>
                </a:prstGeom>
                <a:noFill/>
              </p:spPr>
              <p:txBody>
                <a:bodyPr wrap="square" rtlCol="0">
                  <a:spAutoFit/>
                </a:bodyPr>
                <a:lstStyle/>
                <a:p>
                  <a:r>
                    <a:rPr lang="en-US" altLang="ja-JP" sz="2800" b="0" dirty="0" smtClean="0"/>
                    <a:t>C</a:t>
                  </a:r>
                  <a:r>
                    <a:rPr lang="en-US" altLang="ja-JP" sz="2800" b="0" baseline="30000" dirty="0" smtClean="0"/>
                    <a:t>T</a:t>
                  </a:r>
                  <a:r>
                    <a:rPr lang="en-US" altLang="ja-JP" sz="2800" b="0" dirty="0" smtClean="0"/>
                    <a:t> : [&lt;0,0&gt;]</a:t>
                  </a:r>
                  <a:endParaRPr lang="ja-JP" altLang="en-US" sz="2800" b="0" dirty="0"/>
                </a:p>
              </p:txBody>
            </p:sp>
            <p:cxnSp>
              <p:nvCxnSpPr>
                <p:cNvPr id="21" name="直線コネクタ 20"/>
                <p:cNvCxnSpPr/>
                <p:nvPr/>
              </p:nvCxnSpPr>
              <p:spPr>
                <a:xfrm flipV="1">
                  <a:off x="56743" y="3591605"/>
                  <a:ext cx="6447705"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2" name="テキスト ボックス 21"/>
                <p:cNvSpPr txBox="1"/>
                <p:nvPr/>
              </p:nvSpPr>
              <p:spPr>
                <a:xfrm>
                  <a:off x="6434607" y="3144801"/>
                  <a:ext cx="1026052" cy="712093"/>
                </a:xfrm>
                <a:prstGeom prst="rect">
                  <a:avLst/>
                </a:prstGeom>
                <a:noFill/>
              </p:spPr>
              <p:txBody>
                <a:bodyPr wrap="square" rtlCol="0">
                  <a:spAutoFit/>
                </a:bodyPr>
                <a:lstStyle/>
                <a:p>
                  <a:r>
                    <a:rPr lang="en-US" altLang="ja-JP" sz="2400" b="0" dirty="0" smtClean="0"/>
                    <a:t>&gt;B</a:t>
                  </a:r>
                  <a:endParaRPr lang="ja-JP" altLang="en-US" sz="2400" b="0" dirty="0"/>
                </a:p>
              </p:txBody>
            </p:sp>
            <p:sp>
              <p:nvSpPr>
                <p:cNvPr id="23" name="テキスト ボックス 22"/>
                <p:cNvSpPr txBox="1"/>
                <p:nvPr/>
              </p:nvSpPr>
              <p:spPr>
                <a:xfrm>
                  <a:off x="1487249" y="3359952"/>
                  <a:ext cx="4334104" cy="812036"/>
                </a:xfrm>
                <a:prstGeom prst="rect">
                  <a:avLst/>
                </a:prstGeom>
                <a:noFill/>
              </p:spPr>
              <p:txBody>
                <a:bodyPr wrap="square" rtlCol="0">
                  <a:spAutoFit/>
                </a:bodyPr>
                <a:lstStyle/>
                <a:p>
                  <a:r>
                    <a:rPr lang="en-US" altLang="ja-JP" sz="2800" b="0" dirty="0" smtClean="0"/>
                    <a:t>D</a:t>
                  </a:r>
                  <a:r>
                    <a:rPr lang="en-US" altLang="ja-JP" sz="2800" b="0" baseline="30000" dirty="0" smtClean="0"/>
                    <a:t>D</a:t>
                  </a:r>
                  <a:r>
                    <a:rPr lang="en-US" altLang="ja-JP" sz="2800" b="0" dirty="0" smtClean="0"/>
                    <a:t>/C</a:t>
                  </a:r>
                  <a:r>
                    <a:rPr lang="en-US" altLang="ja-JP" sz="2800" b="0" baseline="30000" dirty="0" smtClean="0"/>
                    <a:t>D|C</a:t>
                  </a:r>
                  <a:r>
                    <a:rPr lang="en-US" altLang="ja-JP" sz="2800" b="0" dirty="0" smtClean="0"/>
                    <a:t>  : λx. L(L(x))</a:t>
                  </a:r>
                  <a:endParaRPr lang="ja-JP" altLang="en-US" sz="2800" b="0" dirty="0"/>
                </a:p>
              </p:txBody>
            </p:sp>
            <p:cxnSp>
              <p:nvCxnSpPr>
                <p:cNvPr id="24" name="直線コネクタ 23"/>
                <p:cNvCxnSpPr/>
                <p:nvPr/>
              </p:nvCxnSpPr>
              <p:spPr>
                <a:xfrm>
                  <a:off x="762313" y="4164375"/>
                  <a:ext cx="8137155"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5" name="テキスト ボックス 24"/>
                <p:cNvSpPr txBox="1"/>
                <p:nvPr/>
              </p:nvSpPr>
              <p:spPr>
                <a:xfrm>
                  <a:off x="2815219" y="3991469"/>
                  <a:ext cx="3758786" cy="812036"/>
                </a:xfrm>
                <a:prstGeom prst="rect">
                  <a:avLst/>
                </a:prstGeom>
                <a:noFill/>
              </p:spPr>
              <p:txBody>
                <a:bodyPr wrap="square" rtlCol="0">
                  <a:spAutoFit/>
                </a:bodyPr>
                <a:lstStyle/>
                <a:p>
                  <a:r>
                    <a:rPr lang="en-US" altLang="ja-JP" sz="2800" b="0" dirty="0" smtClean="0"/>
                    <a:t>D</a:t>
                  </a:r>
                  <a:r>
                    <a:rPr lang="en-US" altLang="ja-JP" sz="2800" b="0" baseline="30000" dirty="0" smtClean="0"/>
                    <a:t>D</a:t>
                  </a:r>
                  <a:r>
                    <a:rPr lang="en-US" altLang="ja-JP" sz="2800" b="0" dirty="0"/>
                    <a:t> </a:t>
                  </a:r>
                  <a:r>
                    <a:rPr lang="en-US" altLang="ja-JP" sz="2800" b="0" dirty="0" smtClean="0"/>
                    <a:t>−</a:t>
                  </a:r>
                  <a:r>
                    <a:rPr lang="en-US" altLang="ja-JP" sz="2800" b="0" dirty="0"/>
                    <a:t> </a:t>
                  </a:r>
                  <a:r>
                    <a:rPr lang="en-US" altLang="ja-JP" sz="2800" b="0" dirty="0" smtClean="0"/>
                    <a:t>C</a:t>
                  </a:r>
                  <a:r>
                    <a:rPr lang="en-US" altLang="ja-JP" sz="2800" b="0" baseline="30000" dirty="0" smtClean="0"/>
                    <a:t>T</a:t>
                  </a:r>
                  <a:r>
                    <a:rPr lang="en-US" altLang="ja-JP" sz="2800" b="0" dirty="0" smtClean="0"/>
                    <a:t>: L(L(&lt;0,0&gt;))</a:t>
                  </a:r>
                  <a:endParaRPr lang="ja-JP" altLang="en-US" sz="2800" b="0" dirty="0"/>
                </a:p>
              </p:txBody>
            </p:sp>
          </p:grpSp>
          <p:sp>
            <p:nvSpPr>
              <p:cNvPr id="11" name="テキスト ボックス 10"/>
              <p:cNvSpPr txBox="1"/>
              <p:nvPr/>
            </p:nvSpPr>
            <p:spPr>
              <a:xfrm>
                <a:off x="3583130" y="4204286"/>
                <a:ext cx="2820493" cy="812038"/>
              </a:xfrm>
              <a:prstGeom prst="rect">
                <a:avLst/>
              </a:prstGeom>
              <a:noFill/>
            </p:spPr>
            <p:txBody>
              <a:bodyPr wrap="square" rtlCol="0">
                <a:spAutoFit/>
              </a:bodyPr>
              <a:lstStyle/>
              <a:p>
                <a:r>
                  <a:rPr lang="en-US" altLang="ja-JP" sz="2800" b="0" dirty="0"/>
                  <a:t>G</a:t>
                </a:r>
                <a:r>
                  <a:rPr lang="en-US" altLang="ja-JP" sz="2800" b="0" baseline="30000" dirty="0" smtClean="0"/>
                  <a:t>D</a:t>
                </a:r>
                <a:r>
                  <a:rPr lang="en-US" altLang="ja-JP" sz="2800" b="0" dirty="0" smtClean="0"/>
                  <a:t>/C</a:t>
                </a:r>
                <a:r>
                  <a:rPr lang="en-US" altLang="ja-JP" sz="2800" b="0" baseline="30000" dirty="0" smtClean="0"/>
                  <a:t>D|T</a:t>
                </a:r>
                <a:r>
                  <a:rPr lang="en-US" altLang="ja-JP" sz="2800" b="0" dirty="0" smtClean="0"/>
                  <a:t> : λx. L(x)</a:t>
                </a:r>
                <a:endParaRPr lang="ja-JP" altLang="en-US" sz="2800" b="0" dirty="0"/>
              </a:p>
            </p:txBody>
          </p:sp>
          <p:sp>
            <p:nvSpPr>
              <p:cNvPr id="12" name="テキスト ボックス 11"/>
              <p:cNvSpPr txBox="1"/>
              <p:nvPr/>
            </p:nvSpPr>
            <p:spPr>
              <a:xfrm>
                <a:off x="8865568" y="5171151"/>
                <a:ext cx="626848" cy="712093"/>
              </a:xfrm>
              <a:prstGeom prst="rect">
                <a:avLst/>
              </a:prstGeom>
              <a:noFill/>
            </p:spPr>
            <p:txBody>
              <a:bodyPr wrap="square" rtlCol="0">
                <a:spAutoFit/>
              </a:bodyPr>
              <a:lstStyle/>
              <a:p>
                <a:r>
                  <a:rPr lang="en-US" altLang="ja-JP" sz="2400" b="0" dirty="0" smtClean="0"/>
                  <a:t>&gt;</a:t>
                </a:r>
                <a:endParaRPr lang="ja-JP" altLang="en-US" sz="2400" b="0" dirty="0"/>
              </a:p>
            </p:txBody>
          </p:sp>
        </p:grpSp>
        <p:sp>
          <p:nvSpPr>
            <p:cNvPr id="7" name="テキスト ボックス 6"/>
            <p:cNvSpPr txBox="1"/>
            <p:nvPr/>
          </p:nvSpPr>
          <p:spPr>
            <a:xfrm>
              <a:off x="820647" y="3548785"/>
              <a:ext cx="1680708" cy="543739"/>
            </a:xfrm>
            <a:prstGeom prst="rect">
              <a:avLst/>
            </a:prstGeom>
            <a:noFill/>
          </p:spPr>
          <p:txBody>
            <a:bodyPr wrap="square" rtlCol="0">
              <a:spAutoFit/>
            </a:bodyPr>
            <a:lstStyle/>
            <a:p>
              <a:r>
                <a:rPr lang="en-US" altLang="ja-JP" dirty="0" smtClean="0">
                  <a:solidFill>
                    <a:srgbClr val="0000FF"/>
                  </a:solidFill>
                </a:rPr>
                <a:t>Dominant</a:t>
              </a:r>
              <a:endParaRPr lang="ja-JP" altLang="en-US" dirty="0">
                <a:solidFill>
                  <a:srgbClr val="0000FF"/>
                </a:solidFill>
              </a:endParaRPr>
            </a:p>
          </p:txBody>
        </p:sp>
        <p:sp>
          <p:nvSpPr>
            <p:cNvPr id="8" name="テキスト ボックス 7"/>
            <p:cNvSpPr txBox="1"/>
            <p:nvPr/>
          </p:nvSpPr>
          <p:spPr>
            <a:xfrm>
              <a:off x="4090792" y="3546863"/>
              <a:ext cx="2803747" cy="543739"/>
            </a:xfrm>
            <a:prstGeom prst="rect">
              <a:avLst/>
            </a:prstGeom>
            <a:noFill/>
          </p:spPr>
          <p:txBody>
            <a:bodyPr wrap="square" rtlCol="0">
              <a:spAutoFit/>
            </a:bodyPr>
            <a:lstStyle/>
            <a:p>
              <a:r>
                <a:rPr lang="en-US" altLang="ja-JP" dirty="0" smtClean="0">
                  <a:solidFill>
                    <a:srgbClr val="0000FF"/>
                  </a:solidFill>
                </a:rPr>
                <a:t>Dominant-tritone</a:t>
              </a:r>
              <a:endParaRPr lang="ja-JP" altLang="en-US" dirty="0">
                <a:solidFill>
                  <a:srgbClr val="0000FF"/>
                </a:solidFill>
              </a:endParaRPr>
            </a:p>
          </p:txBody>
        </p:sp>
        <p:sp>
          <p:nvSpPr>
            <p:cNvPr id="9" name="テキスト ボックス 8"/>
            <p:cNvSpPr txBox="1"/>
            <p:nvPr/>
          </p:nvSpPr>
          <p:spPr>
            <a:xfrm>
              <a:off x="8138650" y="3548785"/>
              <a:ext cx="1179969" cy="543739"/>
            </a:xfrm>
            <a:prstGeom prst="rect">
              <a:avLst/>
            </a:prstGeom>
            <a:noFill/>
          </p:spPr>
          <p:txBody>
            <a:bodyPr wrap="square" rtlCol="0">
              <a:spAutoFit/>
            </a:bodyPr>
            <a:lstStyle/>
            <a:p>
              <a:r>
                <a:rPr lang="en-US" altLang="ja-JP" dirty="0" smtClean="0">
                  <a:solidFill>
                    <a:srgbClr val="0000FF"/>
                  </a:solidFill>
                </a:rPr>
                <a:t>Tonic</a:t>
              </a:r>
              <a:endParaRPr lang="ja-JP" altLang="en-US" dirty="0">
                <a:solidFill>
                  <a:srgbClr val="0000FF"/>
                </a:solidFill>
              </a:endParaRPr>
            </a:p>
          </p:txBody>
        </p:sp>
      </p:grpSp>
      <p:sp>
        <p:nvSpPr>
          <p:cNvPr id="26" name="上矢印 25"/>
          <p:cNvSpPr/>
          <p:nvPr/>
        </p:nvSpPr>
        <p:spPr>
          <a:xfrm>
            <a:off x="1295260" y="3191831"/>
            <a:ext cx="308492" cy="352611"/>
          </a:xfrm>
          <a:prstGeom prst="up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9" name="上矢印 28"/>
          <p:cNvSpPr/>
          <p:nvPr/>
        </p:nvSpPr>
        <p:spPr>
          <a:xfrm>
            <a:off x="5231758" y="3162335"/>
            <a:ext cx="308492" cy="352611"/>
          </a:xfrm>
          <a:prstGeom prst="up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0" name="上矢印 29"/>
          <p:cNvSpPr/>
          <p:nvPr/>
        </p:nvSpPr>
        <p:spPr>
          <a:xfrm>
            <a:off x="8397772" y="3191831"/>
            <a:ext cx="308492" cy="352611"/>
          </a:xfrm>
          <a:prstGeom prst="up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00449842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108</a:t>
            </a:fld>
            <a:endParaRPr lang="ja-JP" altLang="en-US">
              <a:solidFill>
                <a:prstClr val="black">
                  <a:tint val="75000"/>
                </a:prstClr>
              </a:solidFill>
              <a:latin typeface="Calibri"/>
              <a:ea typeface="ＭＳ Ｐゴシック"/>
            </a:endParaRPr>
          </a:p>
        </p:txBody>
      </p:sp>
      <p:grpSp>
        <p:nvGrpSpPr>
          <p:cNvPr id="5" name="図形グループ 4"/>
          <p:cNvGrpSpPr/>
          <p:nvPr/>
        </p:nvGrpSpPr>
        <p:grpSpPr>
          <a:xfrm>
            <a:off x="88456" y="3193693"/>
            <a:ext cx="9831905" cy="2860413"/>
            <a:chOff x="7791" y="4250580"/>
            <a:chExt cx="9977258" cy="2902701"/>
          </a:xfrm>
        </p:grpSpPr>
        <p:grpSp>
          <p:nvGrpSpPr>
            <p:cNvPr id="6" name="図形グループ 5"/>
            <p:cNvGrpSpPr/>
            <p:nvPr/>
          </p:nvGrpSpPr>
          <p:grpSpPr>
            <a:xfrm>
              <a:off x="7791" y="4611028"/>
              <a:ext cx="9977258" cy="2542253"/>
              <a:chOff x="-7889" y="3323163"/>
              <a:chExt cx="9977258" cy="2542253"/>
            </a:xfrm>
          </p:grpSpPr>
          <p:pic>
            <p:nvPicPr>
              <p:cNvPr id="9" name="図 8" descr="mist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9" y="3787722"/>
                <a:ext cx="9906000" cy="1231900"/>
              </a:xfrm>
              <a:prstGeom prst="rect">
                <a:avLst/>
              </a:prstGeom>
            </p:spPr>
          </p:pic>
          <p:sp>
            <p:nvSpPr>
              <p:cNvPr id="10" name="テキスト ボックス 9"/>
              <p:cNvSpPr txBox="1"/>
              <p:nvPr/>
            </p:nvSpPr>
            <p:spPr>
              <a:xfrm>
                <a:off x="31581" y="3396571"/>
                <a:ext cx="1093561" cy="369332"/>
              </a:xfrm>
              <a:prstGeom prst="rect">
                <a:avLst/>
              </a:prstGeom>
              <a:noFill/>
              <a:ln>
                <a:solidFill>
                  <a:schemeClr val="tx1"/>
                </a:solidFill>
              </a:ln>
            </p:spPr>
            <p:txBody>
              <a:bodyPr wrap="square" rtlCol="0">
                <a:spAutoFit/>
              </a:bodyPr>
              <a:lstStyle/>
              <a:p>
                <a:pPr algn="ctr" defTabSz="457200" fontAlgn="auto">
                  <a:lnSpc>
                    <a:spcPct val="100000"/>
                  </a:lnSpc>
                  <a:spcBef>
                    <a:spcPts val="0"/>
                  </a:spcBef>
                  <a:spcAft>
                    <a:spcPts val="0"/>
                  </a:spcAft>
                </a:pPr>
                <a:r>
                  <a:rPr lang="en-US" altLang="ja-JP" sz="1800" b="0" dirty="0" smtClean="0">
                    <a:solidFill>
                      <a:prstClr val="black"/>
                    </a:solidFill>
                    <a:latin typeface="Calibri"/>
                    <a:ea typeface="ＭＳ Ｐゴシック"/>
                    <a:cs typeface="+mn-cs"/>
                  </a:rPr>
                  <a:t>Key: G</a:t>
                </a:r>
                <a:endParaRPr lang="ja-JP" altLang="en-US" sz="1800" b="0" dirty="0">
                  <a:solidFill>
                    <a:prstClr val="black"/>
                  </a:solidFill>
                  <a:latin typeface="Calibri"/>
                  <a:ea typeface="ＭＳ Ｐゴシック"/>
                  <a:cs typeface="+mn-cs"/>
                </a:endParaRPr>
              </a:p>
            </p:txBody>
          </p:sp>
          <p:sp>
            <p:nvSpPr>
              <p:cNvPr id="11" name="テキスト ボックス 10"/>
              <p:cNvSpPr txBox="1"/>
              <p:nvPr/>
            </p:nvSpPr>
            <p:spPr>
              <a:xfrm>
                <a:off x="6005743" y="3323163"/>
                <a:ext cx="1093561" cy="369332"/>
              </a:xfrm>
              <a:prstGeom prst="rect">
                <a:avLst/>
              </a:prstGeom>
              <a:noFill/>
              <a:ln>
                <a:solidFill>
                  <a:schemeClr val="tx1"/>
                </a:solidFill>
              </a:ln>
            </p:spPr>
            <p:txBody>
              <a:bodyPr wrap="square" rtlCol="0">
                <a:spAutoFit/>
              </a:bodyPr>
              <a:lstStyle/>
              <a:p>
                <a:pPr algn="ctr" defTabSz="457200" fontAlgn="auto">
                  <a:lnSpc>
                    <a:spcPct val="100000"/>
                  </a:lnSpc>
                  <a:spcBef>
                    <a:spcPts val="0"/>
                  </a:spcBef>
                  <a:spcAft>
                    <a:spcPts val="0"/>
                  </a:spcAft>
                </a:pPr>
                <a:r>
                  <a:rPr lang="en-US" altLang="ja-JP" sz="1800" b="0" dirty="0" smtClean="0">
                    <a:solidFill>
                      <a:prstClr val="black"/>
                    </a:solidFill>
                    <a:latin typeface="Calibri"/>
                    <a:ea typeface="ＭＳ Ｐゴシック"/>
                    <a:cs typeface="+mn-cs"/>
                  </a:rPr>
                  <a:t>Key: E</a:t>
                </a:r>
                <a:r>
                  <a:rPr lang="en-US" altLang="ja-JP" sz="1800" b="0" baseline="30000" dirty="0" smtClean="0">
                    <a:solidFill>
                      <a:prstClr val="black"/>
                    </a:solidFill>
                    <a:latin typeface="Calibri"/>
                    <a:ea typeface="ＭＳ Ｐゴシック"/>
                    <a:cs typeface="+mn-cs"/>
                  </a:rPr>
                  <a:t>♭</a:t>
                </a:r>
                <a:endParaRPr lang="ja-JP" altLang="en-US" sz="1800" b="0" dirty="0">
                  <a:solidFill>
                    <a:prstClr val="black"/>
                  </a:solidFill>
                  <a:latin typeface="Calibri"/>
                  <a:ea typeface="ＭＳ Ｐゴシック"/>
                  <a:cs typeface="+mn-cs"/>
                </a:endParaRPr>
              </a:p>
            </p:txBody>
          </p:sp>
          <p:sp>
            <p:nvSpPr>
              <p:cNvPr id="12" name="テキスト ボックス 11"/>
              <p:cNvSpPr txBox="1"/>
              <p:nvPr/>
            </p:nvSpPr>
            <p:spPr>
              <a:xfrm>
                <a:off x="1123585" y="3780065"/>
                <a:ext cx="705525"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smtClean="0">
                    <a:solidFill>
                      <a:prstClr val="black"/>
                    </a:solidFill>
                    <a:latin typeface="Calibri"/>
                    <a:ea typeface="ＭＳ Ｐゴシック"/>
                    <a:cs typeface="+mn-cs"/>
                  </a:rPr>
                  <a:t>Am7</a:t>
                </a:r>
                <a:endParaRPr lang="ja-JP" altLang="en-US" sz="1800" b="0" dirty="0">
                  <a:solidFill>
                    <a:prstClr val="black"/>
                  </a:solidFill>
                  <a:latin typeface="Calibri"/>
                  <a:ea typeface="ＭＳ Ｐゴシック"/>
                  <a:cs typeface="+mn-cs"/>
                </a:endParaRPr>
              </a:p>
            </p:txBody>
          </p:sp>
          <p:sp>
            <p:nvSpPr>
              <p:cNvPr id="13" name="テキスト ボックス 12"/>
              <p:cNvSpPr txBox="1"/>
              <p:nvPr/>
            </p:nvSpPr>
            <p:spPr>
              <a:xfrm>
                <a:off x="3316902" y="3806150"/>
                <a:ext cx="661430"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a:solidFill>
                      <a:prstClr val="black"/>
                    </a:solidFill>
                    <a:latin typeface="Calibri"/>
                    <a:ea typeface="ＭＳ Ｐゴシック"/>
                    <a:cs typeface="+mn-cs"/>
                  </a:rPr>
                  <a:t>D</a:t>
                </a:r>
                <a:r>
                  <a:rPr lang="en-US" altLang="ja-JP" sz="1800" b="0" dirty="0" smtClean="0">
                    <a:solidFill>
                      <a:prstClr val="black"/>
                    </a:solidFill>
                    <a:latin typeface="Calibri"/>
                    <a:ea typeface="ＭＳ Ｐゴシック"/>
                    <a:cs typeface="+mn-cs"/>
                  </a:rPr>
                  <a:t>7</a:t>
                </a:r>
                <a:endParaRPr lang="ja-JP" altLang="en-US" sz="1800" b="0" dirty="0">
                  <a:solidFill>
                    <a:prstClr val="black"/>
                  </a:solidFill>
                  <a:latin typeface="Calibri"/>
                  <a:ea typeface="ＭＳ Ｐゴシック"/>
                  <a:cs typeface="+mn-cs"/>
                </a:endParaRPr>
              </a:p>
            </p:txBody>
          </p:sp>
          <p:sp>
            <p:nvSpPr>
              <p:cNvPr id="14" name="テキスト ボックス 13"/>
              <p:cNvSpPr txBox="1"/>
              <p:nvPr/>
            </p:nvSpPr>
            <p:spPr>
              <a:xfrm>
                <a:off x="6002938" y="3786976"/>
                <a:ext cx="970098"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a:solidFill>
                      <a:prstClr val="black"/>
                    </a:solidFill>
                    <a:latin typeface="Calibri"/>
                    <a:ea typeface="ＭＳ Ｐゴシック"/>
                    <a:cs typeface="+mn-cs"/>
                  </a:rPr>
                  <a:t>G</a:t>
                </a:r>
                <a:r>
                  <a:rPr lang="en-US" altLang="ja-JP" sz="1800" b="0" dirty="0" smtClean="0">
                    <a:solidFill>
                      <a:prstClr val="black"/>
                    </a:solidFill>
                    <a:latin typeface="Calibri"/>
                    <a:ea typeface="ＭＳ Ｐゴシック"/>
                    <a:cs typeface="+mn-cs"/>
                  </a:rPr>
                  <a:t>m7</a:t>
                </a:r>
                <a:endParaRPr lang="ja-JP" altLang="en-US" sz="1800" b="0" dirty="0">
                  <a:solidFill>
                    <a:prstClr val="black"/>
                  </a:solidFill>
                  <a:latin typeface="Calibri"/>
                  <a:ea typeface="ＭＳ Ｐゴシック"/>
                  <a:cs typeface="+mn-cs"/>
                </a:endParaRPr>
              </a:p>
            </p:txBody>
          </p:sp>
          <p:sp>
            <p:nvSpPr>
              <p:cNvPr id="15" name="テキスト ボックス 14"/>
              <p:cNvSpPr txBox="1"/>
              <p:nvPr/>
            </p:nvSpPr>
            <p:spPr>
              <a:xfrm>
                <a:off x="8999271" y="3752751"/>
                <a:ext cx="970098"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a:solidFill>
                      <a:prstClr val="black"/>
                    </a:solidFill>
                    <a:latin typeface="Calibri"/>
                    <a:ea typeface="ＭＳ Ｐゴシック"/>
                    <a:cs typeface="+mn-cs"/>
                  </a:rPr>
                  <a:t>B</a:t>
                </a:r>
                <a:r>
                  <a:rPr lang="en-US" altLang="ja-JP" sz="1800" b="0" baseline="30000" dirty="0" smtClean="0">
                    <a:solidFill>
                      <a:prstClr val="black"/>
                    </a:solidFill>
                    <a:latin typeface="Calibri"/>
                    <a:ea typeface="ＭＳ Ｐゴシック"/>
                    <a:cs typeface="+mn-cs"/>
                  </a:rPr>
                  <a:t>♭</a:t>
                </a:r>
                <a:r>
                  <a:rPr lang="en-US" altLang="ja-JP" sz="1800" b="0" dirty="0" smtClean="0">
                    <a:solidFill>
                      <a:prstClr val="black"/>
                    </a:solidFill>
                    <a:latin typeface="Calibri"/>
                    <a:ea typeface="ＭＳ Ｐゴシック"/>
                    <a:cs typeface="+mn-cs"/>
                  </a:rPr>
                  <a:t>7</a:t>
                </a:r>
                <a:endParaRPr lang="ja-JP" altLang="en-US" sz="1800" b="0" dirty="0">
                  <a:solidFill>
                    <a:prstClr val="black"/>
                  </a:solidFill>
                  <a:latin typeface="Calibri"/>
                  <a:ea typeface="ＭＳ Ｐゴシック"/>
                  <a:cs typeface="+mn-cs"/>
                </a:endParaRPr>
              </a:p>
            </p:txBody>
          </p:sp>
          <p:sp>
            <p:nvSpPr>
              <p:cNvPr id="16" name="テキスト ボックス 15"/>
              <p:cNvSpPr txBox="1"/>
              <p:nvPr/>
            </p:nvSpPr>
            <p:spPr>
              <a:xfrm>
                <a:off x="6941673" y="3787722"/>
                <a:ext cx="970098"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a:solidFill>
                      <a:prstClr val="black"/>
                    </a:solidFill>
                    <a:latin typeface="Calibri"/>
                    <a:ea typeface="ＭＳ Ｐゴシック"/>
                    <a:cs typeface="+mn-cs"/>
                  </a:rPr>
                  <a:t>C</a:t>
                </a:r>
                <a:r>
                  <a:rPr lang="en-US" altLang="ja-JP" sz="1800" b="0" dirty="0" smtClean="0">
                    <a:solidFill>
                      <a:prstClr val="black"/>
                    </a:solidFill>
                    <a:latin typeface="Calibri"/>
                    <a:ea typeface="ＭＳ Ｐゴシック"/>
                    <a:cs typeface="+mn-cs"/>
                  </a:rPr>
                  <a:t>7</a:t>
                </a:r>
                <a:r>
                  <a:rPr lang="en-US" altLang="ja-JP" sz="1800" b="0" baseline="30000" dirty="0" smtClean="0">
                    <a:solidFill>
                      <a:prstClr val="black"/>
                    </a:solidFill>
                    <a:latin typeface="Calibri"/>
                    <a:ea typeface="ＭＳ Ｐゴシック"/>
                    <a:cs typeface="+mn-cs"/>
                  </a:rPr>
                  <a:t>(♭9)</a:t>
                </a:r>
                <a:endParaRPr lang="ja-JP" altLang="en-US" sz="1800" b="0" dirty="0">
                  <a:solidFill>
                    <a:prstClr val="black"/>
                  </a:solidFill>
                  <a:latin typeface="Calibri"/>
                  <a:ea typeface="ＭＳ Ｐゴシック"/>
                  <a:cs typeface="+mn-cs"/>
                </a:endParaRPr>
              </a:p>
            </p:txBody>
          </p:sp>
          <p:sp>
            <p:nvSpPr>
              <p:cNvPr id="17" name="テキスト ボックス 16"/>
              <p:cNvSpPr txBox="1"/>
              <p:nvPr/>
            </p:nvSpPr>
            <p:spPr>
              <a:xfrm>
                <a:off x="7787164" y="3764481"/>
                <a:ext cx="705525"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smtClean="0">
                    <a:solidFill>
                      <a:prstClr val="black"/>
                    </a:solidFill>
                    <a:latin typeface="Calibri"/>
                    <a:ea typeface="ＭＳ Ｐゴシック"/>
                    <a:cs typeface="+mn-cs"/>
                  </a:rPr>
                  <a:t>Fm7</a:t>
                </a:r>
                <a:endParaRPr lang="ja-JP" altLang="en-US" sz="1800" b="0" dirty="0">
                  <a:solidFill>
                    <a:prstClr val="black"/>
                  </a:solidFill>
                  <a:latin typeface="Calibri"/>
                  <a:ea typeface="ＭＳ Ｐゴシック"/>
                  <a:cs typeface="+mn-cs"/>
                </a:endParaRPr>
              </a:p>
            </p:txBody>
          </p:sp>
          <p:sp>
            <p:nvSpPr>
              <p:cNvPr id="18" name="テキスト ボックス 17"/>
              <p:cNvSpPr txBox="1"/>
              <p:nvPr/>
            </p:nvSpPr>
            <p:spPr>
              <a:xfrm>
                <a:off x="684872" y="4923453"/>
                <a:ext cx="910822" cy="646331"/>
              </a:xfrm>
              <a:prstGeom prst="rect">
                <a:avLst/>
              </a:prstGeom>
              <a:noFill/>
            </p:spPr>
            <p:txBody>
              <a:bodyPr wrap="square" rtlCol="0">
                <a:spAutoFit/>
              </a:bodyPr>
              <a:lstStyle/>
              <a:p>
                <a:pPr algn="ctr" defTabSz="457200" fontAlgn="auto">
                  <a:lnSpc>
                    <a:spcPct val="100000"/>
                  </a:lnSpc>
                  <a:spcBef>
                    <a:spcPts val="0"/>
                  </a:spcBef>
                  <a:spcAft>
                    <a:spcPts val="0"/>
                  </a:spcAft>
                </a:pPr>
                <a:r>
                  <a:rPr lang="en-US" altLang="ja-JP" sz="1800" b="0" dirty="0" smtClean="0">
                    <a:solidFill>
                      <a:schemeClr val="tx1"/>
                    </a:solidFill>
                    <a:latin typeface="Calibri"/>
                    <a:ea typeface="ＭＳ Ｐゴシック"/>
                    <a:cs typeface="+mn-cs"/>
                  </a:rPr>
                  <a:t>Ⅱm7</a:t>
                </a:r>
              </a:p>
              <a:p>
                <a:pPr algn="ctr" defTabSz="457200" fontAlgn="auto">
                  <a:lnSpc>
                    <a:spcPct val="100000"/>
                  </a:lnSpc>
                  <a:spcBef>
                    <a:spcPts val="0"/>
                  </a:spcBef>
                  <a:spcAft>
                    <a:spcPts val="0"/>
                  </a:spcAft>
                </a:pPr>
                <a:r>
                  <a:rPr lang="en-US" altLang="ja-JP" sz="1800" b="0" dirty="0" smtClean="0">
                    <a:solidFill>
                      <a:srgbClr val="FF0000"/>
                    </a:solidFill>
                    <a:latin typeface="Calibri"/>
                    <a:ea typeface="ＭＳ Ｐゴシック"/>
                    <a:cs typeface="+mn-cs"/>
                  </a:rPr>
                  <a:t>S</a:t>
                </a:r>
              </a:p>
            </p:txBody>
          </p:sp>
          <p:sp>
            <p:nvSpPr>
              <p:cNvPr id="19" name="テキスト ボックス 18"/>
              <p:cNvSpPr txBox="1"/>
              <p:nvPr/>
            </p:nvSpPr>
            <p:spPr>
              <a:xfrm>
                <a:off x="3034713" y="4939133"/>
                <a:ext cx="910822" cy="646331"/>
              </a:xfrm>
              <a:prstGeom prst="rect">
                <a:avLst/>
              </a:prstGeom>
              <a:noFill/>
            </p:spPr>
            <p:txBody>
              <a:bodyPr wrap="square" rtlCol="0">
                <a:spAutoFit/>
              </a:bodyPr>
              <a:lstStyle/>
              <a:p>
                <a:pPr algn="ctr" defTabSz="457200" fontAlgn="auto">
                  <a:lnSpc>
                    <a:spcPct val="100000"/>
                  </a:lnSpc>
                  <a:spcBef>
                    <a:spcPts val="0"/>
                  </a:spcBef>
                  <a:spcAft>
                    <a:spcPts val="0"/>
                  </a:spcAft>
                </a:pPr>
                <a:r>
                  <a:rPr lang="en-US" altLang="ja-JP" sz="1800" b="0" dirty="0" smtClean="0">
                    <a:solidFill>
                      <a:srgbClr val="000000"/>
                    </a:solidFill>
                    <a:latin typeface="Calibri"/>
                    <a:ea typeface="ＭＳ Ｐゴシック"/>
                    <a:cs typeface="+mn-cs"/>
                  </a:rPr>
                  <a:t>Ⅴ7</a:t>
                </a:r>
              </a:p>
              <a:p>
                <a:pPr algn="ctr" defTabSz="457200" fontAlgn="auto">
                  <a:lnSpc>
                    <a:spcPct val="100000"/>
                  </a:lnSpc>
                  <a:spcBef>
                    <a:spcPts val="0"/>
                  </a:spcBef>
                  <a:spcAft>
                    <a:spcPts val="0"/>
                  </a:spcAft>
                </a:pPr>
                <a:r>
                  <a:rPr lang="en-US" altLang="ja-JP" sz="1800" b="0" dirty="0" smtClean="0">
                    <a:solidFill>
                      <a:srgbClr val="FF0000"/>
                    </a:solidFill>
                    <a:latin typeface="Calibri"/>
                    <a:ea typeface="ＭＳ Ｐゴシック"/>
                    <a:cs typeface="+mn-cs"/>
                  </a:rPr>
                  <a:t>D</a:t>
                </a:r>
              </a:p>
            </p:txBody>
          </p:sp>
          <p:sp>
            <p:nvSpPr>
              <p:cNvPr id="20" name="テキスト ボックス 19"/>
              <p:cNvSpPr txBox="1"/>
              <p:nvPr/>
            </p:nvSpPr>
            <p:spPr>
              <a:xfrm>
                <a:off x="5529098" y="4950934"/>
                <a:ext cx="1532053" cy="646331"/>
              </a:xfrm>
              <a:prstGeom prst="rect">
                <a:avLst/>
              </a:prstGeom>
              <a:noFill/>
            </p:spPr>
            <p:txBody>
              <a:bodyPr wrap="square" rtlCol="0">
                <a:spAutoFit/>
              </a:bodyPr>
              <a:lstStyle/>
              <a:p>
                <a:pPr algn="ctr" defTabSz="457200" fontAlgn="auto">
                  <a:lnSpc>
                    <a:spcPct val="100000"/>
                  </a:lnSpc>
                  <a:spcBef>
                    <a:spcPts val="0"/>
                  </a:spcBef>
                  <a:spcAft>
                    <a:spcPts val="0"/>
                  </a:spcAft>
                </a:pPr>
                <a:r>
                  <a:rPr lang="en-US" altLang="ja-JP" sz="1800" b="0" dirty="0" smtClean="0">
                    <a:solidFill>
                      <a:srgbClr val="000000"/>
                    </a:solidFill>
                    <a:latin typeface="Calibri"/>
                    <a:ea typeface="ＭＳ Ｐゴシック"/>
                    <a:cs typeface="+mn-cs"/>
                  </a:rPr>
                  <a:t>Ⅲm7</a:t>
                </a:r>
              </a:p>
              <a:p>
                <a:pPr algn="ctr" defTabSz="457200" fontAlgn="auto">
                  <a:lnSpc>
                    <a:spcPct val="100000"/>
                  </a:lnSpc>
                  <a:spcBef>
                    <a:spcPts val="0"/>
                  </a:spcBef>
                  <a:spcAft>
                    <a:spcPts val="0"/>
                  </a:spcAft>
                </a:pPr>
                <a:r>
                  <a:rPr lang="en-US" altLang="ja-JP" sz="1800" b="0" dirty="0" smtClean="0">
                    <a:solidFill>
                      <a:srgbClr val="FF0000"/>
                    </a:solidFill>
                    <a:latin typeface="Calibri"/>
                    <a:ea typeface="ＭＳ Ｐゴシック"/>
                    <a:cs typeface="+mn-cs"/>
                  </a:rPr>
                  <a:t>R</a:t>
                </a:r>
              </a:p>
            </p:txBody>
          </p:sp>
          <p:sp>
            <p:nvSpPr>
              <p:cNvPr id="21" name="テキスト ボックス 20"/>
              <p:cNvSpPr txBox="1"/>
              <p:nvPr/>
            </p:nvSpPr>
            <p:spPr>
              <a:xfrm>
                <a:off x="6321831" y="4942086"/>
                <a:ext cx="1674184" cy="923330"/>
              </a:xfrm>
              <a:prstGeom prst="rect">
                <a:avLst/>
              </a:prstGeom>
              <a:noFill/>
            </p:spPr>
            <p:txBody>
              <a:bodyPr wrap="square" rtlCol="0">
                <a:spAutoFit/>
              </a:bodyPr>
              <a:lstStyle/>
              <a:p>
                <a:pPr algn="ctr" defTabSz="457200" fontAlgn="auto">
                  <a:lnSpc>
                    <a:spcPct val="100000"/>
                  </a:lnSpc>
                  <a:spcBef>
                    <a:spcPts val="0"/>
                  </a:spcBef>
                  <a:spcAft>
                    <a:spcPts val="0"/>
                  </a:spcAft>
                </a:pPr>
                <a:r>
                  <a:rPr lang="en-US" altLang="ja-JP" sz="1800" b="0" dirty="0">
                    <a:solidFill>
                      <a:prstClr val="black"/>
                    </a:solidFill>
                    <a:latin typeface="Calibri"/>
                    <a:ea typeface="ＭＳ Ｐゴシック"/>
                    <a:cs typeface="+mn-cs"/>
                  </a:rPr>
                  <a:t> </a:t>
                </a:r>
                <a:r>
                  <a:rPr lang="en-US" altLang="ja-JP" sz="1800" b="0" dirty="0" smtClean="0">
                    <a:solidFill>
                      <a:srgbClr val="000000"/>
                    </a:solidFill>
                    <a:latin typeface="Calibri"/>
                    <a:ea typeface="ＭＳ Ｐゴシック"/>
                    <a:cs typeface="+mn-cs"/>
                  </a:rPr>
                  <a:t>Ⅵ7</a:t>
                </a:r>
              </a:p>
              <a:p>
                <a:pPr algn="ctr" defTabSz="457200" fontAlgn="auto">
                  <a:lnSpc>
                    <a:spcPct val="100000"/>
                  </a:lnSpc>
                  <a:spcBef>
                    <a:spcPts val="0"/>
                  </a:spcBef>
                  <a:spcAft>
                    <a:spcPts val="0"/>
                  </a:spcAft>
                </a:pPr>
                <a:r>
                  <a:rPr lang="en-US" altLang="ja-JP" sz="1800" b="0" dirty="0" smtClean="0">
                    <a:solidFill>
                      <a:srgbClr val="FF0000"/>
                    </a:solidFill>
                    <a:latin typeface="Calibri"/>
                    <a:ea typeface="ＭＳ Ｐゴシック"/>
                    <a:cs typeface="+mn-cs"/>
                  </a:rPr>
                  <a:t>SD</a:t>
                </a:r>
              </a:p>
              <a:p>
                <a:pPr algn="ctr" defTabSz="457200" fontAlgn="auto">
                  <a:lnSpc>
                    <a:spcPct val="100000"/>
                  </a:lnSpc>
                  <a:spcBef>
                    <a:spcPts val="0"/>
                  </a:spcBef>
                  <a:spcAft>
                    <a:spcPts val="0"/>
                  </a:spcAft>
                </a:pPr>
                <a:endParaRPr lang="en-US" altLang="ja-JP" sz="1800" b="0" dirty="0" smtClean="0">
                  <a:solidFill>
                    <a:prstClr val="black"/>
                  </a:solidFill>
                  <a:latin typeface="Calibri"/>
                  <a:ea typeface="ＭＳ Ｐゴシック"/>
                  <a:cs typeface="+mn-cs"/>
                </a:endParaRPr>
              </a:p>
            </p:txBody>
          </p:sp>
          <p:sp>
            <p:nvSpPr>
              <p:cNvPr id="22" name="テキスト ボックス 21"/>
              <p:cNvSpPr txBox="1"/>
              <p:nvPr/>
            </p:nvSpPr>
            <p:spPr>
              <a:xfrm>
                <a:off x="7437968" y="4937572"/>
                <a:ext cx="1321423" cy="923330"/>
              </a:xfrm>
              <a:prstGeom prst="rect">
                <a:avLst/>
              </a:prstGeom>
              <a:noFill/>
            </p:spPr>
            <p:txBody>
              <a:bodyPr wrap="square" rtlCol="0">
                <a:spAutoFit/>
              </a:bodyPr>
              <a:lstStyle/>
              <a:p>
                <a:pPr algn="ctr" defTabSz="457200" fontAlgn="auto">
                  <a:lnSpc>
                    <a:spcPct val="100000"/>
                  </a:lnSpc>
                  <a:spcBef>
                    <a:spcPts val="0"/>
                  </a:spcBef>
                  <a:spcAft>
                    <a:spcPts val="0"/>
                  </a:spcAft>
                </a:pPr>
                <a:r>
                  <a:rPr lang="en-US" altLang="ja-JP" sz="1800" b="0" dirty="0" smtClean="0">
                    <a:solidFill>
                      <a:srgbClr val="000000"/>
                    </a:solidFill>
                    <a:latin typeface="Calibri"/>
                    <a:ea typeface="ＭＳ Ｐゴシック"/>
                    <a:cs typeface="+mn-cs"/>
                  </a:rPr>
                  <a:t>Ⅱm7</a:t>
                </a:r>
              </a:p>
              <a:p>
                <a:pPr algn="ctr" defTabSz="457200" fontAlgn="auto">
                  <a:lnSpc>
                    <a:spcPct val="100000"/>
                  </a:lnSpc>
                  <a:spcBef>
                    <a:spcPts val="0"/>
                  </a:spcBef>
                  <a:spcAft>
                    <a:spcPts val="0"/>
                  </a:spcAft>
                </a:pPr>
                <a:r>
                  <a:rPr lang="en-US" altLang="ja-JP" sz="1800" b="0" dirty="0" smtClean="0">
                    <a:solidFill>
                      <a:srgbClr val="FF0000"/>
                    </a:solidFill>
                    <a:latin typeface="Calibri"/>
                    <a:ea typeface="ＭＳ Ｐゴシック"/>
                    <a:cs typeface="+mn-cs"/>
                  </a:rPr>
                  <a:t>S</a:t>
                </a:r>
              </a:p>
              <a:p>
                <a:pPr algn="ctr" defTabSz="457200" fontAlgn="auto">
                  <a:lnSpc>
                    <a:spcPct val="100000"/>
                  </a:lnSpc>
                  <a:spcBef>
                    <a:spcPts val="0"/>
                  </a:spcBef>
                  <a:spcAft>
                    <a:spcPts val="0"/>
                  </a:spcAft>
                </a:pPr>
                <a:endParaRPr lang="en-US" altLang="ja-JP" sz="1800" b="0" dirty="0" smtClean="0">
                  <a:solidFill>
                    <a:prstClr val="black"/>
                  </a:solidFill>
                  <a:latin typeface="Calibri"/>
                  <a:ea typeface="ＭＳ Ｐゴシック"/>
                  <a:cs typeface="+mn-cs"/>
                </a:endParaRPr>
              </a:p>
            </p:txBody>
          </p:sp>
          <p:sp>
            <p:nvSpPr>
              <p:cNvPr id="23" name="テキスト ボックス 22"/>
              <p:cNvSpPr txBox="1"/>
              <p:nvPr/>
            </p:nvSpPr>
            <p:spPr>
              <a:xfrm>
                <a:off x="8802887" y="4941222"/>
                <a:ext cx="933385" cy="923330"/>
              </a:xfrm>
              <a:prstGeom prst="rect">
                <a:avLst/>
              </a:prstGeom>
              <a:noFill/>
            </p:spPr>
            <p:txBody>
              <a:bodyPr wrap="square" rtlCol="0">
                <a:spAutoFit/>
              </a:bodyPr>
              <a:lstStyle/>
              <a:p>
                <a:pPr algn="ctr" defTabSz="457200" fontAlgn="auto">
                  <a:lnSpc>
                    <a:spcPct val="100000"/>
                  </a:lnSpc>
                  <a:spcBef>
                    <a:spcPts val="0"/>
                  </a:spcBef>
                  <a:spcAft>
                    <a:spcPts val="0"/>
                  </a:spcAft>
                </a:pPr>
                <a:r>
                  <a:rPr lang="en-US" altLang="ja-JP" sz="1800" b="0" dirty="0" smtClean="0">
                    <a:solidFill>
                      <a:srgbClr val="000000"/>
                    </a:solidFill>
                    <a:latin typeface="Calibri"/>
                    <a:ea typeface="ＭＳ Ｐゴシック"/>
                    <a:cs typeface="+mn-cs"/>
                  </a:rPr>
                  <a:t>Ⅴ7</a:t>
                </a:r>
              </a:p>
              <a:p>
                <a:pPr algn="ctr" defTabSz="457200" fontAlgn="auto">
                  <a:lnSpc>
                    <a:spcPct val="100000"/>
                  </a:lnSpc>
                  <a:spcBef>
                    <a:spcPts val="0"/>
                  </a:spcBef>
                  <a:spcAft>
                    <a:spcPts val="0"/>
                  </a:spcAft>
                </a:pPr>
                <a:r>
                  <a:rPr lang="en-US" altLang="ja-JP" sz="1800" b="0" dirty="0" smtClean="0">
                    <a:solidFill>
                      <a:srgbClr val="FF0000"/>
                    </a:solidFill>
                    <a:latin typeface="Calibri"/>
                    <a:ea typeface="ＭＳ Ｐゴシック"/>
                    <a:cs typeface="+mn-cs"/>
                  </a:rPr>
                  <a:t>D</a:t>
                </a:r>
              </a:p>
              <a:p>
                <a:pPr algn="ctr" defTabSz="457200" fontAlgn="auto">
                  <a:lnSpc>
                    <a:spcPct val="100000"/>
                  </a:lnSpc>
                  <a:spcBef>
                    <a:spcPts val="0"/>
                  </a:spcBef>
                  <a:spcAft>
                    <a:spcPts val="0"/>
                  </a:spcAft>
                </a:pPr>
                <a:endParaRPr lang="en-US" altLang="ja-JP" sz="1800" b="0" dirty="0" smtClean="0">
                  <a:solidFill>
                    <a:prstClr val="black"/>
                  </a:solidFill>
                  <a:latin typeface="Calibri"/>
                  <a:ea typeface="ＭＳ Ｐゴシック"/>
                  <a:cs typeface="+mn-cs"/>
                </a:endParaRPr>
              </a:p>
            </p:txBody>
          </p:sp>
        </p:grpSp>
        <p:sp>
          <p:nvSpPr>
            <p:cNvPr id="7" name="上矢印 6"/>
            <p:cNvSpPr/>
            <p:nvPr/>
          </p:nvSpPr>
          <p:spPr bwMode="auto">
            <a:xfrm>
              <a:off x="3379622" y="4634154"/>
              <a:ext cx="320917" cy="529987"/>
            </a:xfrm>
            <a:prstGeom prst="upArrow">
              <a:avLst/>
            </a:prstGeom>
            <a:solidFill>
              <a:schemeClr val="accent2">
                <a:lumMod val="50000"/>
              </a:schemeClr>
            </a:solidFill>
            <a:ln>
              <a:noFill/>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8" name="テキスト ボックス 7"/>
            <p:cNvSpPr txBox="1"/>
            <p:nvPr/>
          </p:nvSpPr>
          <p:spPr>
            <a:xfrm>
              <a:off x="3205704" y="4250580"/>
              <a:ext cx="788307" cy="37479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dirty="0" smtClean="0">
                  <a:solidFill>
                    <a:prstClr val="black"/>
                  </a:solidFill>
                  <a:latin typeface="Calibri"/>
                  <a:ea typeface="ＭＳ Ｐゴシック"/>
                  <a:cs typeface="+mn-cs"/>
                </a:rPr>
                <a:t>A♭7</a:t>
              </a:r>
              <a:endParaRPr lang="ja-JP" altLang="en-US" sz="1800" dirty="0">
                <a:solidFill>
                  <a:prstClr val="black"/>
                </a:solidFill>
                <a:latin typeface="Calibri"/>
                <a:ea typeface="ＭＳ Ｐゴシック"/>
                <a:cs typeface="+mn-cs"/>
              </a:endParaRPr>
            </a:p>
          </p:txBody>
        </p:sp>
      </p:grpSp>
      <p:sp>
        <p:nvSpPr>
          <p:cNvPr id="24" name="円/楕円 23"/>
          <p:cNvSpPr/>
          <p:nvPr/>
        </p:nvSpPr>
        <p:spPr>
          <a:xfrm>
            <a:off x="3240821" y="3253169"/>
            <a:ext cx="686300" cy="281442"/>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5" name="上矢印 24"/>
          <p:cNvSpPr/>
          <p:nvPr/>
        </p:nvSpPr>
        <p:spPr bwMode="auto">
          <a:xfrm>
            <a:off x="1348932" y="3570245"/>
            <a:ext cx="320917" cy="529987"/>
          </a:xfrm>
          <a:prstGeom prst="upArrow">
            <a:avLst/>
          </a:prstGeom>
          <a:solidFill>
            <a:schemeClr val="accent2">
              <a:lumMod val="50000"/>
            </a:schemeClr>
          </a:solidFill>
          <a:ln>
            <a:noFill/>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6" name="テキスト ボックス 25"/>
          <p:cNvSpPr txBox="1"/>
          <p:nvPr/>
        </p:nvSpPr>
        <p:spPr>
          <a:xfrm>
            <a:off x="1133006" y="3226646"/>
            <a:ext cx="862788"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dirty="0">
                <a:solidFill>
                  <a:prstClr val="black"/>
                </a:solidFill>
                <a:latin typeface="Calibri"/>
                <a:ea typeface="ＭＳ Ｐゴシック"/>
                <a:cs typeface="+mn-cs"/>
              </a:rPr>
              <a:t>E</a:t>
            </a:r>
            <a:r>
              <a:rPr lang="en-US" altLang="ja-JP" sz="1800" dirty="0" smtClean="0">
                <a:solidFill>
                  <a:prstClr val="black"/>
                </a:solidFill>
                <a:latin typeface="Calibri"/>
                <a:ea typeface="ＭＳ Ｐゴシック"/>
                <a:cs typeface="+mn-cs"/>
              </a:rPr>
              <a:t>♭m7</a:t>
            </a:r>
            <a:endParaRPr lang="ja-JP" altLang="en-US" sz="1800" dirty="0">
              <a:solidFill>
                <a:prstClr val="black"/>
              </a:solidFill>
              <a:latin typeface="Calibri"/>
              <a:ea typeface="ＭＳ Ｐゴシック"/>
              <a:cs typeface="+mn-cs"/>
            </a:endParaRPr>
          </a:p>
        </p:txBody>
      </p:sp>
      <p:sp>
        <p:nvSpPr>
          <p:cNvPr id="27" name="円/楕円 26"/>
          <p:cNvSpPr/>
          <p:nvPr/>
        </p:nvSpPr>
        <p:spPr>
          <a:xfrm>
            <a:off x="1157925" y="3283106"/>
            <a:ext cx="766872" cy="281442"/>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402990446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109</a:t>
            </a:fld>
            <a:endParaRPr lang="ja-JP" altLang="en-US">
              <a:solidFill>
                <a:prstClr val="black">
                  <a:tint val="75000"/>
                </a:prstClr>
              </a:solidFill>
              <a:latin typeface="Calibri"/>
              <a:ea typeface="ＭＳ Ｐゴシック"/>
            </a:endParaRPr>
          </a:p>
        </p:txBody>
      </p:sp>
      <p:sp>
        <p:nvSpPr>
          <p:cNvPr id="7" name="テキスト ボックス 6"/>
          <p:cNvSpPr txBox="1"/>
          <p:nvPr/>
        </p:nvSpPr>
        <p:spPr>
          <a:xfrm>
            <a:off x="3778719" y="1747806"/>
            <a:ext cx="1443054" cy="543739"/>
          </a:xfrm>
          <a:prstGeom prst="rect">
            <a:avLst/>
          </a:prstGeom>
          <a:noFill/>
          <a:ln>
            <a:solidFill>
              <a:schemeClr val="tx1"/>
            </a:solidFill>
          </a:ln>
        </p:spPr>
        <p:txBody>
          <a:bodyPr wrap="square" rtlCol="0">
            <a:spAutoFit/>
          </a:bodyPr>
          <a:lstStyle/>
          <a:p>
            <a:pPr algn="ctr"/>
            <a:r>
              <a:rPr lang="en-US" altLang="ja-JP" dirty="0" smtClean="0"/>
              <a:t>TPS Part</a:t>
            </a:r>
            <a:endParaRPr kumimoji="1" lang="ja-JP" altLang="en-US" dirty="0"/>
          </a:p>
        </p:txBody>
      </p:sp>
      <p:sp>
        <p:nvSpPr>
          <p:cNvPr id="9" name="下矢印 8"/>
          <p:cNvSpPr/>
          <p:nvPr/>
        </p:nvSpPr>
        <p:spPr>
          <a:xfrm>
            <a:off x="4293037" y="3637162"/>
            <a:ext cx="325389" cy="718789"/>
          </a:xfrm>
          <a:prstGeom prst="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0" name="下矢印 9"/>
          <p:cNvSpPr/>
          <p:nvPr/>
        </p:nvSpPr>
        <p:spPr>
          <a:xfrm>
            <a:off x="4293037" y="1139062"/>
            <a:ext cx="325389" cy="598245"/>
          </a:xfrm>
          <a:prstGeom prst="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1" name="テキスト ボックス 10"/>
          <p:cNvSpPr txBox="1"/>
          <p:nvPr/>
        </p:nvSpPr>
        <p:spPr>
          <a:xfrm>
            <a:off x="3904671" y="504583"/>
            <a:ext cx="1070636" cy="543739"/>
          </a:xfrm>
          <a:prstGeom prst="rect">
            <a:avLst/>
          </a:prstGeom>
          <a:noFill/>
          <a:ln>
            <a:solidFill>
              <a:schemeClr val="tx1"/>
            </a:solidFill>
          </a:ln>
        </p:spPr>
        <p:txBody>
          <a:bodyPr wrap="square" rtlCol="0">
            <a:spAutoFit/>
          </a:bodyPr>
          <a:lstStyle/>
          <a:p>
            <a:pPr algn="ctr"/>
            <a:r>
              <a:rPr lang="en-US" altLang="ja-JP" dirty="0" smtClean="0"/>
              <a:t>Input</a:t>
            </a:r>
            <a:endParaRPr kumimoji="1" lang="ja-JP" altLang="en-US" dirty="0"/>
          </a:p>
        </p:txBody>
      </p:sp>
      <p:sp>
        <p:nvSpPr>
          <p:cNvPr id="12" name="テキスト ボックス 11"/>
          <p:cNvSpPr txBox="1"/>
          <p:nvPr/>
        </p:nvSpPr>
        <p:spPr>
          <a:xfrm>
            <a:off x="3778719" y="4424335"/>
            <a:ext cx="1443055" cy="543739"/>
          </a:xfrm>
          <a:prstGeom prst="rect">
            <a:avLst/>
          </a:prstGeom>
          <a:noFill/>
          <a:ln>
            <a:solidFill>
              <a:schemeClr val="tx1"/>
            </a:solidFill>
          </a:ln>
        </p:spPr>
        <p:txBody>
          <a:bodyPr wrap="square" rtlCol="0">
            <a:spAutoFit/>
          </a:bodyPr>
          <a:lstStyle/>
          <a:p>
            <a:pPr algn="ctr"/>
            <a:r>
              <a:rPr lang="en-US" altLang="ja-JP" dirty="0" smtClean="0"/>
              <a:t>Output</a:t>
            </a:r>
            <a:endParaRPr kumimoji="1" lang="ja-JP" altLang="en-US" dirty="0"/>
          </a:p>
        </p:txBody>
      </p:sp>
      <p:sp>
        <p:nvSpPr>
          <p:cNvPr id="13" name="テキスト ボックス 12"/>
          <p:cNvSpPr txBox="1"/>
          <p:nvPr/>
        </p:nvSpPr>
        <p:spPr>
          <a:xfrm>
            <a:off x="4534447" y="2245428"/>
            <a:ext cx="3663255" cy="702756"/>
          </a:xfrm>
          <a:prstGeom prst="rect">
            <a:avLst/>
          </a:prstGeom>
          <a:noFill/>
        </p:spPr>
        <p:txBody>
          <a:bodyPr wrap="square" rtlCol="0">
            <a:spAutoFit/>
          </a:bodyPr>
          <a:lstStyle/>
          <a:p>
            <a:r>
              <a:rPr kumimoji="1" lang="en-US" altLang="ja-JP" sz="1400" dirty="0" smtClean="0"/>
              <a:t>Key estimation</a:t>
            </a:r>
          </a:p>
          <a:p>
            <a:r>
              <a:rPr kumimoji="1" lang="en-US" altLang="ja-JP" sz="1400" dirty="0" smtClean="0"/>
              <a:t>(Chord Name </a:t>
            </a:r>
            <a:r>
              <a:rPr lang="en-US" altLang="ja-JP" sz="1400" dirty="0" smtClean="0"/>
              <a:t>→ Degree Name</a:t>
            </a:r>
            <a:r>
              <a:rPr kumimoji="1" lang="en-US" altLang="ja-JP" sz="1400" dirty="0" smtClean="0"/>
              <a:t>)</a:t>
            </a:r>
            <a:endParaRPr kumimoji="1" lang="ja-JP" altLang="en-US" sz="1400" dirty="0"/>
          </a:p>
        </p:txBody>
      </p:sp>
      <p:sp>
        <p:nvSpPr>
          <p:cNvPr id="14" name="テキスト ボックス 13"/>
          <p:cNvSpPr txBox="1"/>
          <p:nvPr/>
        </p:nvSpPr>
        <p:spPr>
          <a:xfrm>
            <a:off x="4560892" y="3584682"/>
            <a:ext cx="2580391" cy="702756"/>
          </a:xfrm>
          <a:prstGeom prst="rect">
            <a:avLst/>
          </a:prstGeom>
          <a:noFill/>
        </p:spPr>
        <p:txBody>
          <a:bodyPr wrap="square" rtlCol="0">
            <a:spAutoFit/>
          </a:bodyPr>
          <a:lstStyle/>
          <a:p>
            <a:r>
              <a:rPr lang="en-US" altLang="ja-JP" sz="1400" dirty="0" smtClean="0"/>
              <a:t>Using</a:t>
            </a:r>
            <a:r>
              <a:rPr kumimoji="1" lang="en-US" altLang="ja-JP" sz="1400" dirty="0" smtClean="0"/>
              <a:t> Lexicon</a:t>
            </a:r>
          </a:p>
          <a:p>
            <a:r>
              <a:rPr lang="en-US" altLang="ja-JP" sz="1400" dirty="0" smtClean="0"/>
              <a:t>(Degree Name → Function)</a:t>
            </a:r>
            <a:endParaRPr kumimoji="1" lang="en-US" altLang="ja-JP" sz="1400" dirty="0" smtClean="0"/>
          </a:p>
        </p:txBody>
      </p:sp>
      <p:sp>
        <p:nvSpPr>
          <p:cNvPr id="15" name="テキスト ボックス 14"/>
          <p:cNvSpPr txBox="1"/>
          <p:nvPr/>
        </p:nvSpPr>
        <p:spPr>
          <a:xfrm>
            <a:off x="3799713" y="3044254"/>
            <a:ext cx="1443054" cy="543739"/>
          </a:xfrm>
          <a:prstGeom prst="rect">
            <a:avLst/>
          </a:prstGeom>
          <a:noFill/>
          <a:ln>
            <a:solidFill>
              <a:schemeClr val="tx1"/>
            </a:solidFill>
          </a:ln>
        </p:spPr>
        <p:txBody>
          <a:bodyPr wrap="square" rtlCol="0">
            <a:spAutoFit/>
          </a:bodyPr>
          <a:lstStyle/>
          <a:p>
            <a:pPr algn="ctr"/>
            <a:r>
              <a:rPr lang="en-US" altLang="ja-JP" dirty="0" smtClean="0"/>
              <a:t>CCG Part</a:t>
            </a:r>
            <a:endParaRPr kumimoji="1" lang="ja-JP" altLang="en-US" dirty="0"/>
          </a:p>
        </p:txBody>
      </p:sp>
      <p:sp>
        <p:nvSpPr>
          <p:cNvPr id="17" name="下矢印 16"/>
          <p:cNvSpPr/>
          <p:nvPr/>
        </p:nvSpPr>
        <p:spPr>
          <a:xfrm>
            <a:off x="4282742" y="2333529"/>
            <a:ext cx="325389" cy="718789"/>
          </a:xfrm>
          <a:prstGeom prst="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794525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先行研究</a:t>
            </a:r>
            <a:endParaRPr kumimoji="1" lang="ja-JP" altLang="en-US" dirty="0"/>
          </a:p>
        </p:txBody>
      </p:sp>
      <p:sp>
        <p:nvSpPr>
          <p:cNvPr id="3" name="コンテンツ プレースホルダー 2"/>
          <p:cNvSpPr>
            <a:spLocks noGrp="1"/>
          </p:cNvSpPr>
          <p:nvPr>
            <p:ph idx="1"/>
          </p:nvPr>
        </p:nvSpPr>
        <p:spPr>
          <a:xfrm>
            <a:off x="495300" y="1600206"/>
            <a:ext cx="9524382" cy="4525963"/>
          </a:xfrm>
        </p:spPr>
        <p:txBody>
          <a:bodyPr>
            <a:normAutofit lnSpcReduction="10000"/>
          </a:bodyPr>
          <a:lstStyle/>
          <a:p>
            <a:r>
              <a:rPr lang="en-US" altLang="ja-JP" sz="2800" dirty="0"/>
              <a:t>A Robust Parser-Interpreter for Jazz Chord </a:t>
            </a:r>
            <a:r>
              <a:rPr lang="en-US" altLang="ja-JP" sz="2800" dirty="0" smtClean="0"/>
              <a:t>Sequences</a:t>
            </a:r>
            <a:r>
              <a:rPr lang="en-US" altLang="ja-JP" sz="2800" baseline="30000" dirty="0" smtClean="0"/>
              <a:t>[3]</a:t>
            </a:r>
            <a:r>
              <a:rPr lang="en-US" altLang="ja-JP" sz="2800" dirty="0" smtClean="0"/>
              <a:t> </a:t>
            </a:r>
          </a:p>
          <a:p>
            <a:pPr lvl="1"/>
            <a:r>
              <a:rPr lang="ja-JP" altLang="en-US" sz="2400" dirty="0" smtClean="0">
                <a:latin typeface="+mj-ea"/>
              </a:rPr>
              <a:t>主</a:t>
            </a:r>
            <a:r>
              <a:rPr lang="ja-JP" altLang="en-US" sz="2400" dirty="0">
                <a:latin typeface="+mj-ea"/>
              </a:rPr>
              <a:t>に</a:t>
            </a:r>
            <a:r>
              <a:rPr lang="en-US" altLang="ja-JP" sz="2400" dirty="0">
                <a:latin typeface="+mj-ea"/>
              </a:rPr>
              <a:t>Jazz</a:t>
            </a:r>
            <a:r>
              <a:rPr lang="ja-JP" altLang="en-US" sz="2400" dirty="0">
                <a:latin typeface="+mj-ea"/>
              </a:rPr>
              <a:t>を解析の対象に</a:t>
            </a:r>
            <a:endParaRPr lang="en-US" altLang="ja-JP" sz="2400" dirty="0">
              <a:latin typeface="+mj-ea"/>
            </a:endParaRPr>
          </a:p>
          <a:p>
            <a:pPr lvl="1"/>
            <a:r>
              <a:rPr lang="ja-JP" altLang="en-US" sz="2400" dirty="0" smtClean="0">
                <a:latin typeface="+mj-ea"/>
              </a:rPr>
              <a:t>和声</a:t>
            </a:r>
            <a:r>
              <a:rPr lang="ja-JP" altLang="en-US" sz="2400" dirty="0">
                <a:latin typeface="+mj-ea"/>
              </a:rPr>
              <a:t>を言語として</a:t>
            </a:r>
            <a:r>
              <a:rPr lang="ja-JP" altLang="en-US" sz="2400" dirty="0" smtClean="0">
                <a:latin typeface="+mj-ea"/>
              </a:rPr>
              <a:t>捉える</a:t>
            </a:r>
            <a:endParaRPr lang="en-US" altLang="ja-JP" sz="2400" dirty="0">
              <a:latin typeface="+mj-ea"/>
            </a:endParaRPr>
          </a:p>
          <a:p>
            <a:pPr lvl="1"/>
            <a:r>
              <a:rPr lang="ja-JP" altLang="en-US" sz="2400" dirty="0" smtClean="0"/>
              <a:t>組み合わせ</a:t>
            </a:r>
            <a:r>
              <a:rPr lang="ja-JP" altLang="en-US" sz="2400" dirty="0"/>
              <a:t>範疇文法</a:t>
            </a:r>
            <a:r>
              <a:rPr lang="en-US" altLang="ja-JP" sz="2400" dirty="0"/>
              <a:t>(CCG)</a:t>
            </a:r>
            <a:r>
              <a:rPr lang="en-US" altLang="ja-JP" sz="2400" baseline="30000" dirty="0"/>
              <a:t>[4]</a:t>
            </a:r>
            <a:r>
              <a:rPr lang="ja-JP" altLang="en-US" sz="2400" dirty="0">
                <a:latin typeface="+mj-ea"/>
              </a:rPr>
              <a:t>を和音進行の解析に</a:t>
            </a:r>
            <a:r>
              <a:rPr lang="ja-JP" altLang="en-US" sz="2400" dirty="0" smtClean="0">
                <a:latin typeface="+mj-ea"/>
              </a:rPr>
              <a:t>使用</a:t>
            </a:r>
            <a:endParaRPr lang="en-US" altLang="ja-JP" sz="2400" dirty="0" smtClean="0">
              <a:latin typeface="+mj-ea"/>
            </a:endParaRPr>
          </a:p>
          <a:p>
            <a:pPr lvl="1"/>
            <a:r>
              <a:rPr lang="ja-JP" altLang="en-US" sz="2400" dirty="0" smtClean="0">
                <a:latin typeface="+mj-ea"/>
              </a:rPr>
              <a:t>遠くの依存関係を見つけることが可能</a:t>
            </a:r>
            <a:endParaRPr lang="en-US" altLang="ja-JP" sz="2400" dirty="0">
              <a:latin typeface="+mj-ea"/>
            </a:endParaRPr>
          </a:p>
          <a:p>
            <a:pPr marL="0" indent="0">
              <a:buNone/>
            </a:pPr>
            <a:r>
              <a:rPr lang="ja-JP" altLang="ja-JP" sz="2800" dirty="0">
                <a:latin typeface="+mj-ea"/>
              </a:rPr>
              <a:t>　</a:t>
            </a:r>
            <a:r>
              <a:rPr lang="ja-JP" altLang="en-US" sz="2800" dirty="0">
                <a:latin typeface="+mj-ea"/>
              </a:rPr>
              <a:t>　　</a:t>
            </a:r>
            <a:r>
              <a:rPr lang="ja-JP" altLang="ja-JP" sz="2800" dirty="0">
                <a:latin typeface="+mj-ea"/>
              </a:rPr>
              <a:t>　</a:t>
            </a:r>
            <a:r>
              <a:rPr lang="ja-JP" altLang="en-US" sz="2800" dirty="0">
                <a:latin typeface="+mj-ea"/>
              </a:rPr>
              <a:t>　　</a:t>
            </a:r>
            <a:endParaRPr lang="en-US" altLang="ja-JP" sz="2800" dirty="0">
              <a:latin typeface="+mj-ea"/>
            </a:endParaRPr>
          </a:p>
          <a:p>
            <a:pPr lvl="1"/>
            <a:endParaRPr lang="en-US" altLang="ja-JP" sz="2400" dirty="0" smtClean="0"/>
          </a:p>
          <a:p>
            <a:pPr marL="0" indent="0">
              <a:buNone/>
            </a:pPr>
            <a:r>
              <a:rPr lang="ja-JP" altLang="ja-JP" sz="2800" dirty="0">
                <a:latin typeface="+mj-ea"/>
                <a:ea typeface="+mj-ea"/>
              </a:rPr>
              <a:t>　</a:t>
            </a:r>
            <a:r>
              <a:rPr lang="ja-JP" altLang="en-US" sz="2800" dirty="0" smtClean="0">
                <a:latin typeface="+mj-ea"/>
                <a:ea typeface="+mj-ea"/>
              </a:rPr>
              <a:t>　　</a:t>
            </a:r>
            <a:r>
              <a:rPr lang="ja-JP" altLang="ja-JP" sz="2800" dirty="0">
                <a:latin typeface="+mj-ea"/>
                <a:ea typeface="+mj-ea"/>
              </a:rPr>
              <a:t>　</a:t>
            </a:r>
            <a:r>
              <a:rPr lang="ja-JP" altLang="en-US" sz="2800" dirty="0" smtClean="0">
                <a:latin typeface="+mj-ea"/>
                <a:ea typeface="+mj-ea"/>
              </a:rPr>
              <a:t>　　</a:t>
            </a:r>
            <a:endParaRPr lang="en-US" altLang="ja-JP" sz="2800" dirty="0" smtClean="0">
              <a:latin typeface="+mj-ea"/>
              <a:ea typeface="+mj-ea"/>
            </a:endParaRPr>
          </a:p>
          <a:p>
            <a:pPr marL="0" indent="0">
              <a:buNone/>
            </a:pPr>
            <a:r>
              <a:rPr lang="ja-JP" altLang="ja-JP" sz="2400" dirty="0" smtClean="0">
                <a:latin typeface="+mj-ea"/>
                <a:ea typeface="+mj-ea"/>
              </a:rPr>
              <a:t>　</a:t>
            </a:r>
            <a:r>
              <a:rPr lang="ja-JP" altLang="en-US" sz="2400" dirty="0" smtClean="0">
                <a:latin typeface="+mj-ea"/>
                <a:ea typeface="+mj-ea"/>
              </a:rPr>
              <a:t>　　</a:t>
            </a:r>
            <a:r>
              <a:rPr lang="en-US" altLang="ja-JP" sz="2400" dirty="0" smtClean="0">
                <a:latin typeface="+mj-ea"/>
                <a:ea typeface="+mj-ea"/>
              </a:rPr>
              <a:t> </a:t>
            </a:r>
          </a:p>
          <a:p>
            <a:pPr marL="0" indent="0">
              <a:buNone/>
            </a:pPr>
            <a:r>
              <a:rPr lang="ja-JP" altLang="ja-JP" sz="2400" dirty="0">
                <a:latin typeface="+mj-ea"/>
                <a:ea typeface="+mj-ea"/>
              </a:rPr>
              <a:t>　</a:t>
            </a:r>
            <a:r>
              <a:rPr lang="ja-JP" altLang="en-US" sz="2400" dirty="0" smtClean="0">
                <a:latin typeface="+mj-ea"/>
                <a:ea typeface="+mj-ea"/>
              </a:rPr>
              <a:t>　　</a:t>
            </a:r>
            <a:r>
              <a:rPr lang="en-US" altLang="ja-JP" sz="2400" dirty="0" smtClean="0">
                <a:latin typeface="+mj-ea"/>
                <a:ea typeface="+mj-ea"/>
              </a:rPr>
              <a:t> </a:t>
            </a:r>
          </a:p>
          <a:p>
            <a:pPr marL="0" indent="0">
              <a:buNone/>
            </a:pPr>
            <a:endParaRPr lang="en-US" altLang="ja-JP" sz="2800" dirty="0"/>
          </a:p>
        </p:txBody>
      </p:sp>
      <p:sp>
        <p:nvSpPr>
          <p:cNvPr id="5" name="テキスト ボックス 4"/>
          <p:cNvSpPr txBox="1"/>
          <p:nvPr/>
        </p:nvSpPr>
        <p:spPr>
          <a:xfrm>
            <a:off x="10953" y="5983941"/>
            <a:ext cx="9450026" cy="874085"/>
          </a:xfrm>
          <a:prstGeom prst="rect">
            <a:avLst/>
          </a:prstGeom>
          <a:noFill/>
        </p:spPr>
        <p:txBody>
          <a:bodyPr wrap="square" rtlCol="0">
            <a:spAutoFit/>
          </a:bodyPr>
          <a:lstStyle/>
          <a:p>
            <a:r>
              <a:rPr lang="en-US" altLang="ja-JP" sz="1200" b="0" dirty="0" smtClean="0">
                <a:latin typeface="Times New Roman"/>
                <a:cs typeface="Times New Roman"/>
              </a:rPr>
              <a:t>[3]  </a:t>
            </a:r>
            <a:r>
              <a:rPr lang="en-US" altLang="ja-JP" sz="1200" b="0" dirty="0" err="1" smtClean="0">
                <a:latin typeface="Times New Roman"/>
                <a:cs typeface="Times New Roman"/>
              </a:rPr>
              <a:t>Granroth</a:t>
            </a:r>
            <a:r>
              <a:rPr lang="en-US" altLang="ja-JP" sz="1200" b="0" dirty="0">
                <a:latin typeface="Times New Roman"/>
                <a:cs typeface="Times New Roman"/>
              </a:rPr>
              <a:t>-Wilding, M., &amp; </a:t>
            </a:r>
            <a:r>
              <a:rPr lang="en-US" altLang="ja-JP" sz="1200" b="0" dirty="0" err="1">
                <a:latin typeface="Times New Roman"/>
                <a:cs typeface="Times New Roman"/>
              </a:rPr>
              <a:t>Steedman</a:t>
            </a:r>
            <a:r>
              <a:rPr lang="en-US" altLang="ja-JP" sz="1200" b="0" dirty="0">
                <a:latin typeface="Times New Roman"/>
                <a:cs typeface="Times New Roman"/>
              </a:rPr>
              <a:t>, </a:t>
            </a:r>
            <a:r>
              <a:rPr lang="en-US" altLang="ja-JP" sz="1200" b="0" dirty="0" err="1">
                <a:latin typeface="Times New Roman"/>
                <a:cs typeface="Times New Roman"/>
              </a:rPr>
              <a:t>M.:Robust</a:t>
            </a:r>
            <a:r>
              <a:rPr lang="en-US" altLang="ja-JP" sz="1200" b="0" dirty="0">
                <a:latin typeface="Times New Roman"/>
                <a:cs typeface="Times New Roman"/>
              </a:rPr>
              <a:t> </a:t>
            </a:r>
            <a:r>
              <a:rPr lang="en-US" altLang="ja-JP" sz="1200" b="0" dirty="0" err="1">
                <a:latin typeface="Times New Roman"/>
                <a:cs typeface="Times New Roman"/>
              </a:rPr>
              <a:t>Paser</a:t>
            </a:r>
            <a:r>
              <a:rPr lang="en-US" altLang="ja-JP" sz="1200" b="0" dirty="0">
                <a:latin typeface="Times New Roman"/>
                <a:cs typeface="Times New Roman"/>
              </a:rPr>
              <a:t>-Interpreter for Jazz Chord Sequence, School of Informatics, University of Edinburgh, </a:t>
            </a:r>
            <a:r>
              <a:rPr lang="en-US" altLang="ja-JP" sz="1200" b="0" dirty="0" err="1">
                <a:latin typeface="Times New Roman"/>
                <a:cs typeface="Times New Roman"/>
              </a:rPr>
              <a:t>Edinburgh,UK</a:t>
            </a:r>
            <a:r>
              <a:rPr lang="en-US" altLang="ja-JP" sz="1200" b="0" dirty="0">
                <a:latin typeface="Times New Roman"/>
                <a:cs typeface="Times New Roman"/>
              </a:rPr>
              <a:t> (2014</a:t>
            </a:r>
            <a:r>
              <a:rPr lang="en-US" altLang="ja-JP" sz="1200" b="0" dirty="0" smtClean="0">
                <a:latin typeface="Times New Roman"/>
                <a:cs typeface="Times New Roman"/>
              </a:rPr>
              <a:t>)</a:t>
            </a:r>
          </a:p>
          <a:p>
            <a:r>
              <a:rPr lang="en-US" altLang="ja-JP" sz="1200" b="0" kern="100" dirty="0" smtClean="0">
                <a:latin typeface="Times New Roman"/>
                <a:ea typeface="ＭＳ 明朝"/>
                <a:cs typeface="Times New Roman"/>
              </a:rPr>
              <a:t>[4]  </a:t>
            </a:r>
            <a:r>
              <a:rPr lang="en-US" altLang="ja-JP" sz="1200" b="0" kern="100" dirty="0" err="1">
                <a:latin typeface="Times New Roman"/>
                <a:ea typeface="ＭＳ 明朝"/>
                <a:cs typeface="Times New Roman"/>
              </a:rPr>
              <a:t>Steedman</a:t>
            </a:r>
            <a:r>
              <a:rPr lang="en-US" altLang="ja-JP" sz="1200" b="0" kern="100" dirty="0">
                <a:latin typeface="Times New Roman"/>
                <a:ea typeface="ＭＳ 明朝"/>
                <a:cs typeface="Times New Roman"/>
              </a:rPr>
              <a:t>, M.J. : Surface Structure and Interpretation, The MIT Press(1996</a:t>
            </a:r>
            <a:r>
              <a:rPr lang="en-US" altLang="ja-JP" sz="1200" b="0" kern="100" dirty="0" smtClean="0">
                <a:latin typeface="Times New Roman"/>
                <a:ea typeface="ＭＳ 明朝"/>
                <a:cs typeface="Times New Roman"/>
              </a:rPr>
              <a:t>)</a:t>
            </a:r>
            <a:endParaRPr lang="ja-JP" altLang="ja-JP" sz="1200" b="0" kern="100" dirty="0">
              <a:latin typeface="Century"/>
              <a:ea typeface="ＭＳ 明朝"/>
              <a:cs typeface="Times New Roman"/>
            </a:endParaRPr>
          </a:p>
        </p:txBody>
      </p:sp>
      <p:grpSp>
        <p:nvGrpSpPr>
          <p:cNvPr id="8" name="図形グループ 7"/>
          <p:cNvGrpSpPr/>
          <p:nvPr/>
        </p:nvGrpSpPr>
        <p:grpSpPr>
          <a:xfrm>
            <a:off x="2170804" y="3708660"/>
            <a:ext cx="4837144" cy="2345197"/>
            <a:chOff x="1435725" y="3062999"/>
            <a:chExt cx="7125453" cy="3454640"/>
          </a:xfrm>
        </p:grpSpPr>
        <p:pic>
          <p:nvPicPr>
            <p:cNvPr id="9" name="図 8" descr="導出２.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725" y="3499935"/>
              <a:ext cx="7125453" cy="3017704"/>
            </a:xfrm>
            <a:prstGeom prst="rect">
              <a:avLst/>
            </a:prstGeom>
          </p:spPr>
        </p:pic>
        <p:sp>
          <p:nvSpPr>
            <p:cNvPr id="10" name="U ターン矢印 9"/>
            <p:cNvSpPr/>
            <p:nvPr/>
          </p:nvSpPr>
          <p:spPr>
            <a:xfrm>
              <a:off x="6081273" y="3234778"/>
              <a:ext cx="1602051" cy="374917"/>
            </a:xfrm>
            <a:prstGeom prst="uturnArrow">
              <a:avLst>
                <a:gd name="adj1" fmla="val 19615"/>
                <a:gd name="adj2" fmla="val 25000"/>
                <a:gd name="adj3" fmla="val 30385"/>
                <a:gd name="adj4" fmla="val 43750"/>
                <a:gd name="adj5" fmla="val 99306"/>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1" name="U ターン矢印 10"/>
            <p:cNvSpPr/>
            <p:nvPr/>
          </p:nvSpPr>
          <p:spPr>
            <a:xfrm>
              <a:off x="3825982" y="3062999"/>
              <a:ext cx="4045506" cy="374917"/>
            </a:xfrm>
            <a:prstGeom prst="uturnArrow">
              <a:avLst>
                <a:gd name="adj1" fmla="val 19615"/>
                <a:gd name="adj2" fmla="val 25000"/>
                <a:gd name="adj3" fmla="val 30385"/>
                <a:gd name="adj4" fmla="val 43750"/>
                <a:gd name="adj5" fmla="val 99306"/>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grpSp>
    </p:spTree>
    <p:extLst>
      <p:ext uri="{BB962C8B-B14F-4D97-AF65-F5344CB8AC3E}">
        <p14:creationId xmlns:p14="http://schemas.microsoft.com/office/powerpoint/2010/main" val="1937270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図形グループ 5"/>
          <p:cNvGrpSpPr/>
          <p:nvPr/>
        </p:nvGrpSpPr>
        <p:grpSpPr>
          <a:xfrm>
            <a:off x="409052" y="4095697"/>
            <a:ext cx="9097071" cy="1192051"/>
            <a:chOff x="-102183" y="2152374"/>
            <a:chExt cx="9097071" cy="1451588"/>
          </a:xfrm>
        </p:grpSpPr>
        <p:sp>
          <p:nvSpPr>
            <p:cNvPr id="9" name="テキスト ボックス 8"/>
            <p:cNvSpPr txBox="1"/>
            <p:nvPr/>
          </p:nvSpPr>
          <p:spPr>
            <a:xfrm>
              <a:off x="777993" y="2152374"/>
              <a:ext cx="1104086" cy="812036"/>
            </a:xfrm>
            <a:prstGeom prst="rect">
              <a:avLst/>
            </a:prstGeom>
            <a:noFill/>
          </p:spPr>
          <p:txBody>
            <a:bodyPr wrap="square" rtlCol="0">
              <a:spAutoFit/>
            </a:bodyPr>
            <a:lstStyle/>
            <a:p>
              <a:r>
                <a:rPr lang="en-US" altLang="ja-JP" sz="2800" dirty="0" smtClean="0"/>
                <a:t>D</a:t>
              </a:r>
              <a:r>
                <a:rPr lang="en-US" altLang="ja-JP" sz="2800" baseline="-25000" dirty="0" smtClean="0"/>
                <a:t>7</a:t>
              </a:r>
              <a:endParaRPr lang="ja-JP" altLang="en-US" sz="2800" dirty="0"/>
            </a:p>
          </p:txBody>
        </p:sp>
        <p:sp>
          <p:nvSpPr>
            <p:cNvPr id="10" name="テキスト ボックス 9"/>
            <p:cNvSpPr txBox="1"/>
            <p:nvPr/>
          </p:nvSpPr>
          <p:spPr>
            <a:xfrm>
              <a:off x="4583435" y="2157071"/>
              <a:ext cx="1104086" cy="812038"/>
            </a:xfrm>
            <a:prstGeom prst="rect">
              <a:avLst/>
            </a:prstGeom>
            <a:noFill/>
          </p:spPr>
          <p:txBody>
            <a:bodyPr wrap="square" rtlCol="0">
              <a:spAutoFit/>
            </a:bodyPr>
            <a:lstStyle/>
            <a:p>
              <a:r>
                <a:rPr lang="ja-JP" altLang="en-US" sz="2800" dirty="0"/>
                <a:t>Ｄ</a:t>
              </a:r>
              <a:r>
                <a:rPr lang="en-US" altLang="ja-JP" sz="2800" dirty="0"/>
                <a:t>♭</a:t>
              </a:r>
              <a:r>
                <a:rPr lang="en-US" altLang="ja-JP" sz="2800" baseline="-25000" dirty="0"/>
                <a:t>7</a:t>
              </a:r>
              <a:endParaRPr lang="ja-JP" altLang="en-US" sz="2800" dirty="0"/>
            </a:p>
          </p:txBody>
        </p:sp>
        <p:sp>
          <p:nvSpPr>
            <p:cNvPr id="11" name="テキスト ボックス 10"/>
            <p:cNvSpPr txBox="1"/>
            <p:nvPr/>
          </p:nvSpPr>
          <p:spPr>
            <a:xfrm>
              <a:off x="7890802" y="2239851"/>
              <a:ext cx="1104086" cy="812036"/>
            </a:xfrm>
            <a:prstGeom prst="rect">
              <a:avLst/>
            </a:prstGeom>
            <a:noFill/>
          </p:spPr>
          <p:txBody>
            <a:bodyPr wrap="square" rtlCol="0">
              <a:spAutoFit/>
            </a:bodyPr>
            <a:lstStyle/>
            <a:p>
              <a:r>
                <a:rPr lang="en-US" altLang="ja-JP" sz="2800" dirty="0" smtClean="0"/>
                <a:t>C</a:t>
              </a:r>
              <a:endParaRPr lang="ja-JP" altLang="en-US" sz="2800" dirty="0"/>
            </a:p>
          </p:txBody>
        </p:sp>
        <p:cxnSp>
          <p:nvCxnSpPr>
            <p:cNvPr id="12" name="直線コネクタ 11"/>
            <p:cNvCxnSpPr/>
            <p:nvPr/>
          </p:nvCxnSpPr>
          <p:spPr>
            <a:xfrm>
              <a:off x="98060" y="2971795"/>
              <a:ext cx="238339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直線コネクタ 12"/>
            <p:cNvCxnSpPr/>
            <p:nvPr/>
          </p:nvCxnSpPr>
          <p:spPr>
            <a:xfrm flipV="1">
              <a:off x="3131651" y="2967395"/>
              <a:ext cx="3599154" cy="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直線コネクタ 13"/>
            <p:cNvCxnSpPr/>
            <p:nvPr/>
          </p:nvCxnSpPr>
          <p:spPr>
            <a:xfrm>
              <a:off x="7329212" y="2983075"/>
              <a:ext cx="1630746"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 name="テキスト ボックス 14"/>
            <p:cNvSpPr txBox="1"/>
            <p:nvPr/>
          </p:nvSpPr>
          <p:spPr>
            <a:xfrm>
              <a:off x="-102183" y="2791924"/>
              <a:ext cx="2820493" cy="812038"/>
            </a:xfrm>
            <a:prstGeom prst="rect">
              <a:avLst/>
            </a:prstGeom>
            <a:noFill/>
          </p:spPr>
          <p:txBody>
            <a:bodyPr wrap="square" rtlCol="0">
              <a:spAutoFit/>
            </a:bodyPr>
            <a:lstStyle/>
            <a:p>
              <a:r>
                <a:rPr lang="en-US" altLang="ja-JP" sz="2800" b="0" dirty="0" smtClean="0"/>
                <a:t>D</a:t>
              </a:r>
              <a:r>
                <a:rPr lang="en-US" altLang="ja-JP" sz="2800" b="0" baseline="30000" dirty="0" smtClean="0"/>
                <a:t>D</a:t>
              </a:r>
              <a:r>
                <a:rPr lang="en-US" altLang="ja-JP" sz="2800" b="0" dirty="0" smtClean="0"/>
                <a:t>/G</a:t>
              </a:r>
              <a:r>
                <a:rPr lang="en-US" altLang="ja-JP" sz="2800" b="0" baseline="30000" dirty="0" smtClean="0"/>
                <a:t>D|T</a:t>
              </a:r>
              <a:r>
                <a:rPr lang="en-US" altLang="ja-JP" sz="2800" b="0" dirty="0" smtClean="0"/>
                <a:t> : λx. L(x)</a:t>
              </a:r>
              <a:endParaRPr lang="ja-JP" altLang="en-US" sz="2800" b="0" dirty="0"/>
            </a:p>
          </p:txBody>
        </p:sp>
      </p:grpSp>
      <p:pic>
        <p:nvPicPr>
          <p:cNvPr id="22" name="図 21" descr="辞書１.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4302" y="620578"/>
            <a:ext cx="5477045" cy="3573199"/>
          </a:xfrm>
          <a:prstGeom prst="rect">
            <a:avLst/>
          </a:prstGeom>
        </p:spPr>
      </p:pic>
      <p:sp>
        <p:nvSpPr>
          <p:cNvPr id="25" name="正方形/長方形 24"/>
          <p:cNvSpPr/>
          <p:nvPr/>
        </p:nvSpPr>
        <p:spPr>
          <a:xfrm>
            <a:off x="4066241" y="2018564"/>
            <a:ext cx="235204" cy="752636"/>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cxnSp>
        <p:nvCxnSpPr>
          <p:cNvPr id="26" name="直線コネクタ 25"/>
          <p:cNvCxnSpPr>
            <a:stCxn id="32" idx="0"/>
          </p:cNvCxnSpPr>
          <p:nvPr/>
        </p:nvCxnSpPr>
        <p:spPr>
          <a:xfrm flipV="1">
            <a:off x="1685705" y="2121673"/>
            <a:ext cx="2380536" cy="241692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2" name="円/楕円 31"/>
          <p:cNvSpPr/>
          <p:nvPr/>
        </p:nvSpPr>
        <p:spPr>
          <a:xfrm>
            <a:off x="1599477" y="4538596"/>
            <a:ext cx="172483" cy="172483"/>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sp>
        <p:nvSpPr>
          <p:cNvPr id="16" name="コンテンツ プレースホルダー 2"/>
          <p:cNvSpPr>
            <a:spLocks noGrp="1"/>
          </p:cNvSpPr>
          <p:nvPr>
            <p:ph idx="1"/>
          </p:nvPr>
        </p:nvSpPr>
        <p:spPr>
          <a:xfrm>
            <a:off x="495300" y="60655"/>
            <a:ext cx="9410700" cy="4525963"/>
          </a:xfrm>
        </p:spPr>
        <p:txBody>
          <a:bodyPr/>
          <a:lstStyle/>
          <a:p>
            <a:r>
              <a:rPr lang="ja-JP" altLang="en-US" dirty="0" smtClean="0"/>
              <a:t>辞書項目を用いて各和音にカテゴリの割りあて</a:t>
            </a:r>
            <a:endParaRPr kumimoji="1" lang="ja-JP" altLang="en-US" dirty="0"/>
          </a:p>
        </p:txBody>
      </p:sp>
    </p:spTree>
    <p:extLst>
      <p:ext uri="{BB962C8B-B14F-4D97-AF65-F5344CB8AC3E}">
        <p14:creationId xmlns:p14="http://schemas.microsoft.com/office/powerpoint/2010/main" val="17411874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図形グループ 4"/>
          <p:cNvGrpSpPr/>
          <p:nvPr/>
        </p:nvGrpSpPr>
        <p:grpSpPr>
          <a:xfrm>
            <a:off x="409052" y="4095645"/>
            <a:ext cx="9097071" cy="1192050"/>
            <a:chOff x="-59121" y="3594724"/>
            <a:chExt cx="9097071" cy="1451588"/>
          </a:xfrm>
        </p:grpSpPr>
        <p:grpSp>
          <p:nvGrpSpPr>
            <p:cNvPr id="6" name="図形グループ 5"/>
            <p:cNvGrpSpPr/>
            <p:nvPr/>
          </p:nvGrpSpPr>
          <p:grpSpPr>
            <a:xfrm>
              <a:off x="-59121" y="3594724"/>
              <a:ext cx="9097071" cy="1451588"/>
              <a:chOff x="-102183" y="2152374"/>
              <a:chExt cx="9097071" cy="1451588"/>
            </a:xfrm>
          </p:grpSpPr>
          <p:sp>
            <p:nvSpPr>
              <p:cNvPr id="9" name="テキスト ボックス 8"/>
              <p:cNvSpPr txBox="1"/>
              <p:nvPr/>
            </p:nvSpPr>
            <p:spPr>
              <a:xfrm>
                <a:off x="777993" y="2152374"/>
                <a:ext cx="1104086" cy="812036"/>
              </a:xfrm>
              <a:prstGeom prst="rect">
                <a:avLst/>
              </a:prstGeom>
              <a:noFill/>
            </p:spPr>
            <p:txBody>
              <a:bodyPr wrap="square" rtlCol="0">
                <a:spAutoFit/>
              </a:bodyPr>
              <a:lstStyle/>
              <a:p>
                <a:r>
                  <a:rPr lang="en-US" altLang="ja-JP" sz="2800" dirty="0" smtClean="0"/>
                  <a:t>D</a:t>
                </a:r>
                <a:r>
                  <a:rPr lang="en-US" altLang="ja-JP" sz="2800" baseline="-25000" dirty="0" smtClean="0"/>
                  <a:t>7</a:t>
                </a:r>
                <a:endParaRPr lang="ja-JP" altLang="en-US" sz="2800" dirty="0"/>
              </a:p>
            </p:txBody>
          </p:sp>
          <p:sp>
            <p:nvSpPr>
              <p:cNvPr id="10" name="テキスト ボックス 9"/>
              <p:cNvSpPr txBox="1"/>
              <p:nvPr/>
            </p:nvSpPr>
            <p:spPr>
              <a:xfrm>
                <a:off x="4583435" y="2157071"/>
                <a:ext cx="1104086" cy="812038"/>
              </a:xfrm>
              <a:prstGeom prst="rect">
                <a:avLst/>
              </a:prstGeom>
              <a:noFill/>
            </p:spPr>
            <p:txBody>
              <a:bodyPr wrap="square" rtlCol="0">
                <a:spAutoFit/>
              </a:bodyPr>
              <a:lstStyle/>
              <a:p>
                <a:r>
                  <a:rPr lang="ja-JP" altLang="en-US" sz="2800" dirty="0"/>
                  <a:t>Ｄ</a:t>
                </a:r>
                <a:r>
                  <a:rPr lang="en-US" altLang="ja-JP" sz="2800" dirty="0"/>
                  <a:t>♭</a:t>
                </a:r>
                <a:r>
                  <a:rPr lang="en-US" altLang="ja-JP" sz="2800" baseline="-25000" dirty="0"/>
                  <a:t>7</a:t>
                </a:r>
                <a:endParaRPr lang="ja-JP" altLang="en-US" sz="2800" dirty="0"/>
              </a:p>
            </p:txBody>
          </p:sp>
          <p:sp>
            <p:nvSpPr>
              <p:cNvPr id="11" name="テキスト ボックス 10"/>
              <p:cNvSpPr txBox="1"/>
              <p:nvPr/>
            </p:nvSpPr>
            <p:spPr>
              <a:xfrm>
                <a:off x="7890802" y="2239851"/>
                <a:ext cx="1104086" cy="812036"/>
              </a:xfrm>
              <a:prstGeom prst="rect">
                <a:avLst/>
              </a:prstGeom>
              <a:noFill/>
            </p:spPr>
            <p:txBody>
              <a:bodyPr wrap="square" rtlCol="0">
                <a:spAutoFit/>
              </a:bodyPr>
              <a:lstStyle/>
              <a:p>
                <a:r>
                  <a:rPr lang="en-US" altLang="ja-JP" sz="2800" dirty="0" smtClean="0"/>
                  <a:t>C</a:t>
                </a:r>
                <a:endParaRPr lang="ja-JP" altLang="en-US" sz="2800" dirty="0"/>
              </a:p>
            </p:txBody>
          </p:sp>
          <p:cxnSp>
            <p:nvCxnSpPr>
              <p:cNvPr id="12" name="直線コネクタ 11"/>
              <p:cNvCxnSpPr/>
              <p:nvPr/>
            </p:nvCxnSpPr>
            <p:spPr>
              <a:xfrm>
                <a:off x="98060" y="2971795"/>
                <a:ext cx="238339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直線コネクタ 12"/>
              <p:cNvCxnSpPr/>
              <p:nvPr/>
            </p:nvCxnSpPr>
            <p:spPr>
              <a:xfrm flipV="1">
                <a:off x="3131651" y="2967395"/>
                <a:ext cx="3599154" cy="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直線コネクタ 13"/>
              <p:cNvCxnSpPr/>
              <p:nvPr/>
            </p:nvCxnSpPr>
            <p:spPr>
              <a:xfrm>
                <a:off x="7329212" y="2983075"/>
                <a:ext cx="1630746"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 name="テキスト ボックス 14"/>
              <p:cNvSpPr txBox="1"/>
              <p:nvPr/>
            </p:nvSpPr>
            <p:spPr>
              <a:xfrm>
                <a:off x="-102183" y="2791924"/>
                <a:ext cx="2820493" cy="812038"/>
              </a:xfrm>
              <a:prstGeom prst="rect">
                <a:avLst/>
              </a:prstGeom>
              <a:noFill/>
            </p:spPr>
            <p:txBody>
              <a:bodyPr wrap="square" rtlCol="0">
                <a:spAutoFit/>
              </a:bodyPr>
              <a:lstStyle/>
              <a:p>
                <a:r>
                  <a:rPr lang="en-US" altLang="ja-JP" sz="2800" b="0" dirty="0" smtClean="0"/>
                  <a:t>D</a:t>
                </a:r>
                <a:r>
                  <a:rPr lang="en-US" altLang="ja-JP" sz="2800" b="0" baseline="30000" dirty="0" smtClean="0"/>
                  <a:t>D</a:t>
                </a:r>
                <a:r>
                  <a:rPr lang="en-US" altLang="ja-JP" sz="2800" b="0" dirty="0" smtClean="0"/>
                  <a:t>/G</a:t>
                </a:r>
                <a:r>
                  <a:rPr lang="en-US" altLang="ja-JP" sz="2800" b="0" baseline="30000" dirty="0" smtClean="0"/>
                  <a:t>D|T</a:t>
                </a:r>
                <a:r>
                  <a:rPr lang="en-US" altLang="ja-JP" sz="2800" b="0" dirty="0" smtClean="0"/>
                  <a:t> : λx. L(x)</a:t>
                </a:r>
                <a:endParaRPr lang="ja-JP" altLang="en-US" sz="2800" b="0" dirty="0"/>
              </a:p>
            </p:txBody>
          </p:sp>
        </p:grpSp>
        <p:sp>
          <p:nvSpPr>
            <p:cNvPr id="7" name="テキスト ボックス 6"/>
            <p:cNvSpPr txBox="1"/>
            <p:nvPr/>
          </p:nvSpPr>
          <p:spPr>
            <a:xfrm>
              <a:off x="3267121" y="4204286"/>
              <a:ext cx="3795059" cy="812038"/>
            </a:xfrm>
            <a:prstGeom prst="rect">
              <a:avLst/>
            </a:prstGeom>
            <a:noFill/>
          </p:spPr>
          <p:txBody>
            <a:bodyPr wrap="square" rtlCol="0">
              <a:spAutoFit/>
            </a:bodyPr>
            <a:lstStyle/>
            <a:p>
              <a:r>
                <a:rPr lang="en-US" altLang="ja-JP" sz="2800" b="0" dirty="0" smtClean="0"/>
                <a:t>D♭</a:t>
              </a:r>
              <a:r>
                <a:rPr lang="en-US" altLang="ja-JP" sz="2800" b="0" baseline="30000" dirty="0" smtClean="0"/>
                <a:t>D</a:t>
              </a:r>
              <a:r>
                <a:rPr lang="en-US" altLang="ja-JP" sz="2800" b="0" dirty="0" smtClean="0"/>
                <a:t>/G♭</a:t>
              </a:r>
              <a:r>
                <a:rPr lang="en-US" altLang="ja-JP" sz="2800" b="0" baseline="30000" dirty="0" smtClean="0"/>
                <a:t>D|T</a:t>
              </a:r>
              <a:r>
                <a:rPr lang="en-US" altLang="ja-JP" sz="2800" b="0" dirty="0" smtClean="0"/>
                <a:t> : λx. L(x)</a:t>
              </a:r>
              <a:endParaRPr lang="ja-JP" altLang="en-US" sz="2800" b="0" dirty="0"/>
            </a:p>
          </p:txBody>
        </p:sp>
      </p:grpSp>
      <p:pic>
        <p:nvPicPr>
          <p:cNvPr id="22" name="図 21" descr="辞書１.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4302" y="620578"/>
            <a:ext cx="5477045" cy="3573199"/>
          </a:xfrm>
          <a:prstGeom prst="rect">
            <a:avLst/>
          </a:prstGeom>
        </p:spPr>
      </p:pic>
      <p:sp>
        <p:nvSpPr>
          <p:cNvPr id="25" name="正方形/長方形 24"/>
          <p:cNvSpPr/>
          <p:nvPr/>
        </p:nvSpPr>
        <p:spPr>
          <a:xfrm>
            <a:off x="4036357" y="2018564"/>
            <a:ext cx="235204" cy="752636"/>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cxnSp>
        <p:nvCxnSpPr>
          <p:cNvPr id="24" name="直線コネクタ 23"/>
          <p:cNvCxnSpPr>
            <a:stCxn id="28" idx="0"/>
          </p:cNvCxnSpPr>
          <p:nvPr/>
        </p:nvCxnSpPr>
        <p:spPr>
          <a:xfrm flipH="1" flipV="1">
            <a:off x="4271560" y="2226235"/>
            <a:ext cx="1675369" cy="231646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8" name="円/楕円 27"/>
          <p:cNvSpPr/>
          <p:nvPr/>
        </p:nvSpPr>
        <p:spPr>
          <a:xfrm>
            <a:off x="5860701" y="4542725"/>
            <a:ext cx="172483" cy="172483"/>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spTree>
    <p:extLst>
      <p:ext uri="{BB962C8B-B14F-4D97-AF65-F5344CB8AC3E}">
        <p14:creationId xmlns:p14="http://schemas.microsoft.com/office/powerpoint/2010/main" val="595607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図形グループ 4"/>
          <p:cNvGrpSpPr/>
          <p:nvPr/>
        </p:nvGrpSpPr>
        <p:grpSpPr>
          <a:xfrm>
            <a:off x="409057" y="4095659"/>
            <a:ext cx="9698561" cy="1193764"/>
            <a:chOff x="-59121" y="3594724"/>
            <a:chExt cx="9698561" cy="1453675"/>
          </a:xfrm>
        </p:grpSpPr>
        <p:grpSp>
          <p:nvGrpSpPr>
            <p:cNvPr id="6" name="図形グループ 5"/>
            <p:cNvGrpSpPr/>
            <p:nvPr/>
          </p:nvGrpSpPr>
          <p:grpSpPr>
            <a:xfrm>
              <a:off x="-59121" y="3594724"/>
              <a:ext cx="9698561" cy="1453675"/>
              <a:chOff x="-102183" y="2152374"/>
              <a:chExt cx="9698561" cy="1453675"/>
            </a:xfrm>
          </p:grpSpPr>
          <p:sp>
            <p:nvSpPr>
              <p:cNvPr id="9" name="テキスト ボックス 8"/>
              <p:cNvSpPr txBox="1"/>
              <p:nvPr/>
            </p:nvSpPr>
            <p:spPr>
              <a:xfrm>
                <a:off x="777993" y="2152374"/>
                <a:ext cx="1104086" cy="812036"/>
              </a:xfrm>
              <a:prstGeom prst="rect">
                <a:avLst/>
              </a:prstGeom>
              <a:noFill/>
            </p:spPr>
            <p:txBody>
              <a:bodyPr wrap="square" rtlCol="0">
                <a:spAutoFit/>
              </a:bodyPr>
              <a:lstStyle/>
              <a:p>
                <a:r>
                  <a:rPr lang="en-US" altLang="ja-JP" sz="2800" dirty="0" smtClean="0"/>
                  <a:t>D</a:t>
                </a:r>
                <a:r>
                  <a:rPr lang="en-US" altLang="ja-JP" sz="2800" baseline="-25000" dirty="0" smtClean="0"/>
                  <a:t>7</a:t>
                </a:r>
                <a:endParaRPr lang="ja-JP" altLang="en-US" sz="2800" dirty="0"/>
              </a:p>
            </p:txBody>
          </p:sp>
          <p:sp>
            <p:nvSpPr>
              <p:cNvPr id="10" name="テキスト ボックス 9"/>
              <p:cNvSpPr txBox="1"/>
              <p:nvPr/>
            </p:nvSpPr>
            <p:spPr>
              <a:xfrm>
                <a:off x="4583435" y="2157071"/>
                <a:ext cx="1104086" cy="812038"/>
              </a:xfrm>
              <a:prstGeom prst="rect">
                <a:avLst/>
              </a:prstGeom>
              <a:noFill/>
            </p:spPr>
            <p:txBody>
              <a:bodyPr wrap="square" rtlCol="0">
                <a:spAutoFit/>
              </a:bodyPr>
              <a:lstStyle/>
              <a:p>
                <a:r>
                  <a:rPr lang="ja-JP" altLang="en-US" sz="2800" dirty="0"/>
                  <a:t>Ｄ</a:t>
                </a:r>
                <a:r>
                  <a:rPr lang="en-US" altLang="ja-JP" sz="2800" dirty="0"/>
                  <a:t>♭</a:t>
                </a:r>
                <a:r>
                  <a:rPr lang="en-US" altLang="ja-JP" sz="2800" baseline="-25000" dirty="0"/>
                  <a:t>7</a:t>
                </a:r>
                <a:endParaRPr lang="ja-JP" altLang="en-US" sz="2800" dirty="0"/>
              </a:p>
            </p:txBody>
          </p:sp>
          <p:sp>
            <p:nvSpPr>
              <p:cNvPr id="11" name="テキスト ボックス 10"/>
              <p:cNvSpPr txBox="1"/>
              <p:nvPr/>
            </p:nvSpPr>
            <p:spPr>
              <a:xfrm>
                <a:off x="7890802" y="2239851"/>
                <a:ext cx="1104086" cy="812036"/>
              </a:xfrm>
              <a:prstGeom prst="rect">
                <a:avLst/>
              </a:prstGeom>
              <a:noFill/>
            </p:spPr>
            <p:txBody>
              <a:bodyPr wrap="square" rtlCol="0">
                <a:spAutoFit/>
              </a:bodyPr>
              <a:lstStyle/>
              <a:p>
                <a:r>
                  <a:rPr lang="en-US" altLang="ja-JP" sz="2800" dirty="0" smtClean="0"/>
                  <a:t>C</a:t>
                </a:r>
                <a:endParaRPr lang="ja-JP" altLang="en-US" sz="2800" dirty="0"/>
              </a:p>
            </p:txBody>
          </p:sp>
          <p:cxnSp>
            <p:nvCxnSpPr>
              <p:cNvPr id="12" name="直線コネクタ 11"/>
              <p:cNvCxnSpPr/>
              <p:nvPr/>
            </p:nvCxnSpPr>
            <p:spPr>
              <a:xfrm>
                <a:off x="98060" y="2971795"/>
                <a:ext cx="238339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直線コネクタ 12"/>
              <p:cNvCxnSpPr/>
              <p:nvPr/>
            </p:nvCxnSpPr>
            <p:spPr>
              <a:xfrm flipV="1">
                <a:off x="3131651" y="2967395"/>
                <a:ext cx="3599154" cy="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直線コネクタ 13"/>
              <p:cNvCxnSpPr/>
              <p:nvPr/>
            </p:nvCxnSpPr>
            <p:spPr>
              <a:xfrm>
                <a:off x="7329212" y="2983075"/>
                <a:ext cx="1630746"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 name="テキスト ボックス 14"/>
              <p:cNvSpPr txBox="1"/>
              <p:nvPr/>
            </p:nvSpPr>
            <p:spPr>
              <a:xfrm>
                <a:off x="-102183" y="2791924"/>
                <a:ext cx="2820493" cy="812038"/>
              </a:xfrm>
              <a:prstGeom prst="rect">
                <a:avLst/>
              </a:prstGeom>
              <a:noFill/>
            </p:spPr>
            <p:txBody>
              <a:bodyPr wrap="square" rtlCol="0">
                <a:spAutoFit/>
              </a:bodyPr>
              <a:lstStyle/>
              <a:p>
                <a:r>
                  <a:rPr lang="en-US" altLang="ja-JP" sz="2800" b="0" dirty="0" smtClean="0"/>
                  <a:t>D</a:t>
                </a:r>
                <a:r>
                  <a:rPr lang="en-US" altLang="ja-JP" sz="2800" b="0" baseline="30000" dirty="0" smtClean="0"/>
                  <a:t>D</a:t>
                </a:r>
                <a:r>
                  <a:rPr lang="en-US" altLang="ja-JP" sz="2800" b="0" dirty="0" smtClean="0"/>
                  <a:t>/G</a:t>
                </a:r>
                <a:r>
                  <a:rPr lang="en-US" altLang="ja-JP" sz="2800" b="0" baseline="30000" dirty="0" smtClean="0"/>
                  <a:t>D|T</a:t>
                </a:r>
                <a:r>
                  <a:rPr lang="en-US" altLang="ja-JP" sz="2800" b="0" dirty="0" smtClean="0"/>
                  <a:t> : λx. L(x)</a:t>
                </a:r>
                <a:endParaRPr lang="ja-JP" altLang="en-US" sz="2800" b="0" dirty="0"/>
              </a:p>
            </p:txBody>
          </p:sp>
          <p:sp>
            <p:nvSpPr>
              <p:cNvPr id="16" name="テキスト ボックス 15"/>
              <p:cNvSpPr txBox="1"/>
              <p:nvPr/>
            </p:nvSpPr>
            <p:spPr>
              <a:xfrm>
                <a:off x="7056118" y="2794013"/>
                <a:ext cx="2540260" cy="812036"/>
              </a:xfrm>
              <a:prstGeom prst="rect">
                <a:avLst/>
              </a:prstGeom>
              <a:noFill/>
            </p:spPr>
            <p:txBody>
              <a:bodyPr wrap="square" rtlCol="0">
                <a:spAutoFit/>
              </a:bodyPr>
              <a:lstStyle/>
              <a:p>
                <a:r>
                  <a:rPr lang="en-US" altLang="ja-JP" sz="2800" b="0" dirty="0" smtClean="0"/>
                  <a:t>C</a:t>
                </a:r>
                <a:r>
                  <a:rPr lang="en-US" altLang="ja-JP" sz="2800" b="0" baseline="30000" dirty="0" smtClean="0"/>
                  <a:t>T</a:t>
                </a:r>
                <a:r>
                  <a:rPr lang="en-US" altLang="ja-JP" sz="2800" b="0" dirty="0" smtClean="0"/>
                  <a:t> : [&lt;0,0&gt;]</a:t>
                </a:r>
                <a:endParaRPr lang="ja-JP" altLang="en-US" sz="2800" b="0" dirty="0"/>
              </a:p>
            </p:txBody>
          </p:sp>
        </p:grpSp>
        <p:sp>
          <p:nvSpPr>
            <p:cNvPr id="7" name="テキスト ボックス 6"/>
            <p:cNvSpPr txBox="1"/>
            <p:nvPr/>
          </p:nvSpPr>
          <p:spPr>
            <a:xfrm>
              <a:off x="3244710" y="4204286"/>
              <a:ext cx="4026646" cy="812038"/>
            </a:xfrm>
            <a:prstGeom prst="rect">
              <a:avLst/>
            </a:prstGeom>
            <a:noFill/>
          </p:spPr>
          <p:txBody>
            <a:bodyPr wrap="square" rtlCol="0">
              <a:spAutoFit/>
            </a:bodyPr>
            <a:lstStyle/>
            <a:p>
              <a:r>
                <a:rPr lang="en-US" altLang="ja-JP" sz="2800" b="0" dirty="0"/>
                <a:t>D♭</a:t>
              </a:r>
              <a:r>
                <a:rPr lang="en-US" altLang="ja-JP" sz="2800" b="0" baseline="30000" dirty="0"/>
                <a:t>D</a:t>
              </a:r>
              <a:r>
                <a:rPr lang="en-US" altLang="ja-JP" sz="2800" b="0" dirty="0"/>
                <a:t>/G♭</a:t>
              </a:r>
              <a:r>
                <a:rPr lang="en-US" altLang="ja-JP" sz="2800" b="0" baseline="30000" dirty="0"/>
                <a:t>D|T</a:t>
              </a:r>
              <a:r>
                <a:rPr lang="en-US" altLang="ja-JP" sz="2800" b="0" dirty="0"/>
                <a:t> : λx. L(x)</a:t>
              </a:r>
              <a:endParaRPr lang="ja-JP" altLang="en-US" sz="2800" b="0" dirty="0"/>
            </a:p>
          </p:txBody>
        </p:sp>
      </p:grpSp>
      <p:pic>
        <p:nvPicPr>
          <p:cNvPr id="22" name="図 21" descr="辞書１.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4302" y="620578"/>
            <a:ext cx="5477045" cy="3573199"/>
          </a:xfrm>
          <a:prstGeom prst="rect">
            <a:avLst/>
          </a:prstGeom>
        </p:spPr>
      </p:pic>
      <p:sp>
        <p:nvSpPr>
          <p:cNvPr id="25" name="正方形/長方形 24"/>
          <p:cNvSpPr/>
          <p:nvPr/>
        </p:nvSpPr>
        <p:spPr>
          <a:xfrm>
            <a:off x="3899654" y="1397026"/>
            <a:ext cx="356972" cy="575235"/>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cxnSp>
        <p:nvCxnSpPr>
          <p:cNvPr id="26" name="直線コネクタ 25"/>
          <p:cNvCxnSpPr>
            <a:stCxn id="32" idx="0"/>
          </p:cNvCxnSpPr>
          <p:nvPr/>
        </p:nvCxnSpPr>
        <p:spPr>
          <a:xfrm flipH="1" flipV="1">
            <a:off x="4256633" y="1538941"/>
            <a:ext cx="4523013" cy="3048106"/>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2" name="円/楕円 31"/>
          <p:cNvSpPr/>
          <p:nvPr/>
        </p:nvSpPr>
        <p:spPr>
          <a:xfrm>
            <a:off x="8693404" y="4587073"/>
            <a:ext cx="172483" cy="172483"/>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spTree>
    <p:extLst>
      <p:ext uri="{BB962C8B-B14F-4D97-AF65-F5344CB8AC3E}">
        <p14:creationId xmlns:p14="http://schemas.microsoft.com/office/powerpoint/2010/main" val="3056846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図形グループ 4"/>
          <p:cNvGrpSpPr/>
          <p:nvPr/>
        </p:nvGrpSpPr>
        <p:grpSpPr>
          <a:xfrm>
            <a:off x="409066" y="4095659"/>
            <a:ext cx="9833039" cy="1193764"/>
            <a:chOff x="-59121" y="3594724"/>
            <a:chExt cx="9833039" cy="1453675"/>
          </a:xfrm>
        </p:grpSpPr>
        <p:grpSp>
          <p:nvGrpSpPr>
            <p:cNvPr id="6" name="図形グループ 5"/>
            <p:cNvGrpSpPr/>
            <p:nvPr/>
          </p:nvGrpSpPr>
          <p:grpSpPr>
            <a:xfrm>
              <a:off x="-59121" y="3594724"/>
              <a:ext cx="9833039" cy="1453675"/>
              <a:chOff x="-102183" y="2152374"/>
              <a:chExt cx="9833039" cy="1453675"/>
            </a:xfrm>
          </p:grpSpPr>
          <p:sp>
            <p:nvSpPr>
              <p:cNvPr id="9" name="テキスト ボックス 8"/>
              <p:cNvSpPr txBox="1"/>
              <p:nvPr/>
            </p:nvSpPr>
            <p:spPr>
              <a:xfrm>
                <a:off x="777993" y="2152374"/>
                <a:ext cx="1104086" cy="812036"/>
              </a:xfrm>
              <a:prstGeom prst="rect">
                <a:avLst/>
              </a:prstGeom>
              <a:noFill/>
            </p:spPr>
            <p:txBody>
              <a:bodyPr wrap="square" rtlCol="0">
                <a:spAutoFit/>
              </a:bodyPr>
              <a:lstStyle/>
              <a:p>
                <a:r>
                  <a:rPr lang="en-US" altLang="ja-JP" sz="2800" dirty="0" smtClean="0"/>
                  <a:t>D</a:t>
                </a:r>
                <a:r>
                  <a:rPr lang="en-US" altLang="ja-JP" sz="2800" baseline="-25000" dirty="0" smtClean="0"/>
                  <a:t>7</a:t>
                </a:r>
                <a:endParaRPr lang="ja-JP" altLang="en-US" sz="2800" dirty="0"/>
              </a:p>
            </p:txBody>
          </p:sp>
          <p:sp>
            <p:nvSpPr>
              <p:cNvPr id="10" name="テキスト ボックス 9"/>
              <p:cNvSpPr txBox="1"/>
              <p:nvPr/>
            </p:nvSpPr>
            <p:spPr>
              <a:xfrm>
                <a:off x="4583435" y="2157071"/>
                <a:ext cx="1104086" cy="812038"/>
              </a:xfrm>
              <a:prstGeom prst="rect">
                <a:avLst/>
              </a:prstGeom>
              <a:noFill/>
            </p:spPr>
            <p:txBody>
              <a:bodyPr wrap="square" rtlCol="0">
                <a:spAutoFit/>
              </a:bodyPr>
              <a:lstStyle/>
              <a:p>
                <a:r>
                  <a:rPr lang="ja-JP" altLang="en-US" sz="2800" dirty="0"/>
                  <a:t>Ｄ</a:t>
                </a:r>
                <a:r>
                  <a:rPr lang="en-US" altLang="ja-JP" sz="2800" dirty="0"/>
                  <a:t>♭</a:t>
                </a:r>
                <a:r>
                  <a:rPr lang="en-US" altLang="ja-JP" sz="2800" baseline="-25000" dirty="0"/>
                  <a:t>7</a:t>
                </a:r>
                <a:endParaRPr lang="ja-JP" altLang="en-US" sz="2800" dirty="0"/>
              </a:p>
            </p:txBody>
          </p:sp>
          <p:sp>
            <p:nvSpPr>
              <p:cNvPr id="11" name="テキスト ボックス 10"/>
              <p:cNvSpPr txBox="1"/>
              <p:nvPr/>
            </p:nvSpPr>
            <p:spPr>
              <a:xfrm>
                <a:off x="7890802" y="2239851"/>
                <a:ext cx="1104086" cy="812036"/>
              </a:xfrm>
              <a:prstGeom prst="rect">
                <a:avLst/>
              </a:prstGeom>
              <a:noFill/>
            </p:spPr>
            <p:txBody>
              <a:bodyPr wrap="square" rtlCol="0">
                <a:spAutoFit/>
              </a:bodyPr>
              <a:lstStyle/>
              <a:p>
                <a:r>
                  <a:rPr lang="en-US" altLang="ja-JP" sz="2800" dirty="0" smtClean="0"/>
                  <a:t>C</a:t>
                </a:r>
                <a:endParaRPr lang="ja-JP" altLang="en-US" sz="2800" dirty="0"/>
              </a:p>
            </p:txBody>
          </p:sp>
          <p:cxnSp>
            <p:nvCxnSpPr>
              <p:cNvPr id="12" name="直線コネクタ 11"/>
              <p:cNvCxnSpPr/>
              <p:nvPr/>
            </p:nvCxnSpPr>
            <p:spPr>
              <a:xfrm>
                <a:off x="98060" y="2971795"/>
                <a:ext cx="238339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直線コネクタ 12"/>
              <p:cNvCxnSpPr/>
              <p:nvPr/>
            </p:nvCxnSpPr>
            <p:spPr>
              <a:xfrm flipV="1">
                <a:off x="3131651" y="2967395"/>
                <a:ext cx="3599154" cy="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直線コネクタ 13"/>
              <p:cNvCxnSpPr/>
              <p:nvPr/>
            </p:nvCxnSpPr>
            <p:spPr>
              <a:xfrm>
                <a:off x="7329212" y="2983075"/>
                <a:ext cx="1630746"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 name="テキスト ボックス 14"/>
              <p:cNvSpPr txBox="1"/>
              <p:nvPr/>
            </p:nvSpPr>
            <p:spPr>
              <a:xfrm>
                <a:off x="-102183" y="2791924"/>
                <a:ext cx="2820493" cy="812038"/>
              </a:xfrm>
              <a:prstGeom prst="rect">
                <a:avLst/>
              </a:prstGeom>
              <a:noFill/>
            </p:spPr>
            <p:txBody>
              <a:bodyPr wrap="square" rtlCol="0">
                <a:spAutoFit/>
              </a:bodyPr>
              <a:lstStyle/>
              <a:p>
                <a:r>
                  <a:rPr lang="en-US" altLang="ja-JP" sz="2800" b="0" dirty="0" smtClean="0"/>
                  <a:t>D</a:t>
                </a:r>
                <a:r>
                  <a:rPr lang="en-US" altLang="ja-JP" sz="2800" b="0" baseline="30000" dirty="0" smtClean="0"/>
                  <a:t>D</a:t>
                </a:r>
                <a:r>
                  <a:rPr lang="en-US" altLang="ja-JP" sz="2800" b="0" dirty="0" smtClean="0"/>
                  <a:t>/G</a:t>
                </a:r>
                <a:r>
                  <a:rPr lang="en-US" altLang="ja-JP" sz="2800" b="0" baseline="30000" dirty="0" smtClean="0"/>
                  <a:t>D|T</a:t>
                </a:r>
                <a:r>
                  <a:rPr lang="en-US" altLang="ja-JP" sz="2800" b="0" dirty="0" smtClean="0"/>
                  <a:t> : λx. L(x)</a:t>
                </a:r>
                <a:endParaRPr lang="ja-JP" altLang="en-US" sz="2800" b="0" dirty="0"/>
              </a:p>
            </p:txBody>
          </p:sp>
          <p:sp>
            <p:nvSpPr>
              <p:cNvPr id="16" name="テキスト ボックス 15"/>
              <p:cNvSpPr txBox="1"/>
              <p:nvPr/>
            </p:nvSpPr>
            <p:spPr>
              <a:xfrm>
                <a:off x="7190596" y="2794013"/>
                <a:ext cx="2540260" cy="812036"/>
              </a:xfrm>
              <a:prstGeom prst="rect">
                <a:avLst/>
              </a:prstGeom>
              <a:noFill/>
            </p:spPr>
            <p:txBody>
              <a:bodyPr wrap="square" rtlCol="0">
                <a:spAutoFit/>
              </a:bodyPr>
              <a:lstStyle/>
              <a:p>
                <a:r>
                  <a:rPr lang="en-US" altLang="ja-JP" sz="2800" b="0" dirty="0"/>
                  <a:t>E</a:t>
                </a:r>
                <a:r>
                  <a:rPr lang="en-US" altLang="ja-JP" sz="2800" b="0" baseline="30000" dirty="0" smtClean="0"/>
                  <a:t>T</a:t>
                </a:r>
                <a:r>
                  <a:rPr lang="en-US" altLang="ja-JP" sz="2800" b="0" dirty="0" smtClean="0"/>
                  <a:t> : [&lt;0,1&gt;]</a:t>
                </a:r>
                <a:endParaRPr lang="ja-JP" altLang="en-US" sz="2800" b="0" dirty="0"/>
              </a:p>
            </p:txBody>
          </p:sp>
        </p:grpSp>
        <p:sp>
          <p:nvSpPr>
            <p:cNvPr id="7" name="テキスト ボックス 6"/>
            <p:cNvSpPr txBox="1"/>
            <p:nvPr/>
          </p:nvSpPr>
          <p:spPr>
            <a:xfrm>
              <a:off x="3244710" y="4204286"/>
              <a:ext cx="4026646" cy="812038"/>
            </a:xfrm>
            <a:prstGeom prst="rect">
              <a:avLst/>
            </a:prstGeom>
            <a:noFill/>
          </p:spPr>
          <p:txBody>
            <a:bodyPr wrap="square" rtlCol="0">
              <a:spAutoFit/>
            </a:bodyPr>
            <a:lstStyle/>
            <a:p>
              <a:r>
                <a:rPr lang="en-US" altLang="ja-JP" sz="2800" b="0" dirty="0"/>
                <a:t>D♭</a:t>
              </a:r>
              <a:r>
                <a:rPr lang="en-US" altLang="ja-JP" sz="2800" b="0" baseline="30000" dirty="0"/>
                <a:t>D</a:t>
              </a:r>
              <a:r>
                <a:rPr lang="en-US" altLang="ja-JP" sz="2800" b="0" dirty="0"/>
                <a:t>/G♭</a:t>
              </a:r>
              <a:r>
                <a:rPr lang="en-US" altLang="ja-JP" sz="2800" b="0" baseline="30000" dirty="0"/>
                <a:t>D|T</a:t>
              </a:r>
              <a:r>
                <a:rPr lang="en-US" altLang="ja-JP" sz="2800" b="0" dirty="0"/>
                <a:t> : λx. L(x)</a:t>
              </a:r>
              <a:endParaRPr lang="ja-JP" altLang="en-US" sz="2800" b="0" dirty="0"/>
            </a:p>
          </p:txBody>
        </p:sp>
      </p:grpSp>
      <p:pic>
        <p:nvPicPr>
          <p:cNvPr id="22" name="図 21" descr="辞書１.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4302" y="620578"/>
            <a:ext cx="5477045" cy="3573199"/>
          </a:xfrm>
          <a:prstGeom prst="rect">
            <a:avLst/>
          </a:prstGeom>
        </p:spPr>
      </p:pic>
      <p:sp>
        <p:nvSpPr>
          <p:cNvPr id="25" name="正方形/長方形 24"/>
          <p:cNvSpPr/>
          <p:nvPr/>
        </p:nvSpPr>
        <p:spPr>
          <a:xfrm>
            <a:off x="3899654" y="1397026"/>
            <a:ext cx="356972" cy="575235"/>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cxnSp>
        <p:nvCxnSpPr>
          <p:cNvPr id="26" name="直線コネクタ 25"/>
          <p:cNvCxnSpPr>
            <a:stCxn id="32" idx="0"/>
          </p:cNvCxnSpPr>
          <p:nvPr/>
        </p:nvCxnSpPr>
        <p:spPr>
          <a:xfrm flipH="1" flipV="1">
            <a:off x="4256633" y="1882614"/>
            <a:ext cx="4523013" cy="270445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2" name="円/楕円 31"/>
          <p:cNvSpPr/>
          <p:nvPr/>
        </p:nvSpPr>
        <p:spPr>
          <a:xfrm>
            <a:off x="8693404" y="4587073"/>
            <a:ext cx="172483" cy="172483"/>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spTree>
    <p:extLst>
      <p:ext uri="{BB962C8B-B14F-4D97-AF65-F5344CB8AC3E}">
        <p14:creationId xmlns:p14="http://schemas.microsoft.com/office/powerpoint/2010/main" val="36834241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図形グループ 4"/>
          <p:cNvGrpSpPr/>
          <p:nvPr/>
        </p:nvGrpSpPr>
        <p:grpSpPr>
          <a:xfrm>
            <a:off x="409052" y="4095684"/>
            <a:ext cx="9097071" cy="1192051"/>
            <a:chOff x="-59121" y="3594724"/>
            <a:chExt cx="9097071" cy="1451588"/>
          </a:xfrm>
        </p:grpSpPr>
        <p:grpSp>
          <p:nvGrpSpPr>
            <p:cNvPr id="6" name="図形グループ 5"/>
            <p:cNvGrpSpPr/>
            <p:nvPr/>
          </p:nvGrpSpPr>
          <p:grpSpPr>
            <a:xfrm>
              <a:off x="-59121" y="3594724"/>
              <a:ext cx="9097071" cy="1451588"/>
              <a:chOff x="-102183" y="2152374"/>
              <a:chExt cx="9097071" cy="1451588"/>
            </a:xfrm>
          </p:grpSpPr>
          <p:sp>
            <p:nvSpPr>
              <p:cNvPr id="9" name="テキスト ボックス 8"/>
              <p:cNvSpPr txBox="1"/>
              <p:nvPr/>
            </p:nvSpPr>
            <p:spPr>
              <a:xfrm>
                <a:off x="777993" y="2152374"/>
                <a:ext cx="1104086" cy="812036"/>
              </a:xfrm>
              <a:prstGeom prst="rect">
                <a:avLst/>
              </a:prstGeom>
              <a:noFill/>
            </p:spPr>
            <p:txBody>
              <a:bodyPr wrap="square" rtlCol="0">
                <a:spAutoFit/>
              </a:bodyPr>
              <a:lstStyle/>
              <a:p>
                <a:r>
                  <a:rPr lang="en-US" altLang="ja-JP" sz="2800" dirty="0" smtClean="0"/>
                  <a:t>D</a:t>
                </a:r>
                <a:r>
                  <a:rPr lang="en-US" altLang="ja-JP" sz="2800" baseline="-25000" dirty="0" smtClean="0"/>
                  <a:t>7</a:t>
                </a:r>
                <a:endParaRPr lang="ja-JP" altLang="en-US" sz="2800" dirty="0"/>
              </a:p>
            </p:txBody>
          </p:sp>
          <p:sp>
            <p:nvSpPr>
              <p:cNvPr id="10" name="テキスト ボックス 9"/>
              <p:cNvSpPr txBox="1"/>
              <p:nvPr/>
            </p:nvSpPr>
            <p:spPr>
              <a:xfrm>
                <a:off x="4583435" y="2157071"/>
                <a:ext cx="1104086" cy="812038"/>
              </a:xfrm>
              <a:prstGeom prst="rect">
                <a:avLst/>
              </a:prstGeom>
              <a:noFill/>
            </p:spPr>
            <p:txBody>
              <a:bodyPr wrap="square" rtlCol="0">
                <a:spAutoFit/>
              </a:bodyPr>
              <a:lstStyle/>
              <a:p>
                <a:r>
                  <a:rPr lang="ja-JP" altLang="en-US" sz="2800" dirty="0"/>
                  <a:t>Ｄ</a:t>
                </a:r>
                <a:r>
                  <a:rPr lang="en-US" altLang="ja-JP" sz="2800" dirty="0"/>
                  <a:t>♭</a:t>
                </a:r>
                <a:r>
                  <a:rPr lang="en-US" altLang="ja-JP" sz="2800" baseline="-25000" dirty="0"/>
                  <a:t>7</a:t>
                </a:r>
                <a:endParaRPr lang="ja-JP" altLang="en-US" sz="2800" dirty="0"/>
              </a:p>
            </p:txBody>
          </p:sp>
          <p:sp>
            <p:nvSpPr>
              <p:cNvPr id="11" name="テキスト ボックス 10"/>
              <p:cNvSpPr txBox="1"/>
              <p:nvPr/>
            </p:nvSpPr>
            <p:spPr>
              <a:xfrm>
                <a:off x="7890802" y="2239851"/>
                <a:ext cx="1104086" cy="812036"/>
              </a:xfrm>
              <a:prstGeom prst="rect">
                <a:avLst/>
              </a:prstGeom>
              <a:noFill/>
            </p:spPr>
            <p:txBody>
              <a:bodyPr wrap="square" rtlCol="0">
                <a:spAutoFit/>
              </a:bodyPr>
              <a:lstStyle/>
              <a:p>
                <a:r>
                  <a:rPr lang="en-US" altLang="ja-JP" sz="2800" dirty="0" smtClean="0"/>
                  <a:t>C</a:t>
                </a:r>
                <a:endParaRPr lang="ja-JP" altLang="en-US" sz="2800" dirty="0"/>
              </a:p>
            </p:txBody>
          </p:sp>
          <p:cxnSp>
            <p:nvCxnSpPr>
              <p:cNvPr id="12" name="直線コネクタ 11"/>
              <p:cNvCxnSpPr/>
              <p:nvPr/>
            </p:nvCxnSpPr>
            <p:spPr>
              <a:xfrm>
                <a:off x="98060" y="2971795"/>
                <a:ext cx="238339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直線コネクタ 12"/>
              <p:cNvCxnSpPr/>
              <p:nvPr/>
            </p:nvCxnSpPr>
            <p:spPr>
              <a:xfrm flipV="1">
                <a:off x="3131651" y="2967395"/>
                <a:ext cx="3599154" cy="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直線コネクタ 13"/>
              <p:cNvCxnSpPr/>
              <p:nvPr/>
            </p:nvCxnSpPr>
            <p:spPr>
              <a:xfrm>
                <a:off x="7329212" y="2983075"/>
                <a:ext cx="1630746"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 name="テキスト ボックス 14"/>
              <p:cNvSpPr txBox="1"/>
              <p:nvPr/>
            </p:nvSpPr>
            <p:spPr>
              <a:xfrm>
                <a:off x="-102183" y="2791924"/>
                <a:ext cx="2820493" cy="812038"/>
              </a:xfrm>
              <a:prstGeom prst="rect">
                <a:avLst/>
              </a:prstGeom>
              <a:noFill/>
            </p:spPr>
            <p:txBody>
              <a:bodyPr wrap="square" rtlCol="0">
                <a:spAutoFit/>
              </a:bodyPr>
              <a:lstStyle/>
              <a:p>
                <a:r>
                  <a:rPr lang="en-US" altLang="ja-JP" sz="2800" b="0" dirty="0" smtClean="0"/>
                  <a:t>D</a:t>
                </a:r>
                <a:r>
                  <a:rPr lang="en-US" altLang="ja-JP" sz="2800" b="0" baseline="30000" dirty="0" smtClean="0"/>
                  <a:t>D</a:t>
                </a:r>
                <a:r>
                  <a:rPr lang="en-US" altLang="ja-JP" sz="2800" b="0" dirty="0" smtClean="0"/>
                  <a:t>/G</a:t>
                </a:r>
                <a:r>
                  <a:rPr lang="en-US" altLang="ja-JP" sz="2800" b="0" baseline="30000" dirty="0" smtClean="0"/>
                  <a:t>D|T</a:t>
                </a:r>
                <a:r>
                  <a:rPr lang="en-US" altLang="ja-JP" sz="2800" b="0" dirty="0" smtClean="0"/>
                  <a:t> : λx. L(x)</a:t>
                </a:r>
                <a:endParaRPr lang="ja-JP" altLang="en-US" sz="2800" b="0" dirty="0"/>
              </a:p>
            </p:txBody>
          </p:sp>
        </p:grpSp>
        <p:sp>
          <p:nvSpPr>
            <p:cNvPr id="7" name="テキスト ボックス 6"/>
            <p:cNvSpPr txBox="1"/>
            <p:nvPr/>
          </p:nvSpPr>
          <p:spPr>
            <a:xfrm>
              <a:off x="3267121" y="4204286"/>
              <a:ext cx="3795059" cy="812037"/>
            </a:xfrm>
            <a:prstGeom prst="rect">
              <a:avLst/>
            </a:prstGeom>
            <a:noFill/>
          </p:spPr>
          <p:txBody>
            <a:bodyPr wrap="square" rtlCol="0">
              <a:spAutoFit/>
            </a:bodyPr>
            <a:lstStyle/>
            <a:p>
              <a:r>
                <a:rPr lang="en-US" altLang="ja-JP" sz="2800" b="0" dirty="0"/>
                <a:t>B</a:t>
              </a:r>
              <a:r>
                <a:rPr lang="en-US" altLang="ja-JP" sz="2800" b="0" dirty="0" smtClean="0"/>
                <a:t>♭</a:t>
              </a:r>
              <a:r>
                <a:rPr lang="en-US" altLang="ja-JP" sz="2800" b="0" baseline="30000" dirty="0" smtClean="0"/>
                <a:t>D</a:t>
              </a:r>
              <a:r>
                <a:rPr lang="en-US" altLang="ja-JP" sz="2800" b="0" dirty="0" smtClean="0"/>
                <a:t>/E♭</a:t>
              </a:r>
              <a:r>
                <a:rPr lang="en-US" altLang="ja-JP" sz="2800" b="0" baseline="30000" dirty="0" smtClean="0"/>
                <a:t>D|T</a:t>
              </a:r>
              <a:r>
                <a:rPr lang="en-US" altLang="ja-JP" sz="2800" b="0" dirty="0" smtClean="0"/>
                <a:t> : λx. L(x)</a:t>
              </a:r>
              <a:endParaRPr lang="ja-JP" altLang="en-US" sz="2800" b="0" dirty="0"/>
            </a:p>
          </p:txBody>
        </p:sp>
      </p:grpSp>
      <p:pic>
        <p:nvPicPr>
          <p:cNvPr id="22" name="図 21" descr="辞書１.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4302" y="620578"/>
            <a:ext cx="5477045" cy="3573199"/>
          </a:xfrm>
          <a:prstGeom prst="rect">
            <a:avLst/>
          </a:prstGeom>
        </p:spPr>
      </p:pic>
      <p:sp>
        <p:nvSpPr>
          <p:cNvPr id="25" name="正方形/長方形 24"/>
          <p:cNvSpPr/>
          <p:nvPr/>
        </p:nvSpPr>
        <p:spPr>
          <a:xfrm>
            <a:off x="4036357" y="2018564"/>
            <a:ext cx="235204" cy="752636"/>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cxnSp>
        <p:nvCxnSpPr>
          <p:cNvPr id="24" name="直線コネクタ 23"/>
          <p:cNvCxnSpPr>
            <a:stCxn id="28" idx="0"/>
            <a:endCxn id="25" idx="3"/>
          </p:cNvCxnSpPr>
          <p:nvPr/>
        </p:nvCxnSpPr>
        <p:spPr>
          <a:xfrm flipH="1" flipV="1">
            <a:off x="4271560" y="2394885"/>
            <a:ext cx="1675369" cy="214781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8" name="円/楕円 27"/>
          <p:cNvSpPr/>
          <p:nvPr/>
        </p:nvSpPr>
        <p:spPr>
          <a:xfrm>
            <a:off x="5860701" y="4542725"/>
            <a:ext cx="172483" cy="172483"/>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spTree>
    <p:extLst>
      <p:ext uri="{BB962C8B-B14F-4D97-AF65-F5344CB8AC3E}">
        <p14:creationId xmlns:p14="http://schemas.microsoft.com/office/powerpoint/2010/main" val="3147470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図形グループ 4"/>
          <p:cNvGrpSpPr/>
          <p:nvPr/>
        </p:nvGrpSpPr>
        <p:grpSpPr>
          <a:xfrm>
            <a:off x="409052" y="4095674"/>
            <a:ext cx="9097071" cy="1658517"/>
            <a:chOff x="-59121" y="3594724"/>
            <a:chExt cx="9097071" cy="2019614"/>
          </a:xfrm>
        </p:grpSpPr>
        <p:grpSp>
          <p:nvGrpSpPr>
            <p:cNvPr id="6" name="図形グループ 5"/>
            <p:cNvGrpSpPr/>
            <p:nvPr/>
          </p:nvGrpSpPr>
          <p:grpSpPr>
            <a:xfrm>
              <a:off x="-59121" y="3594724"/>
              <a:ext cx="9097071" cy="2019614"/>
              <a:chOff x="-102183" y="2152374"/>
              <a:chExt cx="9097071" cy="2019614"/>
            </a:xfrm>
          </p:grpSpPr>
          <p:sp>
            <p:nvSpPr>
              <p:cNvPr id="9" name="テキスト ボックス 8"/>
              <p:cNvSpPr txBox="1"/>
              <p:nvPr/>
            </p:nvSpPr>
            <p:spPr>
              <a:xfrm>
                <a:off x="777993" y="2152374"/>
                <a:ext cx="1104086" cy="812036"/>
              </a:xfrm>
              <a:prstGeom prst="rect">
                <a:avLst/>
              </a:prstGeom>
              <a:noFill/>
            </p:spPr>
            <p:txBody>
              <a:bodyPr wrap="square" rtlCol="0">
                <a:spAutoFit/>
              </a:bodyPr>
              <a:lstStyle/>
              <a:p>
                <a:r>
                  <a:rPr lang="en-US" altLang="ja-JP" sz="2800" dirty="0" smtClean="0"/>
                  <a:t>D</a:t>
                </a:r>
                <a:r>
                  <a:rPr lang="en-US" altLang="ja-JP" sz="2800" baseline="-25000" dirty="0" smtClean="0"/>
                  <a:t>7</a:t>
                </a:r>
                <a:endParaRPr lang="ja-JP" altLang="en-US" sz="2800" dirty="0"/>
              </a:p>
            </p:txBody>
          </p:sp>
          <p:sp>
            <p:nvSpPr>
              <p:cNvPr id="10" name="テキスト ボックス 9"/>
              <p:cNvSpPr txBox="1"/>
              <p:nvPr/>
            </p:nvSpPr>
            <p:spPr>
              <a:xfrm>
                <a:off x="4583435" y="2157071"/>
                <a:ext cx="1104086" cy="812037"/>
              </a:xfrm>
              <a:prstGeom prst="rect">
                <a:avLst/>
              </a:prstGeom>
              <a:noFill/>
            </p:spPr>
            <p:txBody>
              <a:bodyPr wrap="square" rtlCol="0">
                <a:spAutoFit/>
              </a:bodyPr>
              <a:lstStyle/>
              <a:p>
                <a:r>
                  <a:rPr lang="ja-JP" altLang="en-US" sz="2800" dirty="0"/>
                  <a:t>Ｄ</a:t>
                </a:r>
                <a:r>
                  <a:rPr lang="en-US" altLang="ja-JP" sz="2800" dirty="0"/>
                  <a:t>♭</a:t>
                </a:r>
                <a:r>
                  <a:rPr lang="en-US" altLang="ja-JP" sz="2800" baseline="-25000" dirty="0"/>
                  <a:t>7</a:t>
                </a:r>
                <a:endParaRPr lang="ja-JP" altLang="en-US" sz="2800" dirty="0"/>
              </a:p>
            </p:txBody>
          </p:sp>
          <p:sp>
            <p:nvSpPr>
              <p:cNvPr id="11" name="テキスト ボックス 10"/>
              <p:cNvSpPr txBox="1"/>
              <p:nvPr/>
            </p:nvSpPr>
            <p:spPr>
              <a:xfrm>
                <a:off x="7890802" y="2239851"/>
                <a:ext cx="1104086" cy="812036"/>
              </a:xfrm>
              <a:prstGeom prst="rect">
                <a:avLst/>
              </a:prstGeom>
              <a:noFill/>
            </p:spPr>
            <p:txBody>
              <a:bodyPr wrap="square" rtlCol="0">
                <a:spAutoFit/>
              </a:bodyPr>
              <a:lstStyle/>
              <a:p>
                <a:r>
                  <a:rPr lang="en-US" altLang="ja-JP" sz="2800" dirty="0" smtClean="0"/>
                  <a:t>C</a:t>
                </a:r>
                <a:endParaRPr lang="ja-JP" altLang="en-US" sz="2800" dirty="0"/>
              </a:p>
            </p:txBody>
          </p:sp>
          <p:cxnSp>
            <p:nvCxnSpPr>
              <p:cNvPr id="12" name="直線コネクタ 11"/>
              <p:cNvCxnSpPr/>
              <p:nvPr/>
            </p:nvCxnSpPr>
            <p:spPr>
              <a:xfrm>
                <a:off x="98060" y="2971795"/>
                <a:ext cx="238339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直線コネクタ 12"/>
              <p:cNvCxnSpPr/>
              <p:nvPr/>
            </p:nvCxnSpPr>
            <p:spPr>
              <a:xfrm flipV="1">
                <a:off x="3131651" y="2967395"/>
                <a:ext cx="3599154" cy="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直線コネクタ 13"/>
              <p:cNvCxnSpPr/>
              <p:nvPr/>
            </p:nvCxnSpPr>
            <p:spPr>
              <a:xfrm>
                <a:off x="7329212" y="2983075"/>
                <a:ext cx="1630746"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 name="テキスト ボックス 14"/>
              <p:cNvSpPr txBox="1"/>
              <p:nvPr/>
            </p:nvSpPr>
            <p:spPr>
              <a:xfrm>
                <a:off x="-102183" y="2791923"/>
                <a:ext cx="2820493" cy="812037"/>
              </a:xfrm>
              <a:prstGeom prst="rect">
                <a:avLst/>
              </a:prstGeom>
              <a:noFill/>
            </p:spPr>
            <p:txBody>
              <a:bodyPr wrap="square" rtlCol="0">
                <a:spAutoFit/>
              </a:bodyPr>
              <a:lstStyle/>
              <a:p>
                <a:r>
                  <a:rPr lang="en-US" altLang="ja-JP" sz="2800" b="0" dirty="0" smtClean="0"/>
                  <a:t>D</a:t>
                </a:r>
                <a:r>
                  <a:rPr lang="en-US" altLang="ja-JP" sz="2800" b="0" baseline="30000" dirty="0" smtClean="0"/>
                  <a:t>D</a:t>
                </a:r>
                <a:r>
                  <a:rPr lang="en-US" altLang="ja-JP" sz="2800" b="0" dirty="0" smtClean="0"/>
                  <a:t>/G</a:t>
                </a:r>
                <a:r>
                  <a:rPr lang="en-US" altLang="ja-JP" sz="2800" b="0" baseline="30000" dirty="0" smtClean="0"/>
                  <a:t>D|T</a:t>
                </a:r>
                <a:r>
                  <a:rPr lang="en-US" altLang="ja-JP" sz="2800" b="0" dirty="0" smtClean="0"/>
                  <a:t> : λx. L(x)</a:t>
                </a:r>
                <a:endParaRPr lang="ja-JP" altLang="en-US" sz="2800" b="0" dirty="0"/>
              </a:p>
            </p:txBody>
          </p:sp>
          <p:cxnSp>
            <p:nvCxnSpPr>
              <p:cNvPr id="17" name="直線コネクタ 16"/>
              <p:cNvCxnSpPr/>
              <p:nvPr/>
            </p:nvCxnSpPr>
            <p:spPr>
              <a:xfrm flipV="1">
                <a:off x="56743" y="3591605"/>
                <a:ext cx="6447705"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8" name="テキスト ボックス 17"/>
              <p:cNvSpPr txBox="1"/>
              <p:nvPr/>
            </p:nvSpPr>
            <p:spPr>
              <a:xfrm>
                <a:off x="6473088" y="3222906"/>
                <a:ext cx="1026052" cy="712093"/>
              </a:xfrm>
              <a:prstGeom prst="rect">
                <a:avLst/>
              </a:prstGeom>
              <a:noFill/>
            </p:spPr>
            <p:txBody>
              <a:bodyPr wrap="square" rtlCol="0">
                <a:spAutoFit/>
              </a:bodyPr>
              <a:lstStyle/>
              <a:p>
                <a:r>
                  <a:rPr lang="en-US" altLang="ja-JP" sz="2400" b="0" dirty="0" smtClean="0"/>
                  <a:t>&gt;B</a:t>
                </a:r>
                <a:endParaRPr lang="ja-JP" altLang="en-US" sz="2400" b="0" dirty="0"/>
              </a:p>
            </p:txBody>
          </p:sp>
          <p:sp>
            <p:nvSpPr>
              <p:cNvPr id="19" name="テキスト ボックス 18"/>
              <p:cNvSpPr txBox="1"/>
              <p:nvPr/>
            </p:nvSpPr>
            <p:spPr>
              <a:xfrm>
                <a:off x="1487249" y="3359952"/>
                <a:ext cx="4334104" cy="812036"/>
              </a:xfrm>
              <a:prstGeom prst="rect">
                <a:avLst/>
              </a:prstGeom>
              <a:noFill/>
            </p:spPr>
            <p:txBody>
              <a:bodyPr wrap="square" rtlCol="0">
                <a:spAutoFit/>
              </a:bodyPr>
              <a:lstStyle/>
              <a:p>
                <a:r>
                  <a:rPr lang="en-US" altLang="ja-JP" sz="2800" b="0" dirty="0" smtClean="0"/>
                  <a:t>D</a:t>
                </a:r>
                <a:r>
                  <a:rPr lang="en-US" altLang="ja-JP" sz="2800" b="0" baseline="30000" dirty="0" smtClean="0"/>
                  <a:t>D</a:t>
                </a:r>
                <a:r>
                  <a:rPr lang="en-US" altLang="ja-JP" sz="2800" b="0" dirty="0" smtClean="0"/>
                  <a:t>/C</a:t>
                </a:r>
                <a:r>
                  <a:rPr lang="en-US" altLang="ja-JP" sz="2800" b="0" baseline="30000" dirty="0" smtClean="0"/>
                  <a:t>D|C</a:t>
                </a:r>
                <a:r>
                  <a:rPr lang="en-US" altLang="ja-JP" sz="2800" b="0" dirty="0" smtClean="0"/>
                  <a:t>  : λx. L(L(x))</a:t>
                </a:r>
                <a:endParaRPr lang="ja-JP" altLang="en-US" sz="2800" b="0" dirty="0"/>
              </a:p>
            </p:txBody>
          </p:sp>
        </p:grpSp>
        <p:sp>
          <p:nvSpPr>
            <p:cNvPr id="7" name="テキスト ボックス 6"/>
            <p:cNvSpPr txBox="1"/>
            <p:nvPr/>
          </p:nvSpPr>
          <p:spPr>
            <a:xfrm>
              <a:off x="3583130" y="4204285"/>
              <a:ext cx="2820493" cy="812037"/>
            </a:xfrm>
            <a:prstGeom prst="rect">
              <a:avLst/>
            </a:prstGeom>
            <a:noFill/>
          </p:spPr>
          <p:txBody>
            <a:bodyPr wrap="square" rtlCol="0">
              <a:spAutoFit/>
            </a:bodyPr>
            <a:lstStyle/>
            <a:p>
              <a:r>
                <a:rPr lang="en-US" altLang="ja-JP" sz="2800" b="0" dirty="0"/>
                <a:t>G</a:t>
              </a:r>
              <a:r>
                <a:rPr lang="en-US" altLang="ja-JP" sz="2800" b="0" baseline="30000" dirty="0" smtClean="0"/>
                <a:t>D</a:t>
              </a:r>
              <a:r>
                <a:rPr lang="en-US" altLang="ja-JP" sz="2800" b="0" dirty="0" smtClean="0"/>
                <a:t>/C</a:t>
              </a:r>
              <a:r>
                <a:rPr lang="en-US" altLang="ja-JP" sz="2800" b="0" baseline="30000" dirty="0" smtClean="0"/>
                <a:t>D|T</a:t>
              </a:r>
              <a:r>
                <a:rPr lang="en-US" altLang="ja-JP" sz="2800" b="0" dirty="0" smtClean="0"/>
                <a:t> : λx. L(x)</a:t>
              </a:r>
              <a:endParaRPr lang="ja-JP" altLang="en-US" sz="2800" b="0" dirty="0"/>
            </a:p>
          </p:txBody>
        </p:sp>
      </p:grpSp>
      <p:pic>
        <p:nvPicPr>
          <p:cNvPr id="22" name="図 21" descr="辞書１.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4302" y="620578"/>
            <a:ext cx="5477045" cy="3573199"/>
          </a:xfrm>
          <a:prstGeom prst="rect">
            <a:avLst/>
          </a:prstGeom>
        </p:spPr>
      </p:pic>
      <p:sp>
        <p:nvSpPr>
          <p:cNvPr id="25" name="正方形/長方形 24"/>
          <p:cNvSpPr/>
          <p:nvPr/>
        </p:nvSpPr>
        <p:spPr>
          <a:xfrm>
            <a:off x="4066241" y="2018564"/>
            <a:ext cx="177054" cy="752636"/>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cxnSp>
        <p:nvCxnSpPr>
          <p:cNvPr id="26" name="直線コネクタ 25"/>
          <p:cNvCxnSpPr>
            <a:stCxn id="32" idx="0"/>
          </p:cNvCxnSpPr>
          <p:nvPr/>
        </p:nvCxnSpPr>
        <p:spPr>
          <a:xfrm flipH="1" flipV="1">
            <a:off x="4243294" y="2525060"/>
            <a:ext cx="1700647" cy="201351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2" name="円/楕円 31"/>
          <p:cNvSpPr/>
          <p:nvPr/>
        </p:nvSpPr>
        <p:spPr>
          <a:xfrm>
            <a:off x="5857713" y="4538596"/>
            <a:ext cx="172483" cy="172483"/>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spTree>
    <p:extLst>
      <p:ext uri="{BB962C8B-B14F-4D97-AF65-F5344CB8AC3E}">
        <p14:creationId xmlns:p14="http://schemas.microsoft.com/office/powerpoint/2010/main" val="3668912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図形グループ 4"/>
          <p:cNvGrpSpPr/>
          <p:nvPr/>
        </p:nvGrpSpPr>
        <p:grpSpPr>
          <a:xfrm>
            <a:off x="409052" y="4095674"/>
            <a:ext cx="9097071" cy="1658517"/>
            <a:chOff x="-59121" y="3594724"/>
            <a:chExt cx="9097071" cy="2019614"/>
          </a:xfrm>
        </p:grpSpPr>
        <p:grpSp>
          <p:nvGrpSpPr>
            <p:cNvPr id="6" name="図形グループ 5"/>
            <p:cNvGrpSpPr/>
            <p:nvPr/>
          </p:nvGrpSpPr>
          <p:grpSpPr>
            <a:xfrm>
              <a:off x="-59121" y="3594724"/>
              <a:ext cx="9097071" cy="2019614"/>
              <a:chOff x="-102183" y="2152374"/>
              <a:chExt cx="9097071" cy="2019614"/>
            </a:xfrm>
          </p:grpSpPr>
          <p:sp>
            <p:nvSpPr>
              <p:cNvPr id="9" name="テキスト ボックス 8"/>
              <p:cNvSpPr txBox="1"/>
              <p:nvPr/>
            </p:nvSpPr>
            <p:spPr>
              <a:xfrm>
                <a:off x="777993" y="2152374"/>
                <a:ext cx="1104086" cy="812036"/>
              </a:xfrm>
              <a:prstGeom prst="rect">
                <a:avLst/>
              </a:prstGeom>
              <a:noFill/>
            </p:spPr>
            <p:txBody>
              <a:bodyPr wrap="square" rtlCol="0">
                <a:spAutoFit/>
              </a:bodyPr>
              <a:lstStyle/>
              <a:p>
                <a:r>
                  <a:rPr lang="en-US" altLang="ja-JP" sz="2800" dirty="0" smtClean="0"/>
                  <a:t>D</a:t>
                </a:r>
                <a:r>
                  <a:rPr lang="en-US" altLang="ja-JP" sz="2800" baseline="-25000" dirty="0" smtClean="0"/>
                  <a:t>7</a:t>
                </a:r>
                <a:endParaRPr lang="ja-JP" altLang="en-US" sz="2800" dirty="0"/>
              </a:p>
            </p:txBody>
          </p:sp>
          <p:sp>
            <p:nvSpPr>
              <p:cNvPr id="10" name="テキスト ボックス 9"/>
              <p:cNvSpPr txBox="1"/>
              <p:nvPr/>
            </p:nvSpPr>
            <p:spPr>
              <a:xfrm>
                <a:off x="4583435" y="2157071"/>
                <a:ext cx="1104086" cy="812037"/>
              </a:xfrm>
              <a:prstGeom prst="rect">
                <a:avLst/>
              </a:prstGeom>
              <a:noFill/>
            </p:spPr>
            <p:txBody>
              <a:bodyPr wrap="square" rtlCol="0">
                <a:spAutoFit/>
              </a:bodyPr>
              <a:lstStyle/>
              <a:p>
                <a:r>
                  <a:rPr lang="ja-JP" altLang="en-US" sz="2800" dirty="0"/>
                  <a:t>Ｄ</a:t>
                </a:r>
                <a:r>
                  <a:rPr lang="en-US" altLang="ja-JP" sz="2800" dirty="0"/>
                  <a:t>♭</a:t>
                </a:r>
                <a:r>
                  <a:rPr lang="en-US" altLang="ja-JP" sz="2800" baseline="-25000" dirty="0"/>
                  <a:t>7</a:t>
                </a:r>
                <a:endParaRPr lang="ja-JP" altLang="en-US" sz="2800" dirty="0"/>
              </a:p>
            </p:txBody>
          </p:sp>
          <p:sp>
            <p:nvSpPr>
              <p:cNvPr id="11" name="テキスト ボックス 10"/>
              <p:cNvSpPr txBox="1"/>
              <p:nvPr/>
            </p:nvSpPr>
            <p:spPr>
              <a:xfrm>
                <a:off x="7890802" y="2239851"/>
                <a:ext cx="1104086" cy="812036"/>
              </a:xfrm>
              <a:prstGeom prst="rect">
                <a:avLst/>
              </a:prstGeom>
              <a:noFill/>
            </p:spPr>
            <p:txBody>
              <a:bodyPr wrap="square" rtlCol="0">
                <a:spAutoFit/>
              </a:bodyPr>
              <a:lstStyle/>
              <a:p>
                <a:r>
                  <a:rPr lang="en-US" altLang="ja-JP" sz="2800" dirty="0" smtClean="0"/>
                  <a:t>C</a:t>
                </a:r>
                <a:endParaRPr lang="ja-JP" altLang="en-US" sz="2800" dirty="0"/>
              </a:p>
            </p:txBody>
          </p:sp>
          <p:cxnSp>
            <p:nvCxnSpPr>
              <p:cNvPr id="12" name="直線コネクタ 11"/>
              <p:cNvCxnSpPr/>
              <p:nvPr/>
            </p:nvCxnSpPr>
            <p:spPr>
              <a:xfrm>
                <a:off x="98060" y="2971795"/>
                <a:ext cx="238339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直線コネクタ 12"/>
              <p:cNvCxnSpPr/>
              <p:nvPr/>
            </p:nvCxnSpPr>
            <p:spPr>
              <a:xfrm flipV="1">
                <a:off x="3131651" y="2967395"/>
                <a:ext cx="3599154" cy="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直線コネクタ 13"/>
              <p:cNvCxnSpPr/>
              <p:nvPr/>
            </p:nvCxnSpPr>
            <p:spPr>
              <a:xfrm>
                <a:off x="7329212" y="2983075"/>
                <a:ext cx="1630746"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 name="テキスト ボックス 14"/>
              <p:cNvSpPr txBox="1"/>
              <p:nvPr/>
            </p:nvSpPr>
            <p:spPr>
              <a:xfrm>
                <a:off x="-102183" y="2791923"/>
                <a:ext cx="2820493" cy="812037"/>
              </a:xfrm>
              <a:prstGeom prst="rect">
                <a:avLst/>
              </a:prstGeom>
              <a:noFill/>
            </p:spPr>
            <p:txBody>
              <a:bodyPr wrap="square" rtlCol="0">
                <a:spAutoFit/>
              </a:bodyPr>
              <a:lstStyle/>
              <a:p>
                <a:r>
                  <a:rPr lang="en-US" altLang="ja-JP" sz="2800" b="0" dirty="0" smtClean="0"/>
                  <a:t>D</a:t>
                </a:r>
                <a:r>
                  <a:rPr lang="en-US" altLang="ja-JP" sz="2800" b="0" baseline="30000" dirty="0" smtClean="0"/>
                  <a:t>D</a:t>
                </a:r>
                <a:r>
                  <a:rPr lang="en-US" altLang="ja-JP" sz="2800" b="0" dirty="0" smtClean="0"/>
                  <a:t>/G</a:t>
                </a:r>
                <a:r>
                  <a:rPr lang="en-US" altLang="ja-JP" sz="2800" b="0" baseline="30000" dirty="0" smtClean="0"/>
                  <a:t>D|T</a:t>
                </a:r>
                <a:r>
                  <a:rPr lang="en-US" altLang="ja-JP" sz="2800" b="0" dirty="0" smtClean="0"/>
                  <a:t> : λx. L(x)</a:t>
                </a:r>
                <a:endParaRPr lang="ja-JP" altLang="en-US" sz="2800" b="0" dirty="0"/>
              </a:p>
            </p:txBody>
          </p:sp>
          <p:cxnSp>
            <p:nvCxnSpPr>
              <p:cNvPr id="17" name="直線コネクタ 16"/>
              <p:cNvCxnSpPr/>
              <p:nvPr/>
            </p:nvCxnSpPr>
            <p:spPr>
              <a:xfrm flipV="1">
                <a:off x="56743" y="3591605"/>
                <a:ext cx="6447705"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8" name="テキスト ボックス 17"/>
              <p:cNvSpPr txBox="1"/>
              <p:nvPr/>
            </p:nvSpPr>
            <p:spPr>
              <a:xfrm>
                <a:off x="6473088" y="3222906"/>
                <a:ext cx="1026052" cy="712093"/>
              </a:xfrm>
              <a:prstGeom prst="rect">
                <a:avLst/>
              </a:prstGeom>
              <a:noFill/>
            </p:spPr>
            <p:txBody>
              <a:bodyPr wrap="square" rtlCol="0">
                <a:spAutoFit/>
              </a:bodyPr>
              <a:lstStyle/>
              <a:p>
                <a:r>
                  <a:rPr lang="en-US" altLang="ja-JP" sz="2400" b="0" dirty="0" smtClean="0"/>
                  <a:t>&gt;B</a:t>
                </a:r>
                <a:endParaRPr lang="ja-JP" altLang="en-US" sz="2400" b="0" dirty="0"/>
              </a:p>
            </p:txBody>
          </p:sp>
          <p:sp>
            <p:nvSpPr>
              <p:cNvPr id="19" name="テキスト ボックス 18"/>
              <p:cNvSpPr txBox="1"/>
              <p:nvPr/>
            </p:nvSpPr>
            <p:spPr>
              <a:xfrm>
                <a:off x="1487249" y="3359952"/>
                <a:ext cx="4334104" cy="812036"/>
              </a:xfrm>
              <a:prstGeom prst="rect">
                <a:avLst/>
              </a:prstGeom>
              <a:noFill/>
            </p:spPr>
            <p:txBody>
              <a:bodyPr wrap="square" rtlCol="0">
                <a:spAutoFit/>
              </a:bodyPr>
              <a:lstStyle/>
              <a:p>
                <a:r>
                  <a:rPr lang="en-US" altLang="ja-JP" sz="2800" b="0" dirty="0" smtClean="0"/>
                  <a:t>D</a:t>
                </a:r>
                <a:r>
                  <a:rPr lang="en-US" altLang="ja-JP" sz="2800" b="0" baseline="30000" dirty="0" smtClean="0"/>
                  <a:t>D</a:t>
                </a:r>
                <a:r>
                  <a:rPr lang="en-US" altLang="ja-JP" sz="2800" b="0" dirty="0" smtClean="0"/>
                  <a:t>/C</a:t>
                </a:r>
                <a:r>
                  <a:rPr lang="en-US" altLang="ja-JP" sz="2800" b="0" baseline="30000" dirty="0" smtClean="0"/>
                  <a:t>D|C</a:t>
                </a:r>
                <a:r>
                  <a:rPr lang="en-US" altLang="ja-JP" sz="2800" b="0" dirty="0" smtClean="0"/>
                  <a:t>  : λx. L(L(x))</a:t>
                </a:r>
                <a:endParaRPr lang="ja-JP" altLang="en-US" sz="2800" b="0" dirty="0"/>
              </a:p>
            </p:txBody>
          </p:sp>
        </p:grpSp>
        <p:sp>
          <p:nvSpPr>
            <p:cNvPr id="7" name="テキスト ボックス 6"/>
            <p:cNvSpPr txBox="1"/>
            <p:nvPr/>
          </p:nvSpPr>
          <p:spPr>
            <a:xfrm>
              <a:off x="3583130" y="4204285"/>
              <a:ext cx="2820493" cy="812037"/>
            </a:xfrm>
            <a:prstGeom prst="rect">
              <a:avLst/>
            </a:prstGeom>
            <a:noFill/>
          </p:spPr>
          <p:txBody>
            <a:bodyPr wrap="square" rtlCol="0">
              <a:spAutoFit/>
            </a:bodyPr>
            <a:lstStyle/>
            <a:p>
              <a:r>
                <a:rPr lang="en-US" altLang="ja-JP" sz="2800" b="0" dirty="0"/>
                <a:t>G</a:t>
              </a:r>
              <a:r>
                <a:rPr lang="en-US" altLang="ja-JP" sz="2800" b="0" baseline="30000" dirty="0" smtClean="0"/>
                <a:t>D</a:t>
              </a:r>
              <a:r>
                <a:rPr lang="en-US" altLang="ja-JP" sz="2800" b="0" dirty="0" smtClean="0"/>
                <a:t>/C</a:t>
              </a:r>
              <a:r>
                <a:rPr lang="en-US" altLang="ja-JP" sz="2800" b="0" baseline="30000" dirty="0" smtClean="0"/>
                <a:t>D|T</a:t>
              </a:r>
              <a:r>
                <a:rPr lang="en-US" altLang="ja-JP" sz="2800" b="0" dirty="0" smtClean="0"/>
                <a:t> : λx. L(x)</a:t>
              </a:r>
              <a:endParaRPr lang="ja-JP" altLang="en-US" sz="2800" b="0" dirty="0"/>
            </a:p>
          </p:txBody>
        </p:sp>
      </p:grpSp>
      <p:pic>
        <p:nvPicPr>
          <p:cNvPr id="22" name="図 21" descr="辞書１.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4302" y="620578"/>
            <a:ext cx="5477045" cy="3573199"/>
          </a:xfrm>
          <a:prstGeom prst="rect">
            <a:avLst/>
          </a:prstGeom>
        </p:spPr>
      </p:pic>
      <p:sp>
        <p:nvSpPr>
          <p:cNvPr id="25" name="正方形/長方形 24"/>
          <p:cNvSpPr/>
          <p:nvPr/>
        </p:nvSpPr>
        <p:spPr>
          <a:xfrm>
            <a:off x="3889192" y="1405975"/>
            <a:ext cx="354106" cy="513966"/>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cxnSp>
        <p:nvCxnSpPr>
          <p:cNvPr id="26" name="直線コネクタ 25"/>
          <p:cNvCxnSpPr>
            <a:stCxn id="32" idx="0"/>
          </p:cNvCxnSpPr>
          <p:nvPr/>
        </p:nvCxnSpPr>
        <p:spPr>
          <a:xfrm flipH="1" flipV="1">
            <a:off x="4243301" y="1531472"/>
            <a:ext cx="4528376" cy="305855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2" name="円/楕円 31"/>
          <p:cNvSpPr/>
          <p:nvPr/>
        </p:nvSpPr>
        <p:spPr>
          <a:xfrm>
            <a:off x="8685442" y="4590050"/>
            <a:ext cx="172483" cy="172483"/>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sp>
        <p:nvSpPr>
          <p:cNvPr id="20" name="テキスト ボックス 19"/>
          <p:cNvSpPr txBox="1"/>
          <p:nvPr/>
        </p:nvSpPr>
        <p:spPr>
          <a:xfrm>
            <a:off x="7619650" y="4622576"/>
            <a:ext cx="2540260" cy="666848"/>
          </a:xfrm>
          <a:prstGeom prst="rect">
            <a:avLst/>
          </a:prstGeom>
          <a:noFill/>
        </p:spPr>
        <p:txBody>
          <a:bodyPr wrap="square" rtlCol="0">
            <a:spAutoFit/>
          </a:bodyPr>
          <a:lstStyle/>
          <a:p>
            <a:r>
              <a:rPr lang="en-US" altLang="ja-JP" sz="2800" b="0" dirty="0" smtClean="0"/>
              <a:t>C</a:t>
            </a:r>
            <a:r>
              <a:rPr lang="en-US" altLang="ja-JP" sz="2800" b="0" baseline="30000" dirty="0" smtClean="0"/>
              <a:t>T</a:t>
            </a:r>
            <a:r>
              <a:rPr lang="en-US" altLang="ja-JP" sz="2800" b="0" dirty="0" smtClean="0"/>
              <a:t> : [&lt;0,0&gt;]</a:t>
            </a:r>
            <a:endParaRPr lang="ja-JP" altLang="en-US" sz="2800" b="0" dirty="0"/>
          </a:p>
        </p:txBody>
      </p:sp>
    </p:spTree>
    <p:extLst>
      <p:ext uri="{BB962C8B-B14F-4D97-AF65-F5344CB8AC3E}">
        <p14:creationId xmlns:p14="http://schemas.microsoft.com/office/powerpoint/2010/main" val="3673213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図形グループ 4"/>
          <p:cNvGrpSpPr/>
          <p:nvPr/>
        </p:nvGrpSpPr>
        <p:grpSpPr>
          <a:xfrm>
            <a:off x="409057" y="4095685"/>
            <a:ext cx="9698561" cy="2177121"/>
            <a:chOff x="-59121" y="3594724"/>
            <a:chExt cx="9698561" cy="2651131"/>
          </a:xfrm>
        </p:grpSpPr>
        <p:grpSp>
          <p:nvGrpSpPr>
            <p:cNvPr id="6" name="図形グループ 5"/>
            <p:cNvGrpSpPr/>
            <p:nvPr/>
          </p:nvGrpSpPr>
          <p:grpSpPr>
            <a:xfrm>
              <a:off x="-59121" y="3594724"/>
              <a:ext cx="9698561" cy="2651131"/>
              <a:chOff x="-102183" y="2152374"/>
              <a:chExt cx="9698561" cy="2651131"/>
            </a:xfrm>
          </p:grpSpPr>
          <p:sp>
            <p:nvSpPr>
              <p:cNvPr id="9" name="テキスト ボックス 8"/>
              <p:cNvSpPr txBox="1"/>
              <p:nvPr/>
            </p:nvSpPr>
            <p:spPr>
              <a:xfrm>
                <a:off x="777993" y="2152374"/>
                <a:ext cx="1104086" cy="812036"/>
              </a:xfrm>
              <a:prstGeom prst="rect">
                <a:avLst/>
              </a:prstGeom>
              <a:noFill/>
            </p:spPr>
            <p:txBody>
              <a:bodyPr wrap="square" rtlCol="0">
                <a:spAutoFit/>
              </a:bodyPr>
              <a:lstStyle/>
              <a:p>
                <a:r>
                  <a:rPr lang="en-US" altLang="ja-JP" sz="2800" dirty="0" smtClean="0"/>
                  <a:t>D</a:t>
                </a:r>
                <a:r>
                  <a:rPr lang="en-US" altLang="ja-JP" sz="2800" baseline="-25000" dirty="0" smtClean="0"/>
                  <a:t>7</a:t>
                </a:r>
                <a:endParaRPr lang="ja-JP" altLang="en-US" sz="2800" dirty="0"/>
              </a:p>
            </p:txBody>
          </p:sp>
          <p:sp>
            <p:nvSpPr>
              <p:cNvPr id="10" name="テキスト ボックス 9"/>
              <p:cNvSpPr txBox="1"/>
              <p:nvPr/>
            </p:nvSpPr>
            <p:spPr>
              <a:xfrm>
                <a:off x="4583435" y="2157071"/>
                <a:ext cx="1104086" cy="812038"/>
              </a:xfrm>
              <a:prstGeom prst="rect">
                <a:avLst/>
              </a:prstGeom>
              <a:noFill/>
            </p:spPr>
            <p:txBody>
              <a:bodyPr wrap="square" rtlCol="0">
                <a:spAutoFit/>
              </a:bodyPr>
              <a:lstStyle/>
              <a:p>
                <a:r>
                  <a:rPr lang="ja-JP" altLang="en-US" sz="2800" dirty="0"/>
                  <a:t>Ｄ</a:t>
                </a:r>
                <a:r>
                  <a:rPr lang="en-US" altLang="ja-JP" sz="2800" dirty="0"/>
                  <a:t>♭</a:t>
                </a:r>
                <a:r>
                  <a:rPr lang="en-US" altLang="ja-JP" sz="2800" baseline="-25000" dirty="0"/>
                  <a:t>7</a:t>
                </a:r>
                <a:endParaRPr lang="ja-JP" altLang="en-US" sz="2800" dirty="0"/>
              </a:p>
            </p:txBody>
          </p:sp>
          <p:sp>
            <p:nvSpPr>
              <p:cNvPr id="11" name="テキスト ボックス 10"/>
              <p:cNvSpPr txBox="1"/>
              <p:nvPr/>
            </p:nvSpPr>
            <p:spPr>
              <a:xfrm>
                <a:off x="7890802" y="2239851"/>
                <a:ext cx="1104086" cy="812036"/>
              </a:xfrm>
              <a:prstGeom prst="rect">
                <a:avLst/>
              </a:prstGeom>
              <a:noFill/>
            </p:spPr>
            <p:txBody>
              <a:bodyPr wrap="square" rtlCol="0">
                <a:spAutoFit/>
              </a:bodyPr>
              <a:lstStyle/>
              <a:p>
                <a:r>
                  <a:rPr lang="en-US" altLang="ja-JP" sz="2800" dirty="0" smtClean="0"/>
                  <a:t>C</a:t>
                </a:r>
                <a:endParaRPr lang="ja-JP" altLang="en-US" sz="2800" dirty="0"/>
              </a:p>
            </p:txBody>
          </p:sp>
          <p:cxnSp>
            <p:nvCxnSpPr>
              <p:cNvPr id="12" name="直線コネクタ 11"/>
              <p:cNvCxnSpPr/>
              <p:nvPr/>
            </p:nvCxnSpPr>
            <p:spPr>
              <a:xfrm>
                <a:off x="98060" y="2971795"/>
                <a:ext cx="238339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直線コネクタ 12"/>
              <p:cNvCxnSpPr/>
              <p:nvPr/>
            </p:nvCxnSpPr>
            <p:spPr>
              <a:xfrm flipV="1">
                <a:off x="3131651" y="2967395"/>
                <a:ext cx="3599154" cy="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直線コネクタ 13"/>
              <p:cNvCxnSpPr/>
              <p:nvPr/>
            </p:nvCxnSpPr>
            <p:spPr>
              <a:xfrm>
                <a:off x="7329212" y="2983075"/>
                <a:ext cx="1630746"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 name="テキスト ボックス 14"/>
              <p:cNvSpPr txBox="1"/>
              <p:nvPr/>
            </p:nvSpPr>
            <p:spPr>
              <a:xfrm>
                <a:off x="-102183" y="2791924"/>
                <a:ext cx="2820493" cy="812038"/>
              </a:xfrm>
              <a:prstGeom prst="rect">
                <a:avLst/>
              </a:prstGeom>
              <a:noFill/>
            </p:spPr>
            <p:txBody>
              <a:bodyPr wrap="square" rtlCol="0">
                <a:spAutoFit/>
              </a:bodyPr>
              <a:lstStyle/>
              <a:p>
                <a:r>
                  <a:rPr lang="en-US" altLang="ja-JP" sz="2800" b="0" dirty="0" smtClean="0"/>
                  <a:t>D</a:t>
                </a:r>
                <a:r>
                  <a:rPr lang="en-US" altLang="ja-JP" sz="2800" b="0" baseline="30000" dirty="0" smtClean="0"/>
                  <a:t>D</a:t>
                </a:r>
                <a:r>
                  <a:rPr lang="en-US" altLang="ja-JP" sz="2800" b="0" dirty="0" smtClean="0"/>
                  <a:t>/G</a:t>
                </a:r>
                <a:r>
                  <a:rPr lang="en-US" altLang="ja-JP" sz="2800" b="0" baseline="30000" dirty="0" smtClean="0"/>
                  <a:t>D|T</a:t>
                </a:r>
                <a:r>
                  <a:rPr lang="en-US" altLang="ja-JP" sz="2800" b="0" dirty="0" smtClean="0"/>
                  <a:t> : λx. L(x)</a:t>
                </a:r>
                <a:endParaRPr lang="ja-JP" altLang="en-US" sz="2800" b="0" dirty="0"/>
              </a:p>
            </p:txBody>
          </p:sp>
          <p:sp>
            <p:nvSpPr>
              <p:cNvPr id="16" name="テキスト ボックス 15"/>
              <p:cNvSpPr txBox="1"/>
              <p:nvPr/>
            </p:nvSpPr>
            <p:spPr>
              <a:xfrm>
                <a:off x="7056118" y="2794013"/>
                <a:ext cx="2540260" cy="812036"/>
              </a:xfrm>
              <a:prstGeom prst="rect">
                <a:avLst/>
              </a:prstGeom>
              <a:noFill/>
            </p:spPr>
            <p:txBody>
              <a:bodyPr wrap="square" rtlCol="0">
                <a:spAutoFit/>
              </a:bodyPr>
              <a:lstStyle/>
              <a:p>
                <a:r>
                  <a:rPr lang="en-US" altLang="ja-JP" sz="2800" b="0" dirty="0" smtClean="0"/>
                  <a:t>C</a:t>
                </a:r>
                <a:r>
                  <a:rPr lang="en-US" altLang="ja-JP" sz="2800" b="0" baseline="30000" dirty="0" smtClean="0"/>
                  <a:t>T</a:t>
                </a:r>
                <a:r>
                  <a:rPr lang="en-US" altLang="ja-JP" sz="2800" b="0" dirty="0" smtClean="0"/>
                  <a:t> : [&lt;0,0&gt;]</a:t>
                </a:r>
                <a:endParaRPr lang="ja-JP" altLang="en-US" sz="2800" b="0" dirty="0"/>
              </a:p>
            </p:txBody>
          </p:sp>
          <p:cxnSp>
            <p:nvCxnSpPr>
              <p:cNvPr id="17" name="直線コネクタ 16"/>
              <p:cNvCxnSpPr/>
              <p:nvPr/>
            </p:nvCxnSpPr>
            <p:spPr>
              <a:xfrm flipV="1">
                <a:off x="56743" y="3591605"/>
                <a:ext cx="6447705"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8" name="テキスト ボックス 17"/>
              <p:cNvSpPr txBox="1"/>
              <p:nvPr/>
            </p:nvSpPr>
            <p:spPr>
              <a:xfrm>
                <a:off x="6473088" y="3222906"/>
                <a:ext cx="1026052" cy="712093"/>
              </a:xfrm>
              <a:prstGeom prst="rect">
                <a:avLst/>
              </a:prstGeom>
              <a:noFill/>
            </p:spPr>
            <p:txBody>
              <a:bodyPr wrap="square" rtlCol="0">
                <a:spAutoFit/>
              </a:bodyPr>
              <a:lstStyle/>
              <a:p>
                <a:r>
                  <a:rPr lang="en-US" altLang="ja-JP" sz="2400" b="0" dirty="0" smtClean="0"/>
                  <a:t>&gt;B</a:t>
                </a:r>
                <a:endParaRPr lang="ja-JP" altLang="en-US" sz="2400" b="0" dirty="0"/>
              </a:p>
            </p:txBody>
          </p:sp>
          <p:sp>
            <p:nvSpPr>
              <p:cNvPr id="19" name="テキスト ボックス 18"/>
              <p:cNvSpPr txBox="1"/>
              <p:nvPr/>
            </p:nvSpPr>
            <p:spPr>
              <a:xfrm>
                <a:off x="1487249" y="3359952"/>
                <a:ext cx="4334104" cy="812036"/>
              </a:xfrm>
              <a:prstGeom prst="rect">
                <a:avLst/>
              </a:prstGeom>
              <a:noFill/>
            </p:spPr>
            <p:txBody>
              <a:bodyPr wrap="square" rtlCol="0">
                <a:spAutoFit/>
              </a:bodyPr>
              <a:lstStyle/>
              <a:p>
                <a:r>
                  <a:rPr lang="en-US" altLang="ja-JP" sz="2800" b="0" dirty="0" smtClean="0"/>
                  <a:t>D</a:t>
                </a:r>
                <a:r>
                  <a:rPr lang="en-US" altLang="ja-JP" sz="2800" b="0" baseline="30000" dirty="0" smtClean="0"/>
                  <a:t>D</a:t>
                </a:r>
                <a:r>
                  <a:rPr lang="en-US" altLang="ja-JP" sz="2800" b="0" dirty="0" smtClean="0"/>
                  <a:t>/C</a:t>
                </a:r>
                <a:r>
                  <a:rPr lang="en-US" altLang="ja-JP" sz="2800" b="0" baseline="30000" dirty="0" smtClean="0"/>
                  <a:t>D|C</a:t>
                </a:r>
                <a:r>
                  <a:rPr lang="en-US" altLang="ja-JP" sz="2800" b="0" dirty="0" smtClean="0"/>
                  <a:t>  : λx. L(L(x))</a:t>
                </a:r>
                <a:endParaRPr lang="ja-JP" altLang="en-US" sz="2800" b="0" dirty="0"/>
              </a:p>
            </p:txBody>
          </p:sp>
          <p:cxnSp>
            <p:nvCxnSpPr>
              <p:cNvPr id="20" name="直線コネクタ 19"/>
              <p:cNvCxnSpPr/>
              <p:nvPr/>
            </p:nvCxnSpPr>
            <p:spPr>
              <a:xfrm>
                <a:off x="762313" y="4164375"/>
                <a:ext cx="8137155"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1" name="テキスト ボックス 20"/>
              <p:cNvSpPr txBox="1"/>
              <p:nvPr/>
            </p:nvSpPr>
            <p:spPr>
              <a:xfrm>
                <a:off x="2815219" y="3991469"/>
                <a:ext cx="3758786" cy="812036"/>
              </a:xfrm>
              <a:prstGeom prst="rect">
                <a:avLst/>
              </a:prstGeom>
              <a:noFill/>
            </p:spPr>
            <p:txBody>
              <a:bodyPr wrap="square" rtlCol="0">
                <a:spAutoFit/>
              </a:bodyPr>
              <a:lstStyle/>
              <a:p>
                <a:r>
                  <a:rPr lang="en-US" altLang="ja-JP" sz="2800" b="0" dirty="0" smtClean="0"/>
                  <a:t>D</a:t>
                </a:r>
                <a:r>
                  <a:rPr lang="en-US" altLang="ja-JP" sz="2800" b="0" baseline="30000" dirty="0" smtClean="0"/>
                  <a:t>D</a:t>
                </a:r>
                <a:r>
                  <a:rPr lang="en-US" altLang="ja-JP" sz="2800" b="0" dirty="0"/>
                  <a:t> </a:t>
                </a:r>
                <a:r>
                  <a:rPr lang="en-US" altLang="ja-JP" sz="2800" b="0" dirty="0" smtClean="0"/>
                  <a:t>−</a:t>
                </a:r>
                <a:r>
                  <a:rPr lang="en-US" altLang="ja-JP" sz="2800" b="0" dirty="0"/>
                  <a:t> </a:t>
                </a:r>
                <a:r>
                  <a:rPr lang="en-US" altLang="ja-JP" sz="2800" b="0" dirty="0" smtClean="0"/>
                  <a:t>C</a:t>
                </a:r>
                <a:r>
                  <a:rPr lang="en-US" altLang="ja-JP" sz="2800" b="0" baseline="30000" dirty="0" smtClean="0"/>
                  <a:t>T</a:t>
                </a:r>
                <a:r>
                  <a:rPr lang="en-US" altLang="ja-JP" sz="2800" b="0" dirty="0" smtClean="0"/>
                  <a:t>: L(L(&lt;0,0&gt;))</a:t>
                </a:r>
                <a:endParaRPr lang="ja-JP" altLang="en-US" sz="2800" b="0" dirty="0"/>
              </a:p>
            </p:txBody>
          </p:sp>
        </p:grpSp>
        <p:sp>
          <p:nvSpPr>
            <p:cNvPr id="7" name="テキスト ボックス 6"/>
            <p:cNvSpPr txBox="1"/>
            <p:nvPr/>
          </p:nvSpPr>
          <p:spPr>
            <a:xfrm>
              <a:off x="3583130" y="4204286"/>
              <a:ext cx="2820493" cy="812038"/>
            </a:xfrm>
            <a:prstGeom prst="rect">
              <a:avLst/>
            </a:prstGeom>
            <a:noFill/>
          </p:spPr>
          <p:txBody>
            <a:bodyPr wrap="square" rtlCol="0">
              <a:spAutoFit/>
            </a:bodyPr>
            <a:lstStyle/>
            <a:p>
              <a:r>
                <a:rPr lang="en-US" altLang="ja-JP" sz="2800" b="0" dirty="0"/>
                <a:t>G</a:t>
              </a:r>
              <a:r>
                <a:rPr lang="en-US" altLang="ja-JP" sz="2800" b="0" baseline="30000" dirty="0" smtClean="0"/>
                <a:t>D</a:t>
              </a:r>
              <a:r>
                <a:rPr lang="en-US" altLang="ja-JP" sz="2800" b="0" dirty="0" smtClean="0"/>
                <a:t>/C</a:t>
              </a:r>
              <a:r>
                <a:rPr lang="en-US" altLang="ja-JP" sz="2800" b="0" baseline="30000" dirty="0" smtClean="0"/>
                <a:t>D|T</a:t>
              </a:r>
              <a:r>
                <a:rPr lang="en-US" altLang="ja-JP" sz="2800" b="0" dirty="0" smtClean="0"/>
                <a:t> : λx. L(x)</a:t>
              </a:r>
              <a:endParaRPr lang="ja-JP" altLang="en-US" sz="2800" b="0" dirty="0"/>
            </a:p>
          </p:txBody>
        </p:sp>
        <p:sp>
          <p:nvSpPr>
            <p:cNvPr id="8" name="テキスト ボックス 7"/>
            <p:cNvSpPr txBox="1"/>
            <p:nvPr/>
          </p:nvSpPr>
          <p:spPr>
            <a:xfrm>
              <a:off x="8942530" y="5171151"/>
              <a:ext cx="626848" cy="712093"/>
            </a:xfrm>
            <a:prstGeom prst="rect">
              <a:avLst/>
            </a:prstGeom>
            <a:noFill/>
          </p:spPr>
          <p:txBody>
            <a:bodyPr wrap="square" rtlCol="0">
              <a:spAutoFit/>
            </a:bodyPr>
            <a:lstStyle/>
            <a:p>
              <a:r>
                <a:rPr lang="en-US" altLang="ja-JP" sz="2400" b="0" dirty="0" smtClean="0"/>
                <a:t>&gt;</a:t>
              </a:r>
              <a:endParaRPr lang="ja-JP" altLang="en-US" sz="2400" b="0" dirty="0"/>
            </a:p>
          </p:txBody>
        </p:sp>
      </p:grpSp>
      <p:pic>
        <p:nvPicPr>
          <p:cNvPr id="22" name="図 21" descr="辞書１.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4302" y="620578"/>
            <a:ext cx="5477045" cy="3573199"/>
          </a:xfrm>
          <a:prstGeom prst="rect">
            <a:avLst/>
          </a:prstGeom>
        </p:spPr>
      </p:pic>
    </p:spTree>
    <p:extLst>
      <p:ext uri="{BB962C8B-B14F-4D97-AF65-F5344CB8AC3E}">
        <p14:creationId xmlns:p14="http://schemas.microsoft.com/office/powerpoint/2010/main" val="909984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3" name="コンテンツ プレースホルダー 2"/>
          <p:cNvSpPr>
            <a:spLocks noGrp="1"/>
          </p:cNvSpPr>
          <p:nvPr>
            <p:ph idx="1"/>
          </p:nvPr>
        </p:nvSpPr>
        <p:spPr>
          <a:xfrm>
            <a:off x="495300" y="1417638"/>
            <a:ext cx="8915400" cy="5333998"/>
          </a:xfrm>
        </p:spPr>
        <p:txBody>
          <a:bodyPr>
            <a:normAutofit fontScale="77500" lnSpcReduction="20000"/>
          </a:bodyPr>
          <a:lstStyle/>
          <a:p>
            <a:pPr marL="514350" indent="-514350">
              <a:buFont typeface="+mj-lt"/>
              <a:buAutoNum type="arabicPeriod"/>
            </a:pPr>
            <a:r>
              <a:rPr kumimoji="1" lang="ja-JP" altLang="en-US" dirty="0" smtClean="0"/>
              <a:t>はじめに</a:t>
            </a:r>
            <a:endParaRPr kumimoji="1" lang="en-US" altLang="ja-JP" dirty="0" smtClean="0"/>
          </a:p>
          <a:p>
            <a:pPr marL="914400" lvl="1" indent="-514350">
              <a:buFont typeface="+mj-lt"/>
              <a:buAutoNum type="arabicPeriod"/>
            </a:pPr>
            <a:r>
              <a:rPr lang="ja-JP" altLang="en-US" dirty="0" smtClean="0"/>
              <a:t>目的</a:t>
            </a:r>
            <a:endParaRPr lang="en-US" altLang="ja-JP" dirty="0" smtClean="0"/>
          </a:p>
          <a:p>
            <a:pPr marL="914400" lvl="1" indent="-514350">
              <a:buFont typeface="+mj-lt"/>
              <a:buAutoNum type="arabicPeriod"/>
            </a:pPr>
            <a:r>
              <a:rPr kumimoji="1" lang="ja-JP" altLang="en-US" dirty="0" smtClean="0"/>
              <a:t>背景</a:t>
            </a:r>
            <a:endParaRPr kumimoji="1" lang="en-US" altLang="ja-JP" dirty="0" smtClean="0"/>
          </a:p>
          <a:p>
            <a:pPr marL="514350" indent="-514350">
              <a:buFont typeface="+mj-lt"/>
              <a:buAutoNum type="arabicPeriod"/>
            </a:pPr>
            <a:r>
              <a:rPr lang="ja-JP" altLang="en-US" dirty="0" smtClean="0"/>
              <a:t>組み合わせ範疇文法</a:t>
            </a:r>
            <a:endParaRPr lang="en-US" altLang="ja-JP" dirty="0" smtClean="0"/>
          </a:p>
          <a:p>
            <a:pPr marL="914400" lvl="1" indent="-514350">
              <a:buFont typeface="+mj-lt"/>
              <a:buAutoNum type="arabicPeriod"/>
            </a:pPr>
            <a:r>
              <a:rPr lang="ja-JP" altLang="en-US" dirty="0" smtClean="0"/>
              <a:t>概要</a:t>
            </a:r>
            <a:endParaRPr lang="en-US" altLang="ja-JP" dirty="0" smtClean="0"/>
          </a:p>
          <a:p>
            <a:pPr marL="914400" lvl="1" indent="-514350">
              <a:buFont typeface="+mj-lt"/>
              <a:buAutoNum type="arabicPeriod"/>
            </a:pPr>
            <a:r>
              <a:rPr lang="ja-JP" altLang="en-US" dirty="0" smtClean="0"/>
              <a:t>先行研究の手法</a:t>
            </a:r>
            <a:endParaRPr lang="en-US" altLang="ja-JP" dirty="0" smtClean="0"/>
          </a:p>
          <a:p>
            <a:pPr marL="514350" indent="-514350">
              <a:buFont typeface="+mj-lt"/>
              <a:buAutoNum type="arabicPeriod"/>
            </a:pPr>
            <a:r>
              <a:rPr lang="ja-JP" altLang="en-US" dirty="0" smtClean="0"/>
              <a:t>組み合わせ範疇文法を用いたジャズ和声解析手法</a:t>
            </a:r>
            <a:endParaRPr lang="en-US" altLang="ja-JP" dirty="0" smtClean="0"/>
          </a:p>
          <a:p>
            <a:pPr marL="914400" lvl="1" indent="-514350">
              <a:buFont typeface="+mj-lt"/>
              <a:buAutoNum type="arabicPeriod"/>
            </a:pPr>
            <a:r>
              <a:rPr lang="ja-JP" altLang="en-US" dirty="0"/>
              <a:t>先行研究の</a:t>
            </a:r>
            <a:r>
              <a:rPr lang="ja-JP" altLang="en-US" dirty="0" smtClean="0"/>
              <a:t>問題点</a:t>
            </a:r>
            <a:endParaRPr lang="en-US" altLang="ja-JP" dirty="0" smtClean="0">
              <a:solidFill>
                <a:srgbClr val="FF0000"/>
              </a:solidFill>
            </a:endParaRPr>
          </a:p>
          <a:p>
            <a:pPr marL="914400" lvl="1" indent="-514350">
              <a:buFont typeface="+mj-lt"/>
              <a:buAutoNum type="arabicPeriod"/>
            </a:pPr>
            <a:r>
              <a:rPr lang="ja-JP" altLang="en-US" dirty="0" smtClean="0"/>
              <a:t>ディグリーネームによる入力</a:t>
            </a:r>
            <a:endParaRPr lang="en-US" altLang="ja-JP" dirty="0" smtClean="0"/>
          </a:p>
          <a:p>
            <a:pPr marL="914400" lvl="1" indent="-514350">
              <a:buFont typeface="+mj-lt"/>
              <a:buAutoNum type="arabicPeriod"/>
            </a:pPr>
            <a:r>
              <a:rPr kumimoji="1" lang="ja-JP" altLang="en-US" dirty="0" smtClean="0"/>
              <a:t>ピボットコードの発見</a:t>
            </a:r>
            <a:endParaRPr kumimoji="1" lang="en-US" altLang="ja-JP" dirty="0" smtClean="0"/>
          </a:p>
          <a:p>
            <a:pPr marL="914400" lvl="1" indent="-514350">
              <a:buFont typeface="+mj-lt"/>
              <a:buAutoNum type="arabicPeriod"/>
            </a:pPr>
            <a:r>
              <a:rPr lang="ja-JP" altLang="en-US" dirty="0" smtClean="0"/>
              <a:t>トニック</a:t>
            </a:r>
            <a:r>
              <a:rPr lang="en-US" altLang="en-US" dirty="0" smtClean="0"/>
              <a:t>以外を終端とする和音進行への対応</a:t>
            </a:r>
            <a:endParaRPr kumimoji="1" lang="en-US" altLang="ja-JP" dirty="0" smtClean="0"/>
          </a:p>
          <a:p>
            <a:pPr marL="914400" lvl="1" indent="-514350">
              <a:buFont typeface="+mj-lt"/>
              <a:buAutoNum type="arabicPeriod"/>
            </a:pPr>
            <a:r>
              <a:rPr lang="en-US" altLang="ja-JP" dirty="0" smtClean="0"/>
              <a:t>Tonal Pitch Space  </a:t>
            </a:r>
            <a:r>
              <a:rPr lang="ja-JP" altLang="en-US" dirty="0" smtClean="0"/>
              <a:t>の導入</a:t>
            </a:r>
            <a:endParaRPr kumimoji="1" lang="en-US" altLang="ja-JP" dirty="0" smtClean="0"/>
          </a:p>
          <a:p>
            <a:pPr marL="514350" indent="-514350">
              <a:buFont typeface="+mj-lt"/>
              <a:buAutoNum type="arabicPeriod"/>
            </a:pPr>
            <a:r>
              <a:rPr lang="ja-JP" altLang="en-US" dirty="0" smtClean="0"/>
              <a:t>評価実験、考察</a:t>
            </a:r>
            <a:endParaRPr lang="en-US" altLang="ja-JP" dirty="0" smtClean="0"/>
          </a:p>
          <a:p>
            <a:pPr marL="514350" indent="-514350">
              <a:buFont typeface="+mj-lt"/>
              <a:buAutoNum type="arabicPeriod"/>
            </a:pPr>
            <a:r>
              <a:rPr kumimoji="1" lang="ja-JP" altLang="en-US" dirty="0" smtClean="0"/>
              <a:t>おわりに</a:t>
            </a:r>
            <a:endParaRPr kumimoji="1" lang="en-US" altLang="ja-JP" dirty="0" smtClean="0"/>
          </a:p>
        </p:txBody>
      </p:sp>
    </p:spTree>
    <p:extLst>
      <p:ext uri="{BB962C8B-B14F-4D97-AF65-F5344CB8AC3E}">
        <p14:creationId xmlns:p14="http://schemas.microsoft.com/office/powerpoint/2010/main" val="24753955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図 21" descr="辞書１.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4302" y="232063"/>
            <a:ext cx="5477045" cy="3573199"/>
          </a:xfrm>
          <a:prstGeom prst="rect">
            <a:avLst/>
          </a:prstGeom>
        </p:spPr>
      </p:pic>
      <p:sp>
        <p:nvSpPr>
          <p:cNvPr id="25" name="正方形/長方形 24"/>
          <p:cNvSpPr/>
          <p:nvPr/>
        </p:nvSpPr>
        <p:spPr>
          <a:xfrm>
            <a:off x="2616947" y="1642246"/>
            <a:ext cx="3508936" cy="240342"/>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cxnSp>
        <p:nvCxnSpPr>
          <p:cNvPr id="26" name="直線コネクタ 25"/>
          <p:cNvCxnSpPr>
            <a:endCxn id="25" idx="1"/>
          </p:cNvCxnSpPr>
          <p:nvPr/>
        </p:nvCxnSpPr>
        <p:spPr>
          <a:xfrm flipH="1" flipV="1">
            <a:off x="2616947" y="1762417"/>
            <a:ext cx="132230" cy="310468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2" name="円/楕円 31"/>
          <p:cNvSpPr/>
          <p:nvPr/>
        </p:nvSpPr>
        <p:spPr>
          <a:xfrm>
            <a:off x="322816" y="4766481"/>
            <a:ext cx="2906735" cy="728367"/>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sp>
        <p:nvSpPr>
          <p:cNvPr id="28" name="正方形/長方形 27"/>
          <p:cNvSpPr/>
          <p:nvPr/>
        </p:nvSpPr>
        <p:spPr>
          <a:xfrm>
            <a:off x="2602019" y="2000834"/>
            <a:ext cx="3523879" cy="240342"/>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cxnSp>
        <p:nvCxnSpPr>
          <p:cNvPr id="29" name="直線コネクタ 28"/>
          <p:cNvCxnSpPr>
            <a:stCxn id="30" idx="1"/>
            <a:endCxn id="28" idx="2"/>
          </p:cNvCxnSpPr>
          <p:nvPr/>
        </p:nvCxnSpPr>
        <p:spPr>
          <a:xfrm flipH="1" flipV="1">
            <a:off x="4363947" y="2241176"/>
            <a:ext cx="92879" cy="2631946"/>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0" name="円/楕円 29"/>
          <p:cNvSpPr/>
          <p:nvPr/>
        </p:nvSpPr>
        <p:spPr>
          <a:xfrm>
            <a:off x="4031144" y="4766481"/>
            <a:ext cx="2906735" cy="728367"/>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sp>
        <p:nvSpPr>
          <p:cNvPr id="34" name="正方形/長方形 33"/>
          <p:cNvSpPr/>
          <p:nvPr/>
        </p:nvSpPr>
        <p:spPr>
          <a:xfrm>
            <a:off x="2616961" y="994282"/>
            <a:ext cx="3098053" cy="240342"/>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cxnSp>
        <p:nvCxnSpPr>
          <p:cNvPr id="35" name="直線コネクタ 34"/>
          <p:cNvCxnSpPr>
            <a:stCxn id="36" idx="0"/>
          </p:cNvCxnSpPr>
          <p:nvPr/>
        </p:nvCxnSpPr>
        <p:spPr>
          <a:xfrm flipH="1" flipV="1">
            <a:off x="5715000" y="1114479"/>
            <a:ext cx="2823882" cy="366145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6" name="円/楕円 35"/>
          <p:cNvSpPr/>
          <p:nvPr/>
        </p:nvSpPr>
        <p:spPr>
          <a:xfrm>
            <a:off x="7433248" y="4775930"/>
            <a:ext cx="2211295" cy="728367"/>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grpSp>
        <p:nvGrpSpPr>
          <p:cNvPr id="2" name="図形グループ 1"/>
          <p:cNvGrpSpPr/>
          <p:nvPr/>
        </p:nvGrpSpPr>
        <p:grpSpPr>
          <a:xfrm>
            <a:off x="409057" y="3923673"/>
            <a:ext cx="9698561" cy="2453727"/>
            <a:chOff x="409057" y="3923673"/>
            <a:chExt cx="9698561" cy="2453727"/>
          </a:xfrm>
        </p:grpSpPr>
        <p:grpSp>
          <p:nvGrpSpPr>
            <p:cNvPr id="5" name="図形グループ 4"/>
            <p:cNvGrpSpPr/>
            <p:nvPr/>
          </p:nvGrpSpPr>
          <p:grpSpPr>
            <a:xfrm>
              <a:off x="409057" y="4200279"/>
              <a:ext cx="9698561" cy="2177121"/>
              <a:chOff x="-59121" y="3594724"/>
              <a:chExt cx="9698561" cy="2651131"/>
            </a:xfrm>
          </p:grpSpPr>
          <p:grpSp>
            <p:nvGrpSpPr>
              <p:cNvPr id="6" name="図形グループ 5"/>
              <p:cNvGrpSpPr/>
              <p:nvPr/>
            </p:nvGrpSpPr>
            <p:grpSpPr>
              <a:xfrm>
                <a:off x="-59121" y="3594724"/>
                <a:ext cx="9698561" cy="2651131"/>
                <a:chOff x="-102183" y="2152374"/>
                <a:chExt cx="9698561" cy="2651131"/>
              </a:xfrm>
            </p:grpSpPr>
            <p:sp>
              <p:nvSpPr>
                <p:cNvPr id="9" name="テキスト ボックス 8"/>
                <p:cNvSpPr txBox="1"/>
                <p:nvPr/>
              </p:nvSpPr>
              <p:spPr>
                <a:xfrm>
                  <a:off x="777993" y="2152374"/>
                  <a:ext cx="1104086" cy="812036"/>
                </a:xfrm>
                <a:prstGeom prst="rect">
                  <a:avLst/>
                </a:prstGeom>
                <a:noFill/>
              </p:spPr>
              <p:txBody>
                <a:bodyPr wrap="square" rtlCol="0">
                  <a:spAutoFit/>
                </a:bodyPr>
                <a:lstStyle/>
                <a:p>
                  <a:r>
                    <a:rPr lang="en-US" altLang="ja-JP" sz="2800" dirty="0" smtClean="0"/>
                    <a:t>D</a:t>
                  </a:r>
                  <a:r>
                    <a:rPr lang="en-US" altLang="ja-JP" sz="2800" baseline="-25000" dirty="0" smtClean="0"/>
                    <a:t>7</a:t>
                  </a:r>
                  <a:endParaRPr lang="ja-JP" altLang="en-US" sz="2800" dirty="0"/>
                </a:p>
              </p:txBody>
            </p:sp>
            <p:sp>
              <p:nvSpPr>
                <p:cNvPr id="10" name="テキスト ボックス 9"/>
                <p:cNvSpPr txBox="1"/>
                <p:nvPr/>
              </p:nvSpPr>
              <p:spPr>
                <a:xfrm>
                  <a:off x="4583435" y="2157071"/>
                  <a:ext cx="1104086" cy="812038"/>
                </a:xfrm>
                <a:prstGeom prst="rect">
                  <a:avLst/>
                </a:prstGeom>
                <a:noFill/>
              </p:spPr>
              <p:txBody>
                <a:bodyPr wrap="square" rtlCol="0">
                  <a:spAutoFit/>
                </a:bodyPr>
                <a:lstStyle/>
                <a:p>
                  <a:r>
                    <a:rPr lang="ja-JP" altLang="en-US" sz="2800" dirty="0"/>
                    <a:t>Ｄ</a:t>
                  </a:r>
                  <a:r>
                    <a:rPr lang="en-US" altLang="ja-JP" sz="2800" dirty="0"/>
                    <a:t>♭</a:t>
                  </a:r>
                  <a:r>
                    <a:rPr lang="en-US" altLang="ja-JP" sz="2800" baseline="-25000" dirty="0"/>
                    <a:t>7</a:t>
                  </a:r>
                  <a:endParaRPr lang="ja-JP" altLang="en-US" sz="2800" dirty="0"/>
                </a:p>
              </p:txBody>
            </p:sp>
            <p:sp>
              <p:nvSpPr>
                <p:cNvPr id="11" name="テキスト ボックス 10"/>
                <p:cNvSpPr txBox="1"/>
                <p:nvPr/>
              </p:nvSpPr>
              <p:spPr>
                <a:xfrm>
                  <a:off x="7890802" y="2239851"/>
                  <a:ext cx="1104086" cy="812036"/>
                </a:xfrm>
                <a:prstGeom prst="rect">
                  <a:avLst/>
                </a:prstGeom>
                <a:noFill/>
              </p:spPr>
              <p:txBody>
                <a:bodyPr wrap="square" rtlCol="0">
                  <a:spAutoFit/>
                </a:bodyPr>
                <a:lstStyle/>
                <a:p>
                  <a:r>
                    <a:rPr lang="en-US" altLang="ja-JP" sz="2800" dirty="0" smtClean="0"/>
                    <a:t>C</a:t>
                  </a:r>
                  <a:endParaRPr lang="ja-JP" altLang="en-US" sz="2800" dirty="0"/>
                </a:p>
              </p:txBody>
            </p:sp>
            <p:cxnSp>
              <p:nvCxnSpPr>
                <p:cNvPr id="12" name="直線コネクタ 11"/>
                <p:cNvCxnSpPr/>
                <p:nvPr/>
              </p:nvCxnSpPr>
              <p:spPr>
                <a:xfrm>
                  <a:off x="98060" y="2971795"/>
                  <a:ext cx="238339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直線コネクタ 12"/>
                <p:cNvCxnSpPr/>
                <p:nvPr/>
              </p:nvCxnSpPr>
              <p:spPr>
                <a:xfrm flipV="1">
                  <a:off x="3131651" y="2967395"/>
                  <a:ext cx="3599154" cy="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直線コネクタ 13"/>
                <p:cNvCxnSpPr/>
                <p:nvPr/>
              </p:nvCxnSpPr>
              <p:spPr>
                <a:xfrm>
                  <a:off x="7329212" y="2983075"/>
                  <a:ext cx="1630746"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 name="テキスト ボックス 14"/>
                <p:cNvSpPr txBox="1"/>
                <p:nvPr/>
              </p:nvSpPr>
              <p:spPr>
                <a:xfrm>
                  <a:off x="-102183" y="2791924"/>
                  <a:ext cx="2820493" cy="812038"/>
                </a:xfrm>
                <a:prstGeom prst="rect">
                  <a:avLst/>
                </a:prstGeom>
                <a:noFill/>
              </p:spPr>
              <p:txBody>
                <a:bodyPr wrap="square" rtlCol="0">
                  <a:spAutoFit/>
                </a:bodyPr>
                <a:lstStyle/>
                <a:p>
                  <a:r>
                    <a:rPr lang="en-US" altLang="ja-JP" sz="2800" b="0" dirty="0" smtClean="0"/>
                    <a:t>D</a:t>
                  </a:r>
                  <a:r>
                    <a:rPr lang="en-US" altLang="ja-JP" sz="2800" b="0" baseline="30000" dirty="0" smtClean="0"/>
                    <a:t>D</a:t>
                  </a:r>
                  <a:r>
                    <a:rPr lang="en-US" altLang="ja-JP" sz="2800" b="0" dirty="0" smtClean="0"/>
                    <a:t>/G</a:t>
                  </a:r>
                  <a:r>
                    <a:rPr lang="en-US" altLang="ja-JP" sz="2800" b="0" baseline="30000" dirty="0" smtClean="0"/>
                    <a:t>D|T</a:t>
                  </a:r>
                  <a:r>
                    <a:rPr lang="en-US" altLang="ja-JP" sz="2800" b="0" dirty="0" smtClean="0"/>
                    <a:t> : λx. L(x)</a:t>
                  </a:r>
                  <a:endParaRPr lang="ja-JP" altLang="en-US" sz="2800" b="0" dirty="0"/>
                </a:p>
              </p:txBody>
            </p:sp>
            <p:sp>
              <p:nvSpPr>
                <p:cNvPr id="16" name="テキスト ボックス 15"/>
                <p:cNvSpPr txBox="1"/>
                <p:nvPr/>
              </p:nvSpPr>
              <p:spPr>
                <a:xfrm>
                  <a:off x="7056118" y="2794013"/>
                  <a:ext cx="2540260" cy="812036"/>
                </a:xfrm>
                <a:prstGeom prst="rect">
                  <a:avLst/>
                </a:prstGeom>
                <a:noFill/>
              </p:spPr>
              <p:txBody>
                <a:bodyPr wrap="square" rtlCol="0">
                  <a:spAutoFit/>
                </a:bodyPr>
                <a:lstStyle/>
                <a:p>
                  <a:r>
                    <a:rPr lang="en-US" altLang="ja-JP" sz="2800" b="0" dirty="0" smtClean="0"/>
                    <a:t>C</a:t>
                  </a:r>
                  <a:r>
                    <a:rPr lang="en-US" altLang="ja-JP" sz="2800" b="0" baseline="30000" dirty="0" smtClean="0"/>
                    <a:t>T</a:t>
                  </a:r>
                  <a:r>
                    <a:rPr lang="en-US" altLang="ja-JP" sz="2800" b="0" dirty="0" smtClean="0"/>
                    <a:t> : [&lt;0,0&gt;]</a:t>
                  </a:r>
                  <a:endParaRPr lang="ja-JP" altLang="en-US" sz="2800" b="0" dirty="0"/>
                </a:p>
              </p:txBody>
            </p:sp>
            <p:cxnSp>
              <p:nvCxnSpPr>
                <p:cNvPr id="17" name="直線コネクタ 16"/>
                <p:cNvCxnSpPr/>
                <p:nvPr/>
              </p:nvCxnSpPr>
              <p:spPr>
                <a:xfrm flipV="1">
                  <a:off x="56743" y="3591605"/>
                  <a:ext cx="6447705"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8" name="テキスト ボックス 17"/>
                <p:cNvSpPr txBox="1"/>
                <p:nvPr/>
              </p:nvSpPr>
              <p:spPr>
                <a:xfrm>
                  <a:off x="6473088" y="3222906"/>
                  <a:ext cx="1026052" cy="712093"/>
                </a:xfrm>
                <a:prstGeom prst="rect">
                  <a:avLst/>
                </a:prstGeom>
                <a:noFill/>
              </p:spPr>
              <p:txBody>
                <a:bodyPr wrap="square" rtlCol="0">
                  <a:spAutoFit/>
                </a:bodyPr>
                <a:lstStyle/>
                <a:p>
                  <a:r>
                    <a:rPr lang="en-US" altLang="ja-JP" sz="2400" b="0" dirty="0" smtClean="0"/>
                    <a:t>&gt;B</a:t>
                  </a:r>
                  <a:endParaRPr lang="ja-JP" altLang="en-US" sz="2400" b="0" dirty="0"/>
                </a:p>
              </p:txBody>
            </p:sp>
            <p:sp>
              <p:nvSpPr>
                <p:cNvPr id="19" name="テキスト ボックス 18"/>
                <p:cNvSpPr txBox="1"/>
                <p:nvPr/>
              </p:nvSpPr>
              <p:spPr>
                <a:xfrm>
                  <a:off x="1487249" y="3359952"/>
                  <a:ext cx="4334104" cy="812036"/>
                </a:xfrm>
                <a:prstGeom prst="rect">
                  <a:avLst/>
                </a:prstGeom>
                <a:noFill/>
              </p:spPr>
              <p:txBody>
                <a:bodyPr wrap="square" rtlCol="0">
                  <a:spAutoFit/>
                </a:bodyPr>
                <a:lstStyle/>
                <a:p>
                  <a:r>
                    <a:rPr lang="en-US" altLang="ja-JP" sz="2800" b="0" dirty="0" smtClean="0"/>
                    <a:t>D</a:t>
                  </a:r>
                  <a:r>
                    <a:rPr lang="en-US" altLang="ja-JP" sz="2800" b="0" baseline="30000" dirty="0" smtClean="0"/>
                    <a:t>D</a:t>
                  </a:r>
                  <a:r>
                    <a:rPr lang="en-US" altLang="ja-JP" sz="2800" b="0" dirty="0" smtClean="0"/>
                    <a:t>/C</a:t>
                  </a:r>
                  <a:r>
                    <a:rPr lang="en-US" altLang="ja-JP" sz="2800" b="0" baseline="30000" dirty="0" smtClean="0"/>
                    <a:t>D|C</a:t>
                  </a:r>
                  <a:r>
                    <a:rPr lang="en-US" altLang="ja-JP" sz="2800" b="0" dirty="0" smtClean="0"/>
                    <a:t>  : λx. L(L(x))</a:t>
                  </a:r>
                  <a:endParaRPr lang="ja-JP" altLang="en-US" sz="2800" b="0" dirty="0"/>
                </a:p>
              </p:txBody>
            </p:sp>
            <p:cxnSp>
              <p:nvCxnSpPr>
                <p:cNvPr id="20" name="直線コネクタ 19"/>
                <p:cNvCxnSpPr/>
                <p:nvPr/>
              </p:nvCxnSpPr>
              <p:spPr>
                <a:xfrm>
                  <a:off x="762313" y="4164375"/>
                  <a:ext cx="8137155"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1" name="テキスト ボックス 20"/>
                <p:cNvSpPr txBox="1"/>
                <p:nvPr/>
              </p:nvSpPr>
              <p:spPr>
                <a:xfrm>
                  <a:off x="2815219" y="3991469"/>
                  <a:ext cx="3758786" cy="812036"/>
                </a:xfrm>
                <a:prstGeom prst="rect">
                  <a:avLst/>
                </a:prstGeom>
                <a:noFill/>
              </p:spPr>
              <p:txBody>
                <a:bodyPr wrap="square" rtlCol="0">
                  <a:spAutoFit/>
                </a:bodyPr>
                <a:lstStyle/>
                <a:p>
                  <a:r>
                    <a:rPr lang="en-US" altLang="ja-JP" sz="2800" b="0" dirty="0" smtClean="0"/>
                    <a:t>D</a:t>
                  </a:r>
                  <a:r>
                    <a:rPr lang="en-US" altLang="ja-JP" sz="2800" b="0" baseline="30000" dirty="0" smtClean="0"/>
                    <a:t>D</a:t>
                  </a:r>
                  <a:r>
                    <a:rPr lang="en-US" altLang="ja-JP" sz="2800" b="0" dirty="0"/>
                    <a:t> </a:t>
                  </a:r>
                  <a:r>
                    <a:rPr lang="en-US" altLang="ja-JP" sz="2800" b="0" dirty="0" smtClean="0"/>
                    <a:t>−</a:t>
                  </a:r>
                  <a:r>
                    <a:rPr lang="en-US" altLang="ja-JP" sz="2800" b="0" dirty="0"/>
                    <a:t> </a:t>
                  </a:r>
                  <a:r>
                    <a:rPr lang="en-US" altLang="ja-JP" sz="2800" b="0" dirty="0" smtClean="0"/>
                    <a:t>C</a:t>
                  </a:r>
                  <a:r>
                    <a:rPr lang="en-US" altLang="ja-JP" sz="2800" b="0" baseline="30000" dirty="0" smtClean="0"/>
                    <a:t>T</a:t>
                  </a:r>
                  <a:r>
                    <a:rPr lang="en-US" altLang="ja-JP" sz="2800" b="0" dirty="0" smtClean="0"/>
                    <a:t>: L(L(&lt;0,0&gt;))</a:t>
                  </a:r>
                  <a:endParaRPr lang="ja-JP" altLang="en-US" sz="2800" b="0" dirty="0"/>
                </a:p>
              </p:txBody>
            </p:sp>
          </p:grpSp>
          <p:sp>
            <p:nvSpPr>
              <p:cNvPr id="7" name="テキスト ボックス 6"/>
              <p:cNvSpPr txBox="1"/>
              <p:nvPr/>
            </p:nvSpPr>
            <p:spPr>
              <a:xfrm>
                <a:off x="3583130" y="4204286"/>
                <a:ext cx="2820493" cy="812038"/>
              </a:xfrm>
              <a:prstGeom prst="rect">
                <a:avLst/>
              </a:prstGeom>
              <a:noFill/>
            </p:spPr>
            <p:txBody>
              <a:bodyPr wrap="square" rtlCol="0">
                <a:spAutoFit/>
              </a:bodyPr>
              <a:lstStyle/>
              <a:p>
                <a:r>
                  <a:rPr lang="en-US" altLang="ja-JP" sz="2800" b="0" dirty="0"/>
                  <a:t>G</a:t>
                </a:r>
                <a:r>
                  <a:rPr lang="en-US" altLang="ja-JP" sz="2800" b="0" baseline="30000" dirty="0" smtClean="0"/>
                  <a:t>D</a:t>
                </a:r>
                <a:r>
                  <a:rPr lang="en-US" altLang="ja-JP" sz="2800" b="0" dirty="0" smtClean="0"/>
                  <a:t>/C</a:t>
                </a:r>
                <a:r>
                  <a:rPr lang="en-US" altLang="ja-JP" sz="2800" b="0" baseline="30000" dirty="0" smtClean="0"/>
                  <a:t>D|T</a:t>
                </a:r>
                <a:r>
                  <a:rPr lang="en-US" altLang="ja-JP" sz="2800" b="0" dirty="0" smtClean="0"/>
                  <a:t> : λx. L(x)</a:t>
                </a:r>
                <a:endParaRPr lang="ja-JP" altLang="en-US" sz="2800" b="0" dirty="0"/>
              </a:p>
            </p:txBody>
          </p:sp>
          <p:sp>
            <p:nvSpPr>
              <p:cNvPr id="8" name="テキスト ボックス 7"/>
              <p:cNvSpPr txBox="1"/>
              <p:nvPr/>
            </p:nvSpPr>
            <p:spPr>
              <a:xfrm>
                <a:off x="8942530" y="5171151"/>
                <a:ext cx="626848" cy="712093"/>
              </a:xfrm>
              <a:prstGeom prst="rect">
                <a:avLst/>
              </a:prstGeom>
              <a:noFill/>
            </p:spPr>
            <p:txBody>
              <a:bodyPr wrap="square" rtlCol="0">
                <a:spAutoFit/>
              </a:bodyPr>
              <a:lstStyle/>
              <a:p>
                <a:r>
                  <a:rPr lang="en-US" altLang="ja-JP" sz="2400" b="0" dirty="0" smtClean="0"/>
                  <a:t>&gt;</a:t>
                </a:r>
                <a:endParaRPr lang="ja-JP" altLang="en-US" sz="2400" b="0" dirty="0"/>
              </a:p>
            </p:txBody>
          </p:sp>
        </p:grpSp>
        <p:sp>
          <p:nvSpPr>
            <p:cNvPr id="40" name="テキスト ボックス 39"/>
            <p:cNvSpPr txBox="1"/>
            <p:nvPr/>
          </p:nvSpPr>
          <p:spPr>
            <a:xfrm>
              <a:off x="1051539" y="3923673"/>
              <a:ext cx="1016014" cy="543739"/>
            </a:xfrm>
            <a:prstGeom prst="rect">
              <a:avLst/>
            </a:prstGeom>
            <a:noFill/>
          </p:spPr>
          <p:txBody>
            <a:bodyPr wrap="square" rtlCol="0">
              <a:spAutoFit/>
            </a:bodyPr>
            <a:lstStyle/>
            <a:p>
              <a:r>
                <a:rPr lang="en-US" altLang="ja-JP" dirty="0" smtClean="0">
                  <a:solidFill>
                    <a:srgbClr val="0000FF"/>
                  </a:solidFill>
                </a:rPr>
                <a:t>Dom.</a:t>
              </a:r>
              <a:endParaRPr lang="ja-JP" altLang="en-US" dirty="0">
                <a:solidFill>
                  <a:srgbClr val="0000FF"/>
                </a:solidFill>
              </a:endParaRPr>
            </a:p>
          </p:txBody>
        </p:sp>
        <p:sp>
          <p:nvSpPr>
            <p:cNvPr id="41" name="テキスト ボックス 40"/>
            <p:cNvSpPr txBox="1"/>
            <p:nvPr/>
          </p:nvSpPr>
          <p:spPr>
            <a:xfrm>
              <a:off x="4749175" y="3928396"/>
              <a:ext cx="1931653" cy="543739"/>
            </a:xfrm>
            <a:prstGeom prst="rect">
              <a:avLst/>
            </a:prstGeom>
            <a:noFill/>
          </p:spPr>
          <p:txBody>
            <a:bodyPr wrap="square" rtlCol="0">
              <a:spAutoFit/>
            </a:bodyPr>
            <a:lstStyle/>
            <a:p>
              <a:r>
                <a:rPr lang="en-US" altLang="ja-JP" dirty="0" smtClean="0">
                  <a:solidFill>
                    <a:srgbClr val="0000FF"/>
                  </a:solidFill>
                </a:rPr>
                <a:t>Dom-tritone.</a:t>
              </a:r>
              <a:endParaRPr lang="ja-JP" altLang="en-US" dirty="0">
                <a:solidFill>
                  <a:srgbClr val="0000FF"/>
                </a:solidFill>
              </a:endParaRPr>
            </a:p>
          </p:txBody>
        </p:sp>
        <p:sp>
          <p:nvSpPr>
            <p:cNvPr id="43" name="テキスト ボックス 42"/>
            <p:cNvSpPr txBox="1"/>
            <p:nvPr/>
          </p:nvSpPr>
          <p:spPr>
            <a:xfrm>
              <a:off x="8230739" y="3970362"/>
              <a:ext cx="862414" cy="543739"/>
            </a:xfrm>
            <a:prstGeom prst="rect">
              <a:avLst/>
            </a:prstGeom>
            <a:noFill/>
          </p:spPr>
          <p:txBody>
            <a:bodyPr wrap="square" rtlCol="0">
              <a:spAutoFit/>
            </a:bodyPr>
            <a:lstStyle/>
            <a:p>
              <a:r>
                <a:rPr lang="en-US" altLang="ja-JP" dirty="0" smtClean="0">
                  <a:solidFill>
                    <a:srgbClr val="0000FF"/>
                  </a:solidFill>
                </a:rPr>
                <a:t>Ton.</a:t>
              </a:r>
              <a:endParaRPr lang="ja-JP" altLang="en-US" dirty="0">
                <a:solidFill>
                  <a:srgbClr val="0000FF"/>
                </a:solidFill>
              </a:endParaRPr>
            </a:p>
          </p:txBody>
        </p:sp>
      </p:grpSp>
    </p:spTree>
    <p:extLst>
      <p:ext uri="{BB962C8B-B14F-4D97-AF65-F5344CB8AC3E}">
        <p14:creationId xmlns:p14="http://schemas.microsoft.com/office/powerpoint/2010/main" val="15308570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3" name="コンテンツ プレースホルダー 2"/>
          <p:cNvSpPr>
            <a:spLocks noGrp="1"/>
          </p:cNvSpPr>
          <p:nvPr>
            <p:ph idx="1"/>
          </p:nvPr>
        </p:nvSpPr>
        <p:spPr>
          <a:xfrm>
            <a:off x="495300" y="1417638"/>
            <a:ext cx="8915400" cy="5333998"/>
          </a:xfrm>
        </p:spPr>
        <p:txBody>
          <a:bodyPr>
            <a:normAutofit fontScale="77500" lnSpcReduction="20000"/>
          </a:bodyPr>
          <a:lstStyle/>
          <a:p>
            <a:pPr marL="514350" indent="-514350">
              <a:buFont typeface="+mj-lt"/>
              <a:buAutoNum type="arabicPeriod"/>
            </a:pPr>
            <a:r>
              <a:rPr kumimoji="1" lang="ja-JP" altLang="en-US" dirty="0" smtClean="0"/>
              <a:t>はじめに</a:t>
            </a:r>
            <a:endParaRPr kumimoji="1" lang="en-US" altLang="ja-JP" dirty="0" smtClean="0"/>
          </a:p>
          <a:p>
            <a:pPr marL="914400" lvl="1" indent="-514350">
              <a:buFont typeface="+mj-lt"/>
              <a:buAutoNum type="arabicPeriod"/>
            </a:pPr>
            <a:r>
              <a:rPr lang="ja-JP" altLang="en-US" dirty="0" smtClean="0"/>
              <a:t>目的</a:t>
            </a:r>
            <a:endParaRPr lang="en-US" altLang="ja-JP" dirty="0" smtClean="0"/>
          </a:p>
          <a:p>
            <a:pPr marL="914400" lvl="1" indent="-514350">
              <a:buFont typeface="+mj-lt"/>
              <a:buAutoNum type="arabicPeriod"/>
            </a:pPr>
            <a:r>
              <a:rPr kumimoji="1" lang="ja-JP" altLang="en-US" dirty="0" smtClean="0"/>
              <a:t>背景</a:t>
            </a:r>
            <a:endParaRPr kumimoji="1" lang="en-US" altLang="ja-JP" dirty="0" smtClean="0"/>
          </a:p>
          <a:p>
            <a:pPr marL="514350" indent="-514350">
              <a:buFont typeface="+mj-lt"/>
              <a:buAutoNum type="arabicPeriod"/>
            </a:pPr>
            <a:r>
              <a:rPr lang="ja-JP" altLang="en-US" dirty="0" smtClean="0"/>
              <a:t>組み合わせ範疇文法</a:t>
            </a:r>
            <a:endParaRPr lang="en-US" altLang="ja-JP" dirty="0" smtClean="0"/>
          </a:p>
          <a:p>
            <a:pPr marL="914400" lvl="1" indent="-514350">
              <a:buFont typeface="+mj-lt"/>
              <a:buAutoNum type="arabicPeriod"/>
            </a:pPr>
            <a:r>
              <a:rPr lang="ja-JP" altLang="en-US" dirty="0" smtClean="0"/>
              <a:t>概要</a:t>
            </a:r>
            <a:endParaRPr lang="en-US" altLang="ja-JP" dirty="0" smtClean="0"/>
          </a:p>
          <a:p>
            <a:pPr marL="914400" lvl="1" indent="-514350">
              <a:buFont typeface="+mj-lt"/>
              <a:buAutoNum type="arabicPeriod"/>
            </a:pPr>
            <a:r>
              <a:rPr lang="ja-JP" altLang="en-US" dirty="0" smtClean="0"/>
              <a:t>先行研究の手法</a:t>
            </a:r>
            <a:endParaRPr lang="en-US" altLang="ja-JP" dirty="0" smtClean="0"/>
          </a:p>
          <a:p>
            <a:pPr marL="514350" indent="-514350">
              <a:buFont typeface="+mj-lt"/>
              <a:buAutoNum type="arabicPeriod"/>
            </a:pPr>
            <a:r>
              <a:rPr lang="ja-JP" altLang="en-US" dirty="0" smtClean="0">
                <a:solidFill>
                  <a:srgbClr val="FF0000"/>
                </a:solidFill>
              </a:rPr>
              <a:t>組み合わせ範疇文法を用いたジャズ和声解析手法</a:t>
            </a:r>
            <a:endParaRPr lang="en-US" altLang="ja-JP" dirty="0" smtClean="0">
              <a:solidFill>
                <a:srgbClr val="FF0000"/>
              </a:solidFill>
            </a:endParaRPr>
          </a:p>
          <a:p>
            <a:pPr marL="914400" lvl="1" indent="-514350">
              <a:buFont typeface="+mj-lt"/>
              <a:buAutoNum type="arabicPeriod"/>
            </a:pPr>
            <a:r>
              <a:rPr lang="ja-JP" altLang="en-US" dirty="0"/>
              <a:t>先行研究の</a:t>
            </a:r>
            <a:r>
              <a:rPr lang="ja-JP" altLang="en-US" dirty="0" smtClean="0"/>
              <a:t>問題点</a:t>
            </a:r>
            <a:endParaRPr lang="en-US" altLang="ja-JP" dirty="0" smtClean="0">
              <a:solidFill>
                <a:srgbClr val="FF0000"/>
              </a:solidFill>
            </a:endParaRPr>
          </a:p>
          <a:p>
            <a:pPr marL="914400" lvl="1" indent="-514350">
              <a:buFont typeface="+mj-lt"/>
              <a:buAutoNum type="arabicPeriod"/>
            </a:pPr>
            <a:r>
              <a:rPr lang="ja-JP" altLang="en-US" dirty="0" smtClean="0"/>
              <a:t>ディグリーネームによる入力</a:t>
            </a:r>
            <a:endParaRPr lang="en-US" altLang="ja-JP" dirty="0" smtClean="0"/>
          </a:p>
          <a:p>
            <a:pPr marL="914400" lvl="1" indent="-514350">
              <a:buFont typeface="+mj-lt"/>
              <a:buAutoNum type="arabicPeriod"/>
            </a:pPr>
            <a:r>
              <a:rPr kumimoji="1" lang="ja-JP" altLang="en-US" dirty="0" smtClean="0"/>
              <a:t>ピボットコードの発見</a:t>
            </a:r>
            <a:endParaRPr kumimoji="1" lang="en-US" altLang="ja-JP" dirty="0" smtClean="0"/>
          </a:p>
          <a:p>
            <a:pPr marL="914400" lvl="1" indent="-514350">
              <a:buFont typeface="+mj-lt"/>
              <a:buAutoNum type="arabicPeriod"/>
            </a:pPr>
            <a:r>
              <a:rPr lang="ja-JP" altLang="en-US" dirty="0" smtClean="0"/>
              <a:t>トニック</a:t>
            </a:r>
            <a:r>
              <a:rPr lang="en-US" altLang="en-US" dirty="0" smtClean="0"/>
              <a:t>以外を終端とする和音進行への対応</a:t>
            </a:r>
            <a:endParaRPr kumimoji="1" lang="en-US" altLang="ja-JP" dirty="0" smtClean="0"/>
          </a:p>
          <a:p>
            <a:pPr marL="914400" lvl="1" indent="-514350">
              <a:buFont typeface="+mj-lt"/>
              <a:buAutoNum type="arabicPeriod"/>
            </a:pPr>
            <a:r>
              <a:rPr lang="en-US" altLang="ja-JP" dirty="0" smtClean="0"/>
              <a:t>Tonal Pitch Space  </a:t>
            </a:r>
            <a:r>
              <a:rPr lang="ja-JP" altLang="en-US" dirty="0" smtClean="0"/>
              <a:t>の導入</a:t>
            </a:r>
            <a:endParaRPr kumimoji="1" lang="en-US" altLang="ja-JP" dirty="0" smtClean="0"/>
          </a:p>
          <a:p>
            <a:pPr marL="514350" indent="-514350">
              <a:buFont typeface="+mj-lt"/>
              <a:buAutoNum type="arabicPeriod"/>
            </a:pPr>
            <a:r>
              <a:rPr lang="ja-JP" altLang="en-US" dirty="0" smtClean="0"/>
              <a:t>評価実験、考察</a:t>
            </a:r>
            <a:endParaRPr lang="en-US" altLang="ja-JP" dirty="0" smtClean="0"/>
          </a:p>
          <a:p>
            <a:pPr marL="514350" indent="-514350">
              <a:buFont typeface="+mj-lt"/>
              <a:buAutoNum type="arabicPeriod"/>
            </a:pPr>
            <a:r>
              <a:rPr kumimoji="1" lang="ja-JP" altLang="en-US" dirty="0" smtClean="0"/>
              <a:t>おわりに</a:t>
            </a:r>
            <a:endParaRPr kumimoji="1" lang="en-US" altLang="ja-JP" dirty="0" smtClean="0"/>
          </a:p>
        </p:txBody>
      </p:sp>
    </p:spTree>
    <p:extLst>
      <p:ext uri="{BB962C8B-B14F-4D97-AF65-F5344CB8AC3E}">
        <p14:creationId xmlns:p14="http://schemas.microsoft.com/office/powerpoint/2010/main" val="2795308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先行研究</a:t>
            </a:r>
            <a:r>
              <a:rPr kumimoji="1" lang="ja-JP" altLang="en-US" dirty="0" smtClean="0"/>
              <a:t>の</a:t>
            </a:r>
            <a:r>
              <a:rPr lang="ja-JP" altLang="en-US" dirty="0" smtClean="0"/>
              <a:t>問題点</a:t>
            </a:r>
            <a:endParaRPr kumimoji="1" lang="ja-JP" altLang="en-US" dirty="0"/>
          </a:p>
        </p:txBody>
      </p:sp>
      <p:sp>
        <p:nvSpPr>
          <p:cNvPr id="3" name="コンテンツ プレースホルダー 2"/>
          <p:cNvSpPr>
            <a:spLocks noGrp="1"/>
          </p:cNvSpPr>
          <p:nvPr>
            <p:ph idx="1"/>
          </p:nvPr>
        </p:nvSpPr>
        <p:spPr>
          <a:xfrm>
            <a:off x="495308" y="1600206"/>
            <a:ext cx="9059582" cy="4525963"/>
          </a:xfrm>
        </p:spPr>
        <p:txBody>
          <a:bodyPr>
            <a:normAutofit/>
          </a:bodyPr>
          <a:lstStyle/>
          <a:p>
            <a:r>
              <a:rPr lang="ja-JP" altLang="en-US" dirty="0" smtClean="0"/>
              <a:t>問題点１</a:t>
            </a:r>
            <a:r>
              <a:rPr lang="en-US" altLang="ja-JP" dirty="0" smtClean="0"/>
              <a:t>:</a:t>
            </a:r>
            <a:r>
              <a:rPr lang="ja-JP" altLang="en-US" dirty="0" smtClean="0"/>
              <a:t>ジャズ特有の和音機能の非対応</a:t>
            </a:r>
            <a:endParaRPr lang="en-US" altLang="ja-JP" dirty="0" smtClean="0"/>
          </a:p>
          <a:p>
            <a:r>
              <a:rPr lang="ja-JP" altLang="en-US" dirty="0" smtClean="0"/>
              <a:t>問題点２</a:t>
            </a:r>
            <a:r>
              <a:rPr lang="en-US" altLang="ja-JP" dirty="0" smtClean="0"/>
              <a:t>:</a:t>
            </a:r>
            <a:r>
              <a:rPr lang="ja-JP" altLang="en-US" dirty="0" smtClean="0"/>
              <a:t>辞書の構造上の問題</a:t>
            </a:r>
            <a:endParaRPr lang="en-US" altLang="ja-JP" dirty="0" smtClean="0"/>
          </a:p>
          <a:p>
            <a:r>
              <a:rPr kumimoji="1" lang="ja-JP" altLang="en-US" dirty="0" smtClean="0"/>
              <a:t>問題点</a:t>
            </a:r>
            <a:r>
              <a:rPr lang="ja-JP" altLang="en-US" dirty="0" smtClean="0"/>
              <a:t>３</a:t>
            </a:r>
            <a:r>
              <a:rPr kumimoji="1" lang="en-US" altLang="ja-JP" dirty="0" smtClean="0"/>
              <a:t>:</a:t>
            </a:r>
            <a:r>
              <a:rPr kumimoji="1" lang="ja-JP" altLang="en-US" dirty="0" smtClean="0"/>
              <a:t>ピボットコードを用いた転調の認識</a:t>
            </a:r>
            <a:endParaRPr kumimoji="1" lang="en-US" altLang="ja-JP" dirty="0" smtClean="0"/>
          </a:p>
        </p:txBody>
      </p:sp>
    </p:spTree>
    <p:extLst>
      <p:ext uri="{BB962C8B-B14F-4D97-AF65-F5344CB8AC3E}">
        <p14:creationId xmlns:p14="http://schemas.microsoft.com/office/powerpoint/2010/main" val="1681185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0" y="18078"/>
            <a:ext cx="8915400" cy="1143000"/>
          </a:xfrm>
        </p:spPr>
        <p:txBody>
          <a:bodyPr/>
          <a:lstStyle/>
          <a:p>
            <a:r>
              <a:rPr lang="ja-JP" altLang="en-US" dirty="0">
                <a:solidFill>
                  <a:prstClr val="black"/>
                </a:solidFill>
              </a:rPr>
              <a:t>先行研究</a:t>
            </a:r>
            <a:r>
              <a:rPr lang="ja-JP" altLang="en-US" dirty="0" smtClean="0">
                <a:solidFill>
                  <a:prstClr val="black"/>
                </a:solidFill>
              </a:rPr>
              <a:t>の問題点１</a:t>
            </a:r>
            <a:endParaRPr kumimoji="1" lang="ja-JP" altLang="en-US" sz="3600" dirty="0"/>
          </a:p>
        </p:txBody>
      </p:sp>
      <p:sp>
        <p:nvSpPr>
          <p:cNvPr id="3" name="コンテンツ プレースホルダー 2"/>
          <p:cNvSpPr>
            <a:spLocks noGrp="1"/>
          </p:cNvSpPr>
          <p:nvPr>
            <p:ph idx="1"/>
          </p:nvPr>
        </p:nvSpPr>
        <p:spPr>
          <a:xfrm>
            <a:off x="430213" y="1182493"/>
            <a:ext cx="8915400" cy="4525963"/>
          </a:xfrm>
        </p:spPr>
        <p:txBody>
          <a:bodyPr/>
          <a:lstStyle/>
          <a:p>
            <a:r>
              <a:rPr lang="ja-JP" altLang="en-US" sz="2800" dirty="0"/>
              <a:t>問題点１</a:t>
            </a:r>
            <a:r>
              <a:rPr lang="en-US" altLang="ja-JP" sz="2800" dirty="0"/>
              <a:t>:</a:t>
            </a:r>
            <a:r>
              <a:rPr lang="ja-JP" altLang="en-US" sz="2800" dirty="0"/>
              <a:t>ジャズ特有</a:t>
            </a:r>
            <a:r>
              <a:rPr lang="ja-JP" altLang="en-US" sz="2800" dirty="0" smtClean="0"/>
              <a:t>の和音機能</a:t>
            </a:r>
            <a:r>
              <a:rPr lang="ja-JP" altLang="en-US" sz="2800" dirty="0"/>
              <a:t>の</a:t>
            </a:r>
            <a:r>
              <a:rPr lang="ja-JP" altLang="en-US" sz="2800" dirty="0" smtClean="0"/>
              <a:t>非対応</a:t>
            </a:r>
            <a:endParaRPr lang="en-US" altLang="ja-JP" sz="2800" dirty="0" smtClean="0"/>
          </a:p>
          <a:p>
            <a:pPr lvl="1"/>
            <a:r>
              <a:rPr lang="ja-JP" altLang="en-US" sz="2400" dirty="0" smtClean="0"/>
              <a:t>サブドミナントマイナー</a:t>
            </a:r>
            <a:endParaRPr lang="en-US" altLang="ja-JP" sz="2400" dirty="0" smtClean="0"/>
          </a:p>
          <a:p>
            <a:pPr marL="0" indent="0">
              <a:buNone/>
            </a:pPr>
            <a:endParaRPr lang="en-US" altLang="ja-JP" sz="2800" dirty="0" smtClean="0"/>
          </a:p>
          <a:p>
            <a:pPr marL="0" indent="0">
              <a:buNone/>
            </a:pPr>
            <a:endParaRPr lang="en-US" altLang="ja-JP" sz="2800" dirty="0" smtClean="0"/>
          </a:p>
          <a:p>
            <a:endParaRPr lang="en-US" altLang="ja-JP" sz="2800" dirty="0"/>
          </a:p>
        </p:txBody>
      </p:sp>
      <p:sp>
        <p:nvSpPr>
          <p:cNvPr id="12" name="テキスト ボックス 11"/>
          <p:cNvSpPr txBox="1"/>
          <p:nvPr/>
        </p:nvSpPr>
        <p:spPr>
          <a:xfrm>
            <a:off x="-22961" y="6436928"/>
            <a:ext cx="4852489" cy="379591"/>
          </a:xfrm>
          <a:prstGeom prst="rect">
            <a:avLst/>
          </a:prstGeom>
          <a:noFill/>
        </p:spPr>
        <p:txBody>
          <a:bodyPr wrap="square" rtlCol="0">
            <a:spAutoFit/>
          </a:bodyPr>
          <a:lstStyle/>
          <a:p>
            <a:r>
              <a:rPr lang="en-US" altLang="ja-JP" sz="1400" b="0" dirty="0" smtClean="0"/>
              <a:t>[5]</a:t>
            </a:r>
            <a:r>
              <a:rPr lang="ja-JP" altLang="ja-JP" sz="1400" b="0" dirty="0" smtClean="0"/>
              <a:t>北川</a:t>
            </a:r>
            <a:r>
              <a:rPr lang="ja-JP" altLang="ja-JP" sz="1400" b="0" dirty="0"/>
              <a:t>祐</a:t>
            </a:r>
            <a:r>
              <a:rPr lang="en-US" altLang="ja-JP" sz="1400" b="0" dirty="0"/>
              <a:t>: “</a:t>
            </a:r>
            <a:r>
              <a:rPr lang="ja-JP" altLang="ja-JP" sz="1400" b="0" dirty="0"/>
              <a:t>絶対分かる！コード理論</a:t>
            </a:r>
            <a:r>
              <a:rPr lang="en-US" altLang="ja-JP" sz="1400" b="0" dirty="0"/>
              <a:t>”, Ritter Music (2014)</a:t>
            </a:r>
            <a:endParaRPr lang="ja-JP" altLang="ja-JP" sz="1400" b="0" dirty="0"/>
          </a:p>
        </p:txBody>
      </p:sp>
      <p:grpSp>
        <p:nvGrpSpPr>
          <p:cNvPr id="23" name="図形グループ 22"/>
          <p:cNvGrpSpPr/>
          <p:nvPr/>
        </p:nvGrpSpPr>
        <p:grpSpPr>
          <a:xfrm>
            <a:off x="1990766" y="3791828"/>
            <a:ext cx="6334281" cy="2758996"/>
            <a:chOff x="619080" y="2231056"/>
            <a:chExt cx="8518348" cy="3710300"/>
          </a:xfrm>
        </p:grpSpPr>
        <p:sp>
          <p:nvSpPr>
            <p:cNvPr id="4" name="円/楕円 3"/>
            <p:cNvSpPr/>
            <p:nvPr/>
          </p:nvSpPr>
          <p:spPr>
            <a:xfrm>
              <a:off x="3958344" y="2231056"/>
              <a:ext cx="2012948" cy="675497"/>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800" dirty="0" smtClean="0">
                  <a:solidFill>
                    <a:schemeClr val="tx1"/>
                  </a:solidFill>
                </a:rPr>
                <a:t>ドミナント</a:t>
              </a:r>
              <a:endParaRPr kumimoji="1" lang="ja-JP" altLang="en-US" sz="1800" dirty="0">
                <a:solidFill>
                  <a:schemeClr val="tx1"/>
                </a:solidFill>
              </a:endParaRPr>
            </a:p>
          </p:txBody>
        </p:sp>
        <p:sp>
          <p:nvSpPr>
            <p:cNvPr id="9" name="円/楕円 8"/>
            <p:cNvSpPr/>
            <p:nvPr/>
          </p:nvSpPr>
          <p:spPr>
            <a:xfrm>
              <a:off x="7124480" y="3500164"/>
              <a:ext cx="2012948" cy="675497"/>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800" dirty="0" smtClean="0">
                  <a:solidFill>
                    <a:schemeClr val="tx1"/>
                  </a:solidFill>
                </a:rPr>
                <a:t>トニック</a:t>
              </a:r>
              <a:endParaRPr kumimoji="1" lang="ja-JP" altLang="en-US" sz="1800" dirty="0">
                <a:solidFill>
                  <a:schemeClr val="tx1"/>
                </a:solidFill>
              </a:endParaRPr>
            </a:p>
          </p:txBody>
        </p:sp>
        <p:sp>
          <p:nvSpPr>
            <p:cNvPr id="10" name="円/楕円 9"/>
            <p:cNvSpPr/>
            <p:nvPr/>
          </p:nvSpPr>
          <p:spPr>
            <a:xfrm>
              <a:off x="619080" y="3489313"/>
              <a:ext cx="2620889" cy="755667"/>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600" dirty="0" smtClean="0">
                  <a:solidFill>
                    <a:schemeClr val="tx1"/>
                  </a:solidFill>
                </a:rPr>
                <a:t>サブドミナント</a:t>
              </a:r>
              <a:endParaRPr kumimoji="1" lang="ja-JP" altLang="en-US" sz="1600" dirty="0">
                <a:solidFill>
                  <a:schemeClr val="tx1"/>
                </a:solidFill>
              </a:endParaRPr>
            </a:p>
          </p:txBody>
        </p:sp>
        <p:sp>
          <p:nvSpPr>
            <p:cNvPr id="13" name="円/楕円 12"/>
            <p:cNvSpPr/>
            <p:nvPr/>
          </p:nvSpPr>
          <p:spPr>
            <a:xfrm>
              <a:off x="2643268" y="5150198"/>
              <a:ext cx="4493106" cy="791158"/>
            </a:xfrm>
            <a:prstGeom prst="ellipse">
              <a:avLst/>
            </a:prstGeom>
            <a:solidFill>
              <a:schemeClr val="accent5">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800" dirty="0" smtClean="0">
                  <a:solidFill>
                    <a:schemeClr val="tx1"/>
                  </a:solidFill>
                </a:rPr>
                <a:t>サブドミナントマイナー</a:t>
              </a:r>
              <a:endParaRPr kumimoji="1" lang="ja-JP" altLang="en-US" sz="1800" dirty="0">
                <a:solidFill>
                  <a:schemeClr val="tx1"/>
                </a:solidFill>
              </a:endParaRPr>
            </a:p>
          </p:txBody>
        </p:sp>
        <p:sp>
          <p:nvSpPr>
            <p:cNvPr id="6" name="右矢印 5"/>
            <p:cNvSpPr/>
            <p:nvPr/>
          </p:nvSpPr>
          <p:spPr>
            <a:xfrm rot="19383595">
              <a:off x="2905155" y="2988340"/>
              <a:ext cx="1342060" cy="376416"/>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5" name="右矢印 14"/>
            <p:cNvSpPr/>
            <p:nvPr/>
          </p:nvSpPr>
          <p:spPr>
            <a:xfrm rot="2028357">
              <a:off x="5935533" y="2985287"/>
              <a:ext cx="1342060" cy="376416"/>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6" name="右矢印 15"/>
            <p:cNvSpPr/>
            <p:nvPr/>
          </p:nvSpPr>
          <p:spPr>
            <a:xfrm>
              <a:off x="3400154" y="3720482"/>
              <a:ext cx="3476292" cy="376416"/>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 name="右矢印 17"/>
            <p:cNvSpPr/>
            <p:nvPr/>
          </p:nvSpPr>
          <p:spPr>
            <a:xfrm rot="19383595">
              <a:off x="6453449" y="4541156"/>
              <a:ext cx="1342060" cy="376416"/>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9" name="右矢印 18"/>
            <p:cNvSpPr/>
            <p:nvPr/>
          </p:nvSpPr>
          <p:spPr>
            <a:xfrm rot="16200000">
              <a:off x="4014217" y="3847503"/>
              <a:ext cx="2007018" cy="376416"/>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0" name="右矢印 19"/>
            <p:cNvSpPr/>
            <p:nvPr/>
          </p:nvSpPr>
          <p:spPr>
            <a:xfrm rot="2660866">
              <a:off x="2255715" y="4600447"/>
              <a:ext cx="1342060" cy="376416"/>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pic>
        <p:nvPicPr>
          <p:cNvPr id="7" name="NightandDay_fade.m4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081656" y="1157647"/>
            <a:ext cx="812800" cy="812800"/>
          </a:xfrm>
          <a:prstGeom prst="rect">
            <a:avLst/>
          </a:prstGeom>
        </p:spPr>
      </p:pic>
      <p:graphicFrame>
        <p:nvGraphicFramePr>
          <p:cNvPr id="22" name="表 21"/>
          <p:cNvGraphicFramePr>
            <a:graphicFrameLocks noGrp="1"/>
          </p:cNvGraphicFramePr>
          <p:nvPr>
            <p:extLst>
              <p:ext uri="{D42A27DB-BD31-4B8C-83A1-F6EECF244321}">
                <p14:modId xmlns:p14="http://schemas.microsoft.com/office/powerpoint/2010/main" val="2320244123"/>
              </p:ext>
            </p:extLst>
          </p:nvPr>
        </p:nvGraphicFramePr>
        <p:xfrm>
          <a:off x="1520026" y="2439505"/>
          <a:ext cx="6798563" cy="741680"/>
        </p:xfrm>
        <a:graphic>
          <a:graphicData uri="http://schemas.openxmlformats.org/drawingml/2006/table">
            <a:tbl>
              <a:tblPr firstRow="1" bandRow="1"/>
              <a:tblGrid>
                <a:gridCol w="2231977"/>
                <a:gridCol w="2321782"/>
                <a:gridCol w="1257090"/>
                <a:gridCol w="987714"/>
              </a:tblGrid>
              <a:tr h="370840">
                <a:tc>
                  <a:txBody>
                    <a:bodyPr/>
                    <a:lstStyle>
                      <a:lvl1pPr marL="0" algn="l" defTabSz="457200" rtl="0" eaLnBrk="1" latinLnBrk="0" hangingPunct="1">
                        <a:defRPr kumimoji="1" sz="1800" kern="1200">
                          <a:solidFill>
                            <a:schemeClr val="tx1"/>
                          </a:solidFill>
                          <a:latin typeface="Arial"/>
                          <a:ea typeface="ＭＳ Ｐゴシック"/>
                          <a:cs typeface="ＭＳ Ｐゴシック"/>
                        </a:defRPr>
                      </a:lvl1pPr>
                      <a:lvl2pPr marL="457200" algn="l" defTabSz="457200" rtl="0" eaLnBrk="1" latinLnBrk="0" hangingPunct="1">
                        <a:defRPr kumimoji="1" sz="1800" kern="1200">
                          <a:solidFill>
                            <a:schemeClr val="tx1"/>
                          </a:solidFill>
                          <a:latin typeface="Arial"/>
                          <a:ea typeface="ＭＳ Ｐゴシック"/>
                          <a:cs typeface="ＭＳ Ｐゴシック"/>
                        </a:defRPr>
                      </a:lvl2pPr>
                      <a:lvl3pPr marL="914400" algn="l" defTabSz="457200" rtl="0" eaLnBrk="1" latinLnBrk="0" hangingPunct="1">
                        <a:defRPr kumimoji="1" sz="1800" kern="1200">
                          <a:solidFill>
                            <a:schemeClr val="tx1"/>
                          </a:solidFill>
                          <a:latin typeface="Arial"/>
                          <a:ea typeface="ＭＳ Ｐゴシック"/>
                          <a:cs typeface="ＭＳ Ｐゴシック"/>
                        </a:defRPr>
                      </a:lvl3pPr>
                      <a:lvl4pPr marL="1371600" algn="l" defTabSz="457200" rtl="0" eaLnBrk="1" latinLnBrk="0" hangingPunct="1">
                        <a:defRPr kumimoji="1" sz="1800" kern="1200">
                          <a:solidFill>
                            <a:schemeClr val="tx1"/>
                          </a:solidFill>
                          <a:latin typeface="Arial"/>
                          <a:ea typeface="ＭＳ Ｐゴシック"/>
                          <a:cs typeface="ＭＳ Ｐゴシック"/>
                        </a:defRPr>
                      </a:lvl4pPr>
                      <a:lvl5pPr marL="1828800" algn="l" defTabSz="457200" rtl="0" eaLnBrk="1" latinLnBrk="0" hangingPunct="1">
                        <a:defRPr kumimoji="1" sz="1800" kern="1200">
                          <a:solidFill>
                            <a:schemeClr val="tx1"/>
                          </a:solidFill>
                          <a:latin typeface="Arial"/>
                          <a:ea typeface="ＭＳ Ｐゴシック"/>
                          <a:cs typeface="ＭＳ Ｐゴシック"/>
                        </a:defRPr>
                      </a:lvl5pPr>
                      <a:lvl6pPr marL="2286000" algn="l" defTabSz="457200" rtl="0" eaLnBrk="1" latinLnBrk="0" hangingPunct="1">
                        <a:defRPr kumimoji="1" sz="1800" kern="1200">
                          <a:solidFill>
                            <a:schemeClr val="tx1"/>
                          </a:solidFill>
                          <a:latin typeface="Arial"/>
                          <a:ea typeface="ＭＳ Ｐゴシック"/>
                          <a:cs typeface="ＭＳ Ｐゴシック"/>
                        </a:defRPr>
                      </a:lvl6pPr>
                      <a:lvl7pPr marL="2743200" algn="l" defTabSz="457200" rtl="0" eaLnBrk="1" latinLnBrk="0" hangingPunct="1">
                        <a:defRPr kumimoji="1" sz="1800" kern="1200">
                          <a:solidFill>
                            <a:schemeClr val="tx1"/>
                          </a:solidFill>
                          <a:latin typeface="Arial"/>
                          <a:ea typeface="ＭＳ Ｐゴシック"/>
                          <a:cs typeface="ＭＳ Ｐゴシック"/>
                        </a:defRPr>
                      </a:lvl7pPr>
                      <a:lvl8pPr marL="3200400" algn="l" defTabSz="457200" rtl="0" eaLnBrk="1" latinLnBrk="0" hangingPunct="1">
                        <a:defRPr kumimoji="1" sz="1800" kern="1200">
                          <a:solidFill>
                            <a:schemeClr val="tx1"/>
                          </a:solidFill>
                          <a:latin typeface="Arial"/>
                          <a:ea typeface="ＭＳ Ｐゴシック"/>
                          <a:cs typeface="ＭＳ Ｐゴシック"/>
                        </a:defRPr>
                      </a:lvl8pPr>
                      <a:lvl9pPr marL="3657600" algn="l" defTabSz="457200" rtl="0" eaLnBrk="1" latinLnBrk="0" hangingPunct="1">
                        <a:defRPr kumimoji="1" sz="1800" kern="1200">
                          <a:solidFill>
                            <a:schemeClr val="tx1"/>
                          </a:solidFill>
                          <a:latin typeface="Arial"/>
                          <a:ea typeface="ＭＳ Ｐゴシック"/>
                          <a:cs typeface="ＭＳ Ｐゴシック"/>
                        </a:defRPr>
                      </a:lvl9pPr>
                    </a:lstStyle>
                    <a:p>
                      <a:pPr algn="ctr"/>
                      <a:r>
                        <a:rPr kumimoji="1" lang="ja-JP" altLang="en-US" dirty="0" smtClean="0"/>
                        <a:t>ディグリーネーム</a:t>
                      </a:r>
                      <a:endParaRPr kumimoji="1" lang="ja-JP"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40000"/>
                        <a:lumOff val="60000"/>
                        <a:alpha val="20000"/>
                      </a:srgbClr>
                    </a:solidFill>
                  </a:tcPr>
                </a:tc>
                <a:tc>
                  <a:txBody>
                    <a:bodyPr/>
                    <a:lstStyle>
                      <a:lvl1pPr marL="0" algn="l" defTabSz="457200" rtl="0" eaLnBrk="1" latinLnBrk="0" hangingPunct="1">
                        <a:defRPr kumimoji="1" sz="1800" kern="1200">
                          <a:solidFill>
                            <a:schemeClr val="tx1"/>
                          </a:solidFill>
                          <a:latin typeface="Arial"/>
                          <a:ea typeface="ＭＳ Ｐゴシック"/>
                          <a:cs typeface="ＭＳ Ｐゴシック"/>
                        </a:defRPr>
                      </a:lvl1pPr>
                      <a:lvl2pPr marL="457200" algn="l" defTabSz="457200" rtl="0" eaLnBrk="1" latinLnBrk="0" hangingPunct="1">
                        <a:defRPr kumimoji="1" sz="1800" kern="1200">
                          <a:solidFill>
                            <a:schemeClr val="tx1"/>
                          </a:solidFill>
                          <a:latin typeface="Arial"/>
                          <a:ea typeface="ＭＳ Ｐゴシック"/>
                          <a:cs typeface="ＭＳ Ｐゴシック"/>
                        </a:defRPr>
                      </a:lvl2pPr>
                      <a:lvl3pPr marL="914400" algn="l" defTabSz="457200" rtl="0" eaLnBrk="1" latinLnBrk="0" hangingPunct="1">
                        <a:defRPr kumimoji="1" sz="1800" kern="1200">
                          <a:solidFill>
                            <a:schemeClr val="tx1"/>
                          </a:solidFill>
                          <a:latin typeface="Arial"/>
                          <a:ea typeface="ＭＳ Ｐゴシック"/>
                          <a:cs typeface="ＭＳ Ｐゴシック"/>
                        </a:defRPr>
                      </a:lvl3pPr>
                      <a:lvl4pPr marL="1371600" algn="l" defTabSz="457200" rtl="0" eaLnBrk="1" latinLnBrk="0" hangingPunct="1">
                        <a:defRPr kumimoji="1" sz="1800" kern="1200">
                          <a:solidFill>
                            <a:schemeClr val="tx1"/>
                          </a:solidFill>
                          <a:latin typeface="Arial"/>
                          <a:ea typeface="ＭＳ Ｐゴシック"/>
                          <a:cs typeface="ＭＳ Ｐゴシック"/>
                        </a:defRPr>
                      </a:lvl4pPr>
                      <a:lvl5pPr marL="1828800" algn="l" defTabSz="457200" rtl="0" eaLnBrk="1" latinLnBrk="0" hangingPunct="1">
                        <a:defRPr kumimoji="1" sz="1800" kern="1200">
                          <a:solidFill>
                            <a:schemeClr val="tx1"/>
                          </a:solidFill>
                          <a:latin typeface="Arial"/>
                          <a:ea typeface="ＭＳ Ｐゴシック"/>
                          <a:cs typeface="ＭＳ Ｐゴシック"/>
                        </a:defRPr>
                      </a:lvl5pPr>
                      <a:lvl6pPr marL="2286000" algn="l" defTabSz="457200" rtl="0" eaLnBrk="1" latinLnBrk="0" hangingPunct="1">
                        <a:defRPr kumimoji="1" sz="1800" kern="1200">
                          <a:solidFill>
                            <a:schemeClr val="tx1"/>
                          </a:solidFill>
                          <a:latin typeface="Arial"/>
                          <a:ea typeface="ＭＳ Ｐゴシック"/>
                          <a:cs typeface="ＭＳ Ｐゴシック"/>
                        </a:defRPr>
                      </a:lvl6pPr>
                      <a:lvl7pPr marL="2743200" algn="l" defTabSz="457200" rtl="0" eaLnBrk="1" latinLnBrk="0" hangingPunct="1">
                        <a:defRPr kumimoji="1" sz="1800" kern="1200">
                          <a:solidFill>
                            <a:schemeClr val="tx1"/>
                          </a:solidFill>
                          <a:latin typeface="Arial"/>
                          <a:ea typeface="ＭＳ Ｐゴシック"/>
                          <a:cs typeface="ＭＳ Ｐゴシック"/>
                        </a:defRPr>
                      </a:lvl7pPr>
                      <a:lvl8pPr marL="3200400" algn="l" defTabSz="457200" rtl="0" eaLnBrk="1" latinLnBrk="0" hangingPunct="1">
                        <a:defRPr kumimoji="1" sz="1800" kern="1200">
                          <a:solidFill>
                            <a:schemeClr val="tx1"/>
                          </a:solidFill>
                          <a:latin typeface="Arial"/>
                          <a:ea typeface="ＭＳ Ｐゴシック"/>
                          <a:cs typeface="ＭＳ Ｐゴシック"/>
                        </a:defRPr>
                      </a:lvl8pPr>
                      <a:lvl9pPr marL="3657600" algn="l" defTabSz="457200" rtl="0" eaLnBrk="1" latinLnBrk="0" hangingPunct="1">
                        <a:defRPr kumimoji="1" sz="1800" kern="1200">
                          <a:solidFill>
                            <a:schemeClr val="tx1"/>
                          </a:solidFill>
                          <a:latin typeface="Arial"/>
                          <a:ea typeface="ＭＳ Ｐゴシック"/>
                          <a:cs typeface="ＭＳ Ｐゴシック"/>
                        </a:defRPr>
                      </a:lvl9pPr>
                    </a:lstStyle>
                    <a:p>
                      <a:pPr algn="ctr"/>
                      <a:r>
                        <a:rPr kumimoji="1" lang="en-US" altLang="ja-JP" dirty="0" err="1" smtClean="0"/>
                        <a:t>Ⅵm</a:t>
                      </a:r>
                      <a:endParaRPr kumimoji="1" lang="ja-JP"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457200" rtl="0" eaLnBrk="1" latinLnBrk="0" hangingPunct="1">
                        <a:defRPr kumimoji="1" sz="1800" kern="1200">
                          <a:solidFill>
                            <a:schemeClr val="tx1"/>
                          </a:solidFill>
                          <a:latin typeface="Arial"/>
                          <a:ea typeface="ＭＳ Ｐゴシック"/>
                          <a:cs typeface="ＭＳ Ｐゴシック"/>
                        </a:defRPr>
                      </a:lvl1pPr>
                      <a:lvl2pPr marL="457200" algn="l" defTabSz="457200" rtl="0" eaLnBrk="1" latinLnBrk="0" hangingPunct="1">
                        <a:defRPr kumimoji="1" sz="1800" kern="1200">
                          <a:solidFill>
                            <a:schemeClr val="tx1"/>
                          </a:solidFill>
                          <a:latin typeface="Arial"/>
                          <a:ea typeface="ＭＳ Ｐゴシック"/>
                          <a:cs typeface="ＭＳ Ｐゴシック"/>
                        </a:defRPr>
                      </a:lvl2pPr>
                      <a:lvl3pPr marL="914400" algn="l" defTabSz="457200" rtl="0" eaLnBrk="1" latinLnBrk="0" hangingPunct="1">
                        <a:defRPr kumimoji="1" sz="1800" kern="1200">
                          <a:solidFill>
                            <a:schemeClr val="tx1"/>
                          </a:solidFill>
                          <a:latin typeface="Arial"/>
                          <a:ea typeface="ＭＳ Ｐゴシック"/>
                          <a:cs typeface="ＭＳ Ｐゴシック"/>
                        </a:defRPr>
                      </a:lvl3pPr>
                      <a:lvl4pPr marL="1371600" algn="l" defTabSz="457200" rtl="0" eaLnBrk="1" latinLnBrk="0" hangingPunct="1">
                        <a:defRPr kumimoji="1" sz="1800" kern="1200">
                          <a:solidFill>
                            <a:schemeClr val="tx1"/>
                          </a:solidFill>
                          <a:latin typeface="Arial"/>
                          <a:ea typeface="ＭＳ Ｐゴシック"/>
                          <a:cs typeface="ＭＳ Ｐゴシック"/>
                        </a:defRPr>
                      </a:lvl4pPr>
                      <a:lvl5pPr marL="1828800" algn="l" defTabSz="457200" rtl="0" eaLnBrk="1" latinLnBrk="0" hangingPunct="1">
                        <a:defRPr kumimoji="1" sz="1800" kern="1200">
                          <a:solidFill>
                            <a:schemeClr val="tx1"/>
                          </a:solidFill>
                          <a:latin typeface="Arial"/>
                          <a:ea typeface="ＭＳ Ｐゴシック"/>
                          <a:cs typeface="ＭＳ Ｐゴシック"/>
                        </a:defRPr>
                      </a:lvl5pPr>
                      <a:lvl6pPr marL="2286000" algn="l" defTabSz="457200" rtl="0" eaLnBrk="1" latinLnBrk="0" hangingPunct="1">
                        <a:defRPr kumimoji="1" sz="1800" kern="1200">
                          <a:solidFill>
                            <a:schemeClr val="tx1"/>
                          </a:solidFill>
                          <a:latin typeface="Arial"/>
                          <a:ea typeface="ＭＳ Ｐゴシック"/>
                          <a:cs typeface="ＭＳ Ｐゴシック"/>
                        </a:defRPr>
                      </a:lvl6pPr>
                      <a:lvl7pPr marL="2743200" algn="l" defTabSz="457200" rtl="0" eaLnBrk="1" latinLnBrk="0" hangingPunct="1">
                        <a:defRPr kumimoji="1" sz="1800" kern="1200">
                          <a:solidFill>
                            <a:schemeClr val="tx1"/>
                          </a:solidFill>
                          <a:latin typeface="Arial"/>
                          <a:ea typeface="ＭＳ Ｐゴシック"/>
                          <a:cs typeface="ＭＳ Ｐゴシック"/>
                        </a:defRPr>
                      </a:lvl7pPr>
                      <a:lvl8pPr marL="3200400" algn="l" defTabSz="457200" rtl="0" eaLnBrk="1" latinLnBrk="0" hangingPunct="1">
                        <a:defRPr kumimoji="1" sz="1800" kern="1200">
                          <a:solidFill>
                            <a:schemeClr val="tx1"/>
                          </a:solidFill>
                          <a:latin typeface="Arial"/>
                          <a:ea typeface="ＭＳ Ｐゴシック"/>
                          <a:cs typeface="ＭＳ Ｐゴシック"/>
                        </a:defRPr>
                      </a:lvl8pPr>
                      <a:lvl9pPr marL="3657600" algn="l" defTabSz="457200" rtl="0" eaLnBrk="1" latinLnBrk="0" hangingPunct="1">
                        <a:defRPr kumimoji="1" sz="1800" kern="1200">
                          <a:solidFill>
                            <a:schemeClr val="tx1"/>
                          </a:solidFill>
                          <a:latin typeface="Arial"/>
                          <a:ea typeface="ＭＳ Ｐゴシック"/>
                          <a:cs typeface="ＭＳ Ｐゴシック"/>
                        </a:defRPr>
                      </a:lvl9pPr>
                    </a:lstStyle>
                    <a:p>
                      <a:pPr algn="ctr"/>
                      <a:r>
                        <a:rPr kumimoji="1" lang="en-US" altLang="ja-JP" dirty="0" smtClean="0"/>
                        <a:t>Ⅴ7</a:t>
                      </a:r>
                      <a:endParaRPr kumimoji="1" lang="ja-JP"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457200" rtl="0" eaLnBrk="1" latinLnBrk="0" hangingPunct="1">
                        <a:defRPr kumimoji="1" sz="1800" kern="1200">
                          <a:solidFill>
                            <a:schemeClr val="tx1"/>
                          </a:solidFill>
                          <a:latin typeface="Arial"/>
                          <a:ea typeface="ＭＳ Ｐゴシック"/>
                          <a:cs typeface="ＭＳ Ｐゴシック"/>
                        </a:defRPr>
                      </a:lvl1pPr>
                      <a:lvl2pPr marL="457200" algn="l" defTabSz="457200" rtl="0" eaLnBrk="1" latinLnBrk="0" hangingPunct="1">
                        <a:defRPr kumimoji="1" sz="1800" kern="1200">
                          <a:solidFill>
                            <a:schemeClr val="tx1"/>
                          </a:solidFill>
                          <a:latin typeface="Arial"/>
                          <a:ea typeface="ＭＳ Ｐゴシック"/>
                          <a:cs typeface="ＭＳ Ｐゴシック"/>
                        </a:defRPr>
                      </a:lvl2pPr>
                      <a:lvl3pPr marL="914400" algn="l" defTabSz="457200" rtl="0" eaLnBrk="1" latinLnBrk="0" hangingPunct="1">
                        <a:defRPr kumimoji="1" sz="1800" kern="1200">
                          <a:solidFill>
                            <a:schemeClr val="tx1"/>
                          </a:solidFill>
                          <a:latin typeface="Arial"/>
                          <a:ea typeface="ＭＳ Ｐゴシック"/>
                          <a:cs typeface="ＭＳ Ｐゴシック"/>
                        </a:defRPr>
                      </a:lvl3pPr>
                      <a:lvl4pPr marL="1371600" algn="l" defTabSz="457200" rtl="0" eaLnBrk="1" latinLnBrk="0" hangingPunct="1">
                        <a:defRPr kumimoji="1" sz="1800" kern="1200">
                          <a:solidFill>
                            <a:schemeClr val="tx1"/>
                          </a:solidFill>
                          <a:latin typeface="Arial"/>
                          <a:ea typeface="ＭＳ Ｐゴシック"/>
                          <a:cs typeface="ＭＳ Ｐゴシック"/>
                        </a:defRPr>
                      </a:lvl4pPr>
                      <a:lvl5pPr marL="1828800" algn="l" defTabSz="457200" rtl="0" eaLnBrk="1" latinLnBrk="0" hangingPunct="1">
                        <a:defRPr kumimoji="1" sz="1800" kern="1200">
                          <a:solidFill>
                            <a:schemeClr val="tx1"/>
                          </a:solidFill>
                          <a:latin typeface="Arial"/>
                          <a:ea typeface="ＭＳ Ｐゴシック"/>
                          <a:cs typeface="ＭＳ Ｐゴシック"/>
                        </a:defRPr>
                      </a:lvl5pPr>
                      <a:lvl6pPr marL="2286000" algn="l" defTabSz="457200" rtl="0" eaLnBrk="1" latinLnBrk="0" hangingPunct="1">
                        <a:defRPr kumimoji="1" sz="1800" kern="1200">
                          <a:solidFill>
                            <a:schemeClr val="tx1"/>
                          </a:solidFill>
                          <a:latin typeface="Arial"/>
                          <a:ea typeface="ＭＳ Ｐゴシック"/>
                          <a:cs typeface="ＭＳ Ｐゴシック"/>
                        </a:defRPr>
                      </a:lvl6pPr>
                      <a:lvl7pPr marL="2743200" algn="l" defTabSz="457200" rtl="0" eaLnBrk="1" latinLnBrk="0" hangingPunct="1">
                        <a:defRPr kumimoji="1" sz="1800" kern="1200">
                          <a:solidFill>
                            <a:schemeClr val="tx1"/>
                          </a:solidFill>
                          <a:latin typeface="Arial"/>
                          <a:ea typeface="ＭＳ Ｐゴシック"/>
                          <a:cs typeface="ＭＳ Ｐゴシック"/>
                        </a:defRPr>
                      </a:lvl7pPr>
                      <a:lvl8pPr marL="3200400" algn="l" defTabSz="457200" rtl="0" eaLnBrk="1" latinLnBrk="0" hangingPunct="1">
                        <a:defRPr kumimoji="1" sz="1800" kern="1200">
                          <a:solidFill>
                            <a:schemeClr val="tx1"/>
                          </a:solidFill>
                          <a:latin typeface="Arial"/>
                          <a:ea typeface="ＭＳ Ｐゴシック"/>
                          <a:cs typeface="ＭＳ Ｐゴシック"/>
                        </a:defRPr>
                      </a:lvl8pPr>
                      <a:lvl9pPr marL="3657600" algn="l" defTabSz="457200" rtl="0" eaLnBrk="1" latinLnBrk="0" hangingPunct="1">
                        <a:defRPr kumimoji="1" sz="1800" kern="1200">
                          <a:solidFill>
                            <a:schemeClr val="tx1"/>
                          </a:solidFill>
                          <a:latin typeface="Arial"/>
                          <a:ea typeface="ＭＳ Ｐゴシック"/>
                          <a:cs typeface="ＭＳ Ｐゴシック"/>
                        </a:defRPr>
                      </a:lvl9pPr>
                    </a:lstStyle>
                    <a:p>
                      <a:pPr algn="ctr"/>
                      <a:r>
                        <a:rPr kumimoji="1" lang="en-US" altLang="ja-JP" dirty="0" smtClean="0"/>
                        <a:t>Ⅰ</a:t>
                      </a:r>
                      <a:endParaRPr kumimoji="1" lang="ja-JP"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r>
              <a:tr h="370840">
                <a:tc>
                  <a:txBody>
                    <a:bodyPr/>
                    <a:lstStyle>
                      <a:lvl1pPr marL="0" algn="l" defTabSz="457200" rtl="0" eaLnBrk="1" latinLnBrk="0" hangingPunct="1">
                        <a:defRPr kumimoji="1" sz="1800" kern="1200">
                          <a:solidFill>
                            <a:schemeClr val="tx1"/>
                          </a:solidFill>
                          <a:latin typeface="Arial"/>
                          <a:ea typeface="ＭＳ Ｐゴシック"/>
                          <a:cs typeface="ＭＳ Ｐゴシック"/>
                        </a:defRPr>
                      </a:lvl1pPr>
                      <a:lvl2pPr marL="457200" algn="l" defTabSz="457200" rtl="0" eaLnBrk="1" latinLnBrk="0" hangingPunct="1">
                        <a:defRPr kumimoji="1" sz="1800" kern="1200">
                          <a:solidFill>
                            <a:schemeClr val="tx1"/>
                          </a:solidFill>
                          <a:latin typeface="Arial"/>
                          <a:ea typeface="ＭＳ Ｐゴシック"/>
                          <a:cs typeface="ＭＳ Ｐゴシック"/>
                        </a:defRPr>
                      </a:lvl2pPr>
                      <a:lvl3pPr marL="914400" algn="l" defTabSz="457200" rtl="0" eaLnBrk="1" latinLnBrk="0" hangingPunct="1">
                        <a:defRPr kumimoji="1" sz="1800" kern="1200">
                          <a:solidFill>
                            <a:schemeClr val="tx1"/>
                          </a:solidFill>
                          <a:latin typeface="Arial"/>
                          <a:ea typeface="ＭＳ Ｐゴシック"/>
                          <a:cs typeface="ＭＳ Ｐゴシック"/>
                        </a:defRPr>
                      </a:lvl3pPr>
                      <a:lvl4pPr marL="1371600" algn="l" defTabSz="457200" rtl="0" eaLnBrk="1" latinLnBrk="0" hangingPunct="1">
                        <a:defRPr kumimoji="1" sz="1800" kern="1200">
                          <a:solidFill>
                            <a:schemeClr val="tx1"/>
                          </a:solidFill>
                          <a:latin typeface="Arial"/>
                          <a:ea typeface="ＭＳ Ｐゴシック"/>
                          <a:cs typeface="ＭＳ Ｐゴシック"/>
                        </a:defRPr>
                      </a:lvl4pPr>
                      <a:lvl5pPr marL="1828800" algn="l" defTabSz="457200" rtl="0" eaLnBrk="1" latinLnBrk="0" hangingPunct="1">
                        <a:defRPr kumimoji="1" sz="1800" kern="1200">
                          <a:solidFill>
                            <a:schemeClr val="tx1"/>
                          </a:solidFill>
                          <a:latin typeface="Arial"/>
                          <a:ea typeface="ＭＳ Ｐゴシック"/>
                          <a:cs typeface="ＭＳ Ｐゴシック"/>
                        </a:defRPr>
                      </a:lvl5pPr>
                      <a:lvl6pPr marL="2286000" algn="l" defTabSz="457200" rtl="0" eaLnBrk="1" latinLnBrk="0" hangingPunct="1">
                        <a:defRPr kumimoji="1" sz="1800" kern="1200">
                          <a:solidFill>
                            <a:schemeClr val="tx1"/>
                          </a:solidFill>
                          <a:latin typeface="Arial"/>
                          <a:ea typeface="ＭＳ Ｐゴシック"/>
                          <a:cs typeface="ＭＳ Ｐゴシック"/>
                        </a:defRPr>
                      </a:lvl6pPr>
                      <a:lvl7pPr marL="2743200" algn="l" defTabSz="457200" rtl="0" eaLnBrk="1" latinLnBrk="0" hangingPunct="1">
                        <a:defRPr kumimoji="1" sz="1800" kern="1200">
                          <a:solidFill>
                            <a:schemeClr val="tx1"/>
                          </a:solidFill>
                          <a:latin typeface="Arial"/>
                          <a:ea typeface="ＭＳ Ｐゴシック"/>
                          <a:cs typeface="ＭＳ Ｐゴシック"/>
                        </a:defRPr>
                      </a:lvl7pPr>
                      <a:lvl8pPr marL="3200400" algn="l" defTabSz="457200" rtl="0" eaLnBrk="1" latinLnBrk="0" hangingPunct="1">
                        <a:defRPr kumimoji="1" sz="1800" kern="1200">
                          <a:solidFill>
                            <a:schemeClr val="tx1"/>
                          </a:solidFill>
                          <a:latin typeface="Arial"/>
                          <a:ea typeface="ＭＳ Ｐゴシック"/>
                          <a:cs typeface="ＭＳ Ｐゴシック"/>
                        </a:defRPr>
                      </a:lvl8pPr>
                      <a:lvl9pPr marL="3657600" algn="l" defTabSz="457200" rtl="0" eaLnBrk="1" latinLnBrk="0" hangingPunct="1">
                        <a:defRPr kumimoji="1" sz="1800" kern="1200">
                          <a:solidFill>
                            <a:schemeClr val="tx1"/>
                          </a:solidFill>
                          <a:latin typeface="Arial"/>
                          <a:ea typeface="ＭＳ Ｐゴシック"/>
                          <a:cs typeface="ＭＳ Ｐゴシック"/>
                        </a:defRPr>
                      </a:lvl9pPr>
                    </a:lstStyle>
                    <a:p>
                      <a:pPr algn="ctr"/>
                      <a:r>
                        <a:rPr kumimoji="1" lang="ja-JP" altLang="en-US" dirty="0" smtClean="0"/>
                        <a:t>和音の機能</a:t>
                      </a:r>
                      <a:endParaRPr kumimoji="1" lang="ja-JP"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2D2D8A">
                        <a:lumMod val="40000"/>
                        <a:lumOff val="60000"/>
                        <a:alpha val="20000"/>
                      </a:srgbClr>
                    </a:solidFill>
                  </a:tcPr>
                </a:tc>
                <a:tc>
                  <a:txBody>
                    <a:bodyPr/>
                    <a:lstStyle>
                      <a:lvl1pPr marL="0" algn="l" defTabSz="457200" rtl="0" eaLnBrk="1" latinLnBrk="0" hangingPunct="1">
                        <a:defRPr kumimoji="1" sz="1800" kern="1200">
                          <a:solidFill>
                            <a:schemeClr val="tx1"/>
                          </a:solidFill>
                          <a:latin typeface="Arial"/>
                          <a:ea typeface="ＭＳ Ｐゴシック"/>
                          <a:cs typeface="ＭＳ Ｐゴシック"/>
                        </a:defRPr>
                      </a:lvl1pPr>
                      <a:lvl2pPr marL="457200" algn="l" defTabSz="457200" rtl="0" eaLnBrk="1" latinLnBrk="0" hangingPunct="1">
                        <a:defRPr kumimoji="1" sz="1800" kern="1200">
                          <a:solidFill>
                            <a:schemeClr val="tx1"/>
                          </a:solidFill>
                          <a:latin typeface="Arial"/>
                          <a:ea typeface="ＭＳ Ｐゴシック"/>
                          <a:cs typeface="ＭＳ Ｐゴシック"/>
                        </a:defRPr>
                      </a:lvl2pPr>
                      <a:lvl3pPr marL="914400" algn="l" defTabSz="457200" rtl="0" eaLnBrk="1" latinLnBrk="0" hangingPunct="1">
                        <a:defRPr kumimoji="1" sz="1800" kern="1200">
                          <a:solidFill>
                            <a:schemeClr val="tx1"/>
                          </a:solidFill>
                          <a:latin typeface="Arial"/>
                          <a:ea typeface="ＭＳ Ｐゴシック"/>
                          <a:cs typeface="ＭＳ Ｐゴシック"/>
                        </a:defRPr>
                      </a:lvl3pPr>
                      <a:lvl4pPr marL="1371600" algn="l" defTabSz="457200" rtl="0" eaLnBrk="1" latinLnBrk="0" hangingPunct="1">
                        <a:defRPr kumimoji="1" sz="1800" kern="1200">
                          <a:solidFill>
                            <a:schemeClr val="tx1"/>
                          </a:solidFill>
                          <a:latin typeface="Arial"/>
                          <a:ea typeface="ＭＳ Ｐゴシック"/>
                          <a:cs typeface="ＭＳ Ｐゴシック"/>
                        </a:defRPr>
                      </a:lvl4pPr>
                      <a:lvl5pPr marL="1828800" algn="l" defTabSz="457200" rtl="0" eaLnBrk="1" latinLnBrk="0" hangingPunct="1">
                        <a:defRPr kumimoji="1" sz="1800" kern="1200">
                          <a:solidFill>
                            <a:schemeClr val="tx1"/>
                          </a:solidFill>
                          <a:latin typeface="Arial"/>
                          <a:ea typeface="ＭＳ Ｐゴシック"/>
                          <a:cs typeface="ＭＳ Ｐゴシック"/>
                        </a:defRPr>
                      </a:lvl5pPr>
                      <a:lvl6pPr marL="2286000" algn="l" defTabSz="457200" rtl="0" eaLnBrk="1" latinLnBrk="0" hangingPunct="1">
                        <a:defRPr kumimoji="1" sz="1800" kern="1200">
                          <a:solidFill>
                            <a:schemeClr val="tx1"/>
                          </a:solidFill>
                          <a:latin typeface="Arial"/>
                          <a:ea typeface="ＭＳ Ｐゴシック"/>
                          <a:cs typeface="ＭＳ Ｐゴシック"/>
                        </a:defRPr>
                      </a:lvl6pPr>
                      <a:lvl7pPr marL="2743200" algn="l" defTabSz="457200" rtl="0" eaLnBrk="1" latinLnBrk="0" hangingPunct="1">
                        <a:defRPr kumimoji="1" sz="1800" kern="1200">
                          <a:solidFill>
                            <a:schemeClr val="tx1"/>
                          </a:solidFill>
                          <a:latin typeface="Arial"/>
                          <a:ea typeface="ＭＳ Ｐゴシック"/>
                          <a:cs typeface="ＭＳ Ｐゴシック"/>
                        </a:defRPr>
                      </a:lvl7pPr>
                      <a:lvl8pPr marL="3200400" algn="l" defTabSz="457200" rtl="0" eaLnBrk="1" latinLnBrk="0" hangingPunct="1">
                        <a:defRPr kumimoji="1" sz="1800" kern="1200">
                          <a:solidFill>
                            <a:schemeClr val="tx1"/>
                          </a:solidFill>
                          <a:latin typeface="Arial"/>
                          <a:ea typeface="ＭＳ Ｐゴシック"/>
                          <a:cs typeface="ＭＳ Ｐゴシック"/>
                        </a:defRPr>
                      </a:lvl8pPr>
                      <a:lvl9pPr marL="3657600" algn="l" defTabSz="457200" rtl="0" eaLnBrk="1" latinLnBrk="0" hangingPunct="1">
                        <a:defRPr kumimoji="1" sz="1800" kern="1200">
                          <a:solidFill>
                            <a:schemeClr val="tx1"/>
                          </a:solidFill>
                          <a:latin typeface="Arial"/>
                          <a:ea typeface="ＭＳ Ｐゴシック"/>
                          <a:cs typeface="ＭＳ Ｐゴシック"/>
                        </a:defRPr>
                      </a:lvl9pPr>
                    </a:lstStyle>
                    <a:p>
                      <a:pPr algn="ctr"/>
                      <a:r>
                        <a:rPr kumimoji="1" lang="ja-JP" altLang="en-US" dirty="0" smtClean="0"/>
                        <a:t>サブドミナントマイナー</a:t>
                      </a:r>
                      <a:endParaRPr kumimoji="1" lang="ja-JP"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457200" rtl="0" eaLnBrk="1" latinLnBrk="0" hangingPunct="1">
                        <a:defRPr kumimoji="1" sz="1800" kern="1200">
                          <a:solidFill>
                            <a:schemeClr val="tx1"/>
                          </a:solidFill>
                          <a:latin typeface="Arial"/>
                          <a:ea typeface="ＭＳ Ｐゴシック"/>
                          <a:cs typeface="ＭＳ Ｐゴシック"/>
                        </a:defRPr>
                      </a:lvl1pPr>
                      <a:lvl2pPr marL="457200" algn="l" defTabSz="457200" rtl="0" eaLnBrk="1" latinLnBrk="0" hangingPunct="1">
                        <a:defRPr kumimoji="1" sz="1800" kern="1200">
                          <a:solidFill>
                            <a:schemeClr val="tx1"/>
                          </a:solidFill>
                          <a:latin typeface="Arial"/>
                          <a:ea typeface="ＭＳ Ｐゴシック"/>
                          <a:cs typeface="ＭＳ Ｐゴシック"/>
                        </a:defRPr>
                      </a:lvl2pPr>
                      <a:lvl3pPr marL="914400" algn="l" defTabSz="457200" rtl="0" eaLnBrk="1" latinLnBrk="0" hangingPunct="1">
                        <a:defRPr kumimoji="1" sz="1800" kern="1200">
                          <a:solidFill>
                            <a:schemeClr val="tx1"/>
                          </a:solidFill>
                          <a:latin typeface="Arial"/>
                          <a:ea typeface="ＭＳ Ｐゴシック"/>
                          <a:cs typeface="ＭＳ Ｐゴシック"/>
                        </a:defRPr>
                      </a:lvl3pPr>
                      <a:lvl4pPr marL="1371600" algn="l" defTabSz="457200" rtl="0" eaLnBrk="1" latinLnBrk="0" hangingPunct="1">
                        <a:defRPr kumimoji="1" sz="1800" kern="1200">
                          <a:solidFill>
                            <a:schemeClr val="tx1"/>
                          </a:solidFill>
                          <a:latin typeface="Arial"/>
                          <a:ea typeface="ＭＳ Ｐゴシック"/>
                          <a:cs typeface="ＭＳ Ｐゴシック"/>
                        </a:defRPr>
                      </a:lvl4pPr>
                      <a:lvl5pPr marL="1828800" algn="l" defTabSz="457200" rtl="0" eaLnBrk="1" latinLnBrk="0" hangingPunct="1">
                        <a:defRPr kumimoji="1" sz="1800" kern="1200">
                          <a:solidFill>
                            <a:schemeClr val="tx1"/>
                          </a:solidFill>
                          <a:latin typeface="Arial"/>
                          <a:ea typeface="ＭＳ Ｐゴシック"/>
                          <a:cs typeface="ＭＳ Ｐゴシック"/>
                        </a:defRPr>
                      </a:lvl5pPr>
                      <a:lvl6pPr marL="2286000" algn="l" defTabSz="457200" rtl="0" eaLnBrk="1" latinLnBrk="0" hangingPunct="1">
                        <a:defRPr kumimoji="1" sz="1800" kern="1200">
                          <a:solidFill>
                            <a:schemeClr val="tx1"/>
                          </a:solidFill>
                          <a:latin typeface="Arial"/>
                          <a:ea typeface="ＭＳ Ｐゴシック"/>
                          <a:cs typeface="ＭＳ Ｐゴシック"/>
                        </a:defRPr>
                      </a:lvl6pPr>
                      <a:lvl7pPr marL="2743200" algn="l" defTabSz="457200" rtl="0" eaLnBrk="1" latinLnBrk="0" hangingPunct="1">
                        <a:defRPr kumimoji="1" sz="1800" kern="1200">
                          <a:solidFill>
                            <a:schemeClr val="tx1"/>
                          </a:solidFill>
                          <a:latin typeface="Arial"/>
                          <a:ea typeface="ＭＳ Ｐゴシック"/>
                          <a:cs typeface="ＭＳ Ｐゴシック"/>
                        </a:defRPr>
                      </a:lvl7pPr>
                      <a:lvl8pPr marL="3200400" algn="l" defTabSz="457200" rtl="0" eaLnBrk="1" latinLnBrk="0" hangingPunct="1">
                        <a:defRPr kumimoji="1" sz="1800" kern="1200">
                          <a:solidFill>
                            <a:schemeClr val="tx1"/>
                          </a:solidFill>
                          <a:latin typeface="Arial"/>
                          <a:ea typeface="ＭＳ Ｐゴシック"/>
                          <a:cs typeface="ＭＳ Ｐゴシック"/>
                        </a:defRPr>
                      </a:lvl8pPr>
                      <a:lvl9pPr marL="3657600" algn="l" defTabSz="457200" rtl="0" eaLnBrk="1" latinLnBrk="0" hangingPunct="1">
                        <a:defRPr kumimoji="1" sz="1800" kern="1200">
                          <a:solidFill>
                            <a:schemeClr val="tx1"/>
                          </a:solidFill>
                          <a:latin typeface="Arial"/>
                          <a:ea typeface="ＭＳ Ｐゴシック"/>
                          <a:cs typeface="ＭＳ Ｐゴシック"/>
                        </a:defRPr>
                      </a:lvl9pPr>
                    </a:lstStyle>
                    <a:p>
                      <a:pPr algn="ctr"/>
                      <a:r>
                        <a:rPr kumimoji="1" lang="ja-JP" altLang="en-US" dirty="0" smtClean="0"/>
                        <a:t>ドミナント</a:t>
                      </a:r>
                      <a:endParaRPr kumimoji="1" lang="ja-JP"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457200" rtl="0" eaLnBrk="1" latinLnBrk="0" hangingPunct="1">
                        <a:defRPr kumimoji="1" sz="1800" kern="1200">
                          <a:solidFill>
                            <a:schemeClr val="tx1"/>
                          </a:solidFill>
                          <a:latin typeface="Arial"/>
                          <a:ea typeface="ＭＳ Ｐゴシック"/>
                          <a:cs typeface="ＭＳ Ｐゴシック"/>
                        </a:defRPr>
                      </a:lvl1pPr>
                      <a:lvl2pPr marL="457200" algn="l" defTabSz="457200" rtl="0" eaLnBrk="1" latinLnBrk="0" hangingPunct="1">
                        <a:defRPr kumimoji="1" sz="1800" kern="1200">
                          <a:solidFill>
                            <a:schemeClr val="tx1"/>
                          </a:solidFill>
                          <a:latin typeface="Arial"/>
                          <a:ea typeface="ＭＳ Ｐゴシック"/>
                          <a:cs typeface="ＭＳ Ｐゴシック"/>
                        </a:defRPr>
                      </a:lvl2pPr>
                      <a:lvl3pPr marL="914400" algn="l" defTabSz="457200" rtl="0" eaLnBrk="1" latinLnBrk="0" hangingPunct="1">
                        <a:defRPr kumimoji="1" sz="1800" kern="1200">
                          <a:solidFill>
                            <a:schemeClr val="tx1"/>
                          </a:solidFill>
                          <a:latin typeface="Arial"/>
                          <a:ea typeface="ＭＳ Ｐゴシック"/>
                          <a:cs typeface="ＭＳ Ｐゴシック"/>
                        </a:defRPr>
                      </a:lvl3pPr>
                      <a:lvl4pPr marL="1371600" algn="l" defTabSz="457200" rtl="0" eaLnBrk="1" latinLnBrk="0" hangingPunct="1">
                        <a:defRPr kumimoji="1" sz="1800" kern="1200">
                          <a:solidFill>
                            <a:schemeClr val="tx1"/>
                          </a:solidFill>
                          <a:latin typeface="Arial"/>
                          <a:ea typeface="ＭＳ Ｐゴシック"/>
                          <a:cs typeface="ＭＳ Ｐゴシック"/>
                        </a:defRPr>
                      </a:lvl4pPr>
                      <a:lvl5pPr marL="1828800" algn="l" defTabSz="457200" rtl="0" eaLnBrk="1" latinLnBrk="0" hangingPunct="1">
                        <a:defRPr kumimoji="1" sz="1800" kern="1200">
                          <a:solidFill>
                            <a:schemeClr val="tx1"/>
                          </a:solidFill>
                          <a:latin typeface="Arial"/>
                          <a:ea typeface="ＭＳ Ｐゴシック"/>
                          <a:cs typeface="ＭＳ Ｐゴシック"/>
                        </a:defRPr>
                      </a:lvl5pPr>
                      <a:lvl6pPr marL="2286000" algn="l" defTabSz="457200" rtl="0" eaLnBrk="1" latinLnBrk="0" hangingPunct="1">
                        <a:defRPr kumimoji="1" sz="1800" kern="1200">
                          <a:solidFill>
                            <a:schemeClr val="tx1"/>
                          </a:solidFill>
                          <a:latin typeface="Arial"/>
                          <a:ea typeface="ＭＳ Ｐゴシック"/>
                          <a:cs typeface="ＭＳ Ｐゴシック"/>
                        </a:defRPr>
                      </a:lvl6pPr>
                      <a:lvl7pPr marL="2743200" algn="l" defTabSz="457200" rtl="0" eaLnBrk="1" latinLnBrk="0" hangingPunct="1">
                        <a:defRPr kumimoji="1" sz="1800" kern="1200">
                          <a:solidFill>
                            <a:schemeClr val="tx1"/>
                          </a:solidFill>
                          <a:latin typeface="Arial"/>
                          <a:ea typeface="ＭＳ Ｐゴシック"/>
                          <a:cs typeface="ＭＳ Ｐゴシック"/>
                        </a:defRPr>
                      </a:lvl7pPr>
                      <a:lvl8pPr marL="3200400" algn="l" defTabSz="457200" rtl="0" eaLnBrk="1" latinLnBrk="0" hangingPunct="1">
                        <a:defRPr kumimoji="1" sz="1800" kern="1200">
                          <a:solidFill>
                            <a:schemeClr val="tx1"/>
                          </a:solidFill>
                          <a:latin typeface="Arial"/>
                          <a:ea typeface="ＭＳ Ｐゴシック"/>
                          <a:cs typeface="ＭＳ Ｐゴシック"/>
                        </a:defRPr>
                      </a:lvl8pPr>
                      <a:lvl9pPr marL="3657600" algn="l" defTabSz="457200" rtl="0" eaLnBrk="1" latinLnBrk="0" hangingPunct="1">
                        <a:defRPr kumimoji="1" sz="1800" kern="1200">
                          <a:solidFill>
                            <a:schemeClr val="tx1"/>
                          </a:solidFill>
                          <a:latin typeface="Arial"/>
                          <a:ea typeface="ＭＳ Ｐゴシック"/>
                          <a:cs typeface="ＭＳ Ｐゴシック"/>
                        </a:defRPr>
                      </a:lvl9pPr>
                    </a:lstStyle>
                    <a:p>
                      <a:pPr algn="ctr"/>
                      <a:r>
                        <a:rPr kumimoji="1" lang="ja-JP" altLang="en-US" dirty="0" smtClean="0"/>
                        <a:t>トニック</a:t>
                      </a:r>
                      <a:endParaRPr kumimoji="1" lang="ja-JP" altLang="en-US" dirty="0"/>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4670633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7879"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30212" y="1101667"/>
            <a:ext cx="9475787" cy="4525963"/>
          </a:xfrm>
        </p:spPr>
        <p:txBody>
          <a:bodyPr/>
          <a:lstStyle/>
          <a:p>
            <a:r>
              <a:rPr lang="ja-JP" altLang="en-US" sz="2800" dirty="0"/>
              <a:t>問題点２</a:t>
            </a:r>
            <a:r>
              <a:rPr lang="en-US" altLang="ja-JP" sz="2800" dirty="0"/>
              <a:t>:</a:t>
            </a:r>
            <a:r>
              <a:rPr lang="ja-JP" altLang="en-US" sz="2800" dirty="0"/>
              <a:t>辞書の構造上の</a:t>
            </a:r>
            <a:r>
              <a:rPr lang="ja-JP" altLang="en-US" sz="2800" dirty="0" smtClean="0"/>
              <a:t>問題</a:t>
            </a:r>
            <a:endParaRPr lang="en-US" altLang="ja-JP" sz="2800" dirty="0"/>
          </a:p>
          <a:p>
            <a:pPr lvl="1"/>
            <a:r>
              <a:rPr lang="ja-JP" altLang="en-US" sz="2400" dirty="0" smtClean="0"/>
              <a:t>サブドミナントからドミナントへの進行</a:t>
            </a:r>
            <a:endParaRPr lang="en-US" altLang="ja-JP" sz="2800" dirty="0" smtClean="0"/>
          </a:p>
          <a:p>
            <a:r>
              <a:rPr lang="ja-JP" altLang="en-US" sz="2800" dirty="0" smtClean="0"/>
              <a:t>入力：　</a:t>
            </a:r>
            <a:r>
              <a:rPr lang="en-US" altLang="ja-JP" sz="2800" dirty="0" smtClean="0"/>
              <a:t>Key=C,     Dm7    G7     C</a:t>
            </a:r>
          </a:p>
          <a:p>
            <a:r>
              <a:rPr lang="ja-JP" altLang="en-US" sz="2800" dirty="0" smtClean="0"/>
              <a:t>この時</a:t>
            </a:r>
            <a:r>
              <a:rPr lang="en-US" altLang="ja-JP" sz="2800" dirty="0" smtClean="0"/>
              <a:t> Dm7 </a:t>
            </a:r>
            <a:r>
              <a:rPr lang="ja-JP" altLang="en-US" sz="2800" dirty="0" smtClean="0"/>
              <a:t>はサブドミナントとして解釈されるべき</a:t>
            </a:r>
            <a:endParaRPr lang="en-US" altLang="ja-JP" sz="2800" dirty="0" smtClean="0"/>
          </a:p>
          <a:p>
            <a:r>
              <a:rPr lang="ja-JP" altLang="en-US" sz="2800" dirty="0" smtClean="0"/>
              <a:t>サブドミナント</a:t>
            </a:r>
            <a:r>
              <a:rPr lang="en-US" altLang="ja-JP" sz="2800" dirty="0" smtClean="0"/>
              <a:t>→</a:t>
            </a:r>
            <a:r>
              <a:rPr lang="ja-JP" altLang="en-US" sz="2800" dirty="0" smtClean="0"/>
              <a:t>ドミナントへの進行が考えられていない</a:t>
            </a:r>
            <a:r>
              <a:rPr lang="en-US" altLang="ja-JP" sz="2800" dirty="0" smtClean="0"/>
              <a:t>  </a:t>
            </a:r>
            <a:endParaRPr lang="en-US" altLang="ja-JP" sz="2800" dirty="0"/>
          </a:p>
        </p:txBody>
      </p:sp>
      <p:sp>
        <p:nvSpPr>
          <p:cNvPr id="29" name="タイトル 1"/>
          <p:cNvSpPr txBox="1">
            <a:spLocks/>
          </p:cNvSpPr>
          <p:nvPr/>
        </p:nvSpPr>
        <p:spPr>
          <a:xfrm>
            <a:off x="495300" y="18078"/>
            <a:ext cx="89154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kumimoji="1" sz="4400" kern="1200">
                <a:solidFill>
                  <a:schemeClr val="tx1"/>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400" b="0" i="0" u="none" strike="noStrike" kern="1200" cap="none" spc="0" normalizeH="0" baseline="0" noProof="0" dirty="0" smtClean="0">
                <a:ln>
                  <a:noFill/>
                </a:ln>
                <a:solidFill>
                  <a:prstClr val="black"/>
                </a:solidFill>
                <a:effectLst/>
                <a:uLnTx/>
                <a:uFillTx/>
                <a:latin typeface="Calibri"/>
                <a:ea typeface="ＭＳ Ｐゴシック"/>
                <a:cs typeface="+mj-cs"/>
              </a:rPr>
              <a:t>先行研究の</a:t>
            </a:r>
            <a:r>
              <a:rPr lang="ja-JP" altLang="en-US" b="0" dirty="0" smtClean="0">
                <a:solidFill>
                  <a:prstClr val="black"/>
                </a:solidFill>
                <a:latin typeface="Calibri"/>
                <a:ea typeface="ＭＳ Ｐゴシック"/>
              </a:rPr>
              <a:t>問題点２</a:t>
            </a:r>
            <a:endParaRPr kumimoji="1" lang="ja-JP" altLang="en-US" sz="3600" b="0" i="0" u="none" strike="noStrike" kern="1200" cap="none" spc="0" normalizeH="0" baseline="0" noProof="0" dirty="0">
              <a:ln>
                <a:noFill/>
              </a:ln>
              <a:solidFill>
                <a:sysClr val="windowText" lastClr="000000"/>
              </a:solidFill>
              <a:effectLst/>
              <a:uLnTx/>
              <a:uFillTx/>
              <a:latin typeface="Calibri"/>
              <a:ea typeface="ＭＳ Ｐゴシック"/>
              <a:cs typeface="+mj-cs"/>
            </a:endParaRPr>
          </a:p>
        </p:txBody>
      </p:sp>
      <p:grpSp>
        <p:nvGrpSpPr>
          <p:cNvPr id="6" name="図形グループ 5"/>
          <p:cNvGrpSpPr/>
          <p:nvPr/>
        </p:nvGrpSpPr>
        <p:grpSpPr>
          <a:xfrm>
            <a:off x="2481119" y="3906401"/>
            <a:ext cx="4594123" cy="2858533"/>
            <a:chOff x="2481105" y="3341943"/>
            <a:chExt cx="4594123" cy="2858533"/>
          </a:xfrm>
        </p:grpSpPr>
        <p:grpSp>
          <p:nvGrpSpPr>
            <p:cNvPr id="63" name="図形グループ 62"/>
            <p:cNvGrpSpPr/>
            <p:nvPr/>
          </p:nvGrpSpPr>
          <p:grpSpPr>
            <a:xfrm>
              <a:off x="2481105" y="3843621"/>
              <a:ext cx="4594123" cy="2356855"/>
              <a:chOff x="158784" y="2198377"/>
              <a:chExt cx="4594123" cy="2356855"/>
            </a:xfrm>
          </p:grpSpPr>
          <p:sp>
            <p:nvSpPr>
              <p:cNvPr id="64" name="テキスト ボックス 63"/>
              <p:cNvSpPr txBox="1"/>
              <p:nvPr/>
            </p:nvSpPr>
            <p:spPr>
              <a:xfrm>
                <a:off x="1627893" y="2721282"/>
                <a:ext cx="1872243" cy="666849"/>
              </a:xfrm>
              <a:prstGeom prst="rect">
                <a:avLst/>
              </a:prstGeom>
              <a:noFill/>
            </p:spPr>
            <p:txBody>
              <a:bodyPr wrap="square" rtlCol="0">
                <a:spAutoFit/>
              </a:bodyPr>
              <a:lstStyle/>
              <a:p>
                <a:pPr algn="ctr"/>
                <a:r>
                  <a:rPr lang="en-US" altLang="ja-JP" sz="2800" b="0" dirty="0" smtClean="0"/>
                  <a:t>G</a:t>
                </a:r>
                <a:r>
                  <a:rPr lang="en-US" altLang="ja-JP" sz="2800" b="0" baseline="30000" dirty="0" smtClean="0"/>
                  <a:t>D</a:t>
                </a:r>
                <a:r>
                  <a:rPr lang="en-US" altLang="ja-JP" sz="2800" b="0" dirty="0" smtClean="0"/>
                  <a:t>/C</a:t>
                </a:r>
                <a:r>
                  <a:rPr lang="en-US" altLang="ja-JP" sz="2800" b="0" baseline="30000" dirty="0" smtClean="0"/>
                  <a:t>D|T</a:t>
                </a:r>
                <a:endParaRPr lang="ja-JP" altLang="en-US" sz="2800" b="0" dirty="0"/>
              </a:p>
            </p:txBody>
          </p:sp>
          <p:sp>
            <p:nvSpPr>
              <p:cNvPr id="65" name="テキスト ボックス 64"/>
              <p:cNvSpPr txBox="1"/>
              <p:nvPr/>
            </p:nvSpPr>
            <p:spPr>
              <a:xfrm>
                <a:off x="158784" y="2198377"/>
                <a:ext cx="1872243" cy="666849"/>
              </a:xfrm>
              <a:prstGeom prst="rect">
                <a:avLst/>
              </a:prstGeom>
              <a:noFill/>
            </p:spPr>
            <p:txBody>
              <a:bodyPr wrap="square" rtlCol="0">
                <a:spAutoFit/>
              </a:bodyPr>
              <a:lstStyle/>
              <a:p>
                <a:pPr algn="ctr"/>
                <a:r>
                  <a:rPr lang="en-US" altLang="ja-JP" sz="2800" b="0" dirty="0" smtClean="0"/>
                  <a:t>Dm7</a:t>
                </a:r>
                <a:endParaRPr lang="ja-JP" altLang="en-US" sz="2800" b="0" dirty="0"/>
              </a:p>
            </p:txBody>
          </p:sp>
          <p:sp>
            <p:nvSpPr>
              <p:cNvPr id="66" name="テキスト ボックス 65"/>
              <p:cNvSpPr txBox="1"/>
              <p:nvPr/>
            </p:nvSpPr>
            <p:spPr>
              <a:xfrm>
                <a:off x="1831733" y="2215790"/>
                <a:ext cx="1241598" cy="666849"/>
              </a:xfrm>
              <a:prstGeom prst="rect">
                <a:avLst/>
              </a:prstGeom>
              <a:noFill/>
            </p:spPr>
            <p:txBody>
              <a:bodyPr wrap="square" rtlCol="0">
                <a:spAutoFit/>
              </a:bodyPr>
              <a:lstStyle/>
              <a:p>
                <a:pPr algn="ctr"/>
                <a:r>
                  <a:rPr lang="ja-JP" altLang="en-US" sz="2800" b="0" dirty="0" smtClean="0"/>
                  <a:t>Ｇ</a:t>
                </a:r>
                <a:r>
                  <a:rPr lang="en-US" altLang="ja-JP" sz="2800" b="0" dirty="0" smtClean="0"/>
                  <a:t>7</a:t>
                </a:r>
                <a:endParaRPr lang="ja-JP" altLang="en-US" sz="2800" b="0" dirty="0"/>
              </a:p>
            </p:txBody>
          </p:sp>
          <p:cxnSp>
            <p:nvCxnSpPr>
              <p:cNvPr id="67" name="直線コネクタ 66"/>
              <p:cNvCxnSpPr/>
              <p:nvPr/>
            </p:nvCxnSpPr>
            <p:spPr>
              <a:xfrm flipV="1">
                <a:off x="2068043" y="2865226"/>
                <a:ext cx="1005287" cy="1294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68" name="テキスト ボックス 67"/>
              <p:cNvSpPr txBox="1"/>
              <p:nvPr/>
            </p:nvSpPr>
            <p:spPr>
              <a:xfrm>
                <a:off x="273050" y="2725839"/>
                <a:ext cx="1872243" cy="666849"/>
              </a:xfrm>
              <a:prstGeom prst="rect">
                <a:avLst/>
              </a:prstGeom>
              <a:noFill/>
            </p:spPr>
            <p:txBody>
              <a:bodyPr wrap="square" rtlCol="0">
                <a:spAutoFit/>
              </a:bodyPr>
              <a:lstStyle/>
              <a:p>
                <a:pPr algn="ctr"/>
                <a:r>
                  <a:rPr lang="en-US" altLang="ja-JP" sz="2800" b="0" dirty="0" smtClean="0"/>
                  <a:t>D</a:t>
                </a:r>
                <a:r>
                  <a:rPr lang="en-US" altLang="ja-JP" sz="2800" b="0" baseline="30000" dirty="0" smtClean="0"/>
                  <a:t>D</a:t>
                </a:r>
                <a:r>
                  <a:rPr lang="en-US" altLang="ja-JP" sz="2800" b="0" dirty="0" smtClean="0"/>
                  <a:t>/G</a:t>
                </a:r>
                <a:r>
                  <a:rPr lang="en-US" altLang="ja-JP" sz="2800" b="0" baseline="30000" dirty="0" smtClean="0"/>
                  <a:t>D|T</a:t>
                </a:r>
                <a:endParaRPr lang="ja-JP" altLang="en-US" sz="2800" b="0" dirty="0"/>
              </a:p>
            </p:txBody>
          </p:sp>
          <p:cxnSp>
            <p:nvCxnSpPr>
              <p:cNvPr id="69" name="直線コネクタ 68"/>
              <p:cNvCxnSpPr/>
              <p:nvPr/>
            </p:nvCxnSpPr>
            <p:spPr>
              <a:xfrm>
                <a:off x="611530" y="2865227"/>
                <a:ext cx="1220202"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テキスト ボックス 69"/>
              <p:cNvSpPr txBox="1"/>
              <p:nvPr/>
            </p:nvSpPr>
            <p:spPr>
              <a:xfrm>
                <a:off x="3115970" y="2706126"/>
                <a:ext cx="1351357" cy="666849"/>
              </a:xfrm>
              <a:prstGeom prst="rect">
                <a:avLst/>
              </a:prstGeom>
              <a:noFill/>
            </p:spPr>
            <p:txBody>
              <a:bodyPr wrap="square" rtlCol="0">
                <a:spAutoFit/>
              </a:bodyPr>
              <a:lstStyle/>
              <a:p>
                <a:pPr algn="ctr"/>
                <a:r>
                  <a:rPr lang="en-US" altLang="ja-JP" sz="2800" b="0" dirty="0" smtClean="0"/>
                  <a:t>C</a:t>
                </a:r>
                <a:r>
                  <a:rPr lang="en-US" altLang="ja-JP" sz="2800" b="0" baseline="30000" dirty="0" smtClean="0"/>
                  <a:t>T</a:t>
                </a:r>
                <a:endParaRPr lang="ja-JP" altLang="en-US" sz="2800" b="0" dirty="0"/>
              </a:p>
            </p:txBody>
          </p:sp>
          <p:sp>
            <p:nvSpPr>
              <p:cNvPr id="71" name="テキスト ボックス 70"/>
              <p:cNvSpPr txBox="1"/>
              <p:nvPr/>
            </p:nvSpPr>
            <p:spPr>
              <a:xfrm>
                <a:off x="3100290" y="2200634"/>
                <a:ext cx="1241598" cy="666849"/>
              </a:xfrm>
              <a:prstGeom prst="rect">
                <a:avLst/>
              </a:prstGeom>
              <a:noFill/>
            </p:spPr>
            <p:txBody>
              <a:bodyPr wrap="square" rtlCol="0">
                <a:spAutoFit/>
              </a:bodyPr>
              <a:lstStyle/>
              <a:p>
                <a:pPr algn="ctr"/>
                <a:r>
                  <a:rPr lang="en-US" altLang="ja-JP" sz="2800" b="0" dirty="0"/>
                  <a:t>C</a:t>
                </a:r>
                <a:endParaRPr lang="ja-JP" altLang="en-US" sz="2800" b="0" dirty="0"/>
              </a:p>
            </p:txBody>
          </p:sp>
          <p:cxnSp>
            <p:nvCxnSpPr>
              <p:cNvPr id="72" name="直線コネクタ 71"/>
              <p:cNvCxnSpPr/>
              <p:nvPr/>
            </p:nvCxnSpPr>
            <p:spPr>
              <a:xfrm>
                <a:off x="3375799" y="2850070"/>
                <a:ext cx="85632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3" name="直線コネクタ 72"/>
              <p:cNvCxnSpPr/>
              <p:nvPr/>
            </p:nvCxnSpPr>
            <p:spPr>
              <a:xfrm flipV="1">
                <a:off x="626648" y="3444130"/>
                <a:ext cx="2670078" cy="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74" name="テキスト ボックス 73"/>
              <p:cNvSpPr txBox="1"/>
              <p:nvPr/>
            </p:nvSpPr>
            <p:spPr>
              <a:xfrm>
                <a:off x="3230039" y="3161855"/>
                <a:ext cx="657127" cy="461665"/>
              </a:xfrm>
              <a:prstGeom prst="rect">
                <a:avLst/>
              </a:prstGeom>
              <a:noFill/>
            </p:spPr>
            <p:txBody>
              <a:bodyPr wrap="square" rtlCol="0">
                <a:spAutoFit/>
              </a:bodyPr>
              <a:lstStyle/>
              <a:p>
                <a:r>
                  <a:rPr lang="en-US" altLang="ja-JP" sz="1800" b="0" dirty="0" smtClean="0"/>
                  <a:t>&gt;B</a:t>
                </a:r>
                <a:endParaRPr lang="ja-JP" altLang="en-US" sz="1800" b="0" dirty="0"/>
              </a:p>
            </p:txBody>
          </p:sp>
          <p:sp>
            <p:nvSpPr>
              <p:cNvPr id="75" name="テキスト ボックス 74"/>
              <p:cNvSpPr txBox="1"/>
              <p:nvPr/>
            </p:nvSpPr>
            <p:spPr>
              <a:xfrm>
                <a:off x="1178567" y="3383145"/>
                <a:ext cx="1778952" cy="666849"/>
              </a:xfrm>
              <a:prstGeom prst="rect">
                <a:avLst/>
              </a:prstGeom>
              <a:noFill/>
            </p:spPr>
            <p:txBody>
              <a:bodyPr wrap="square" rtlCol="0">
                <a:spAutoFit/>
              </a:bodyPr>
              <a:lstStyle/>
              <a:p>
                <a:pPr algn="ctr"/>
                <a:r>
                  <a:rPr lang="en-US" altLang="ja-JP" sz="2800" b="0" dirty="0" smtClean="0"/>
                  <a:t>D</a:t>
                </a:r>
                <a:r>
                  <a:rPr lang="en-US" altLang="ja-JP" sz="2800" b="0" baseline="30000" dirty="0" smtClean="0"/>
                  <a:t>D</a:t>
                </a:r>
                <a:r>
                  <a:rPr lang="en-US" altLang="ja-JP" sz="2800" b="0" dirty="0" smtClean="0"/>
                  <a:t>/</a:t>
                </a:r>
                <a:r>
                  <a:rPr lang="en-US" altLang="ja-JP" sz="2800" b="0" dirty="0"/>
                  <a:t>C</a:t>
                </a:r>
                <a:r>
                  <a:rPr lang="en-US" altLang="ja-JP" sz="2800" b="0" baseline="30000" dirty="0"/>
                  <a:t>D|T</a:t>
                </a:r>
                <a:endParaRPr lang="ja-JP" altLang="en-US" sz="2800" b="0" dirty="0"/>
              </a:p>
            </p:txBody>
          </p:sp>
          <p:cxnSp>
            <p:nvCxnSpPr>
              <p:cNvPr id="76" name="直線コネクタ 75"/>
              <p:cNvCxnSpPr/>
              <p:nvPr/>
            </p:nvCxnSpPr>
            <p:spPr>
              <a:xfrm>
                <a:off x="701461" y="4029506"/>
                <a:ext cx="3393344"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77" name="テキスト ボックス 76"/>
              <p:cNvSpPr txBox="1"/>
              <p:nvPr/>
            </p:nvSpPr>
            <p:spPr>
              <a:xfrm>
                <a:off x="4175643" y="3743111"/>
                <a:ext cx="577264" cy="461665"/>
              </a:xfrm>
              <a:prstGeom prst="rect">
                <a:avLst/>
              </a:prstGeom>
              <a:noFill/>
            </p:spPr>
            <p:txBody>
              <a:bodyPr wrap="square" rtlCol="0">
                <a:spAutoFit/>
              </a:bodyPr>
              <a:lstStyle/>
              <a:p>
                <a:r>
                  <a:rPr lang="en-US" altLang="ja-JP" sz="1800" b="0" dirty="0"/>
                  <a:t>&gt;</a:t>
                </a:r>
                <a:endParaRPr lang="ja-JP" altLang="en-US" sz="1800" b="0" dirty="0"/>
              </a:p>
            </p:txBody>
          </p:sp>
          <p:sp>
            <p:nvSpPr>
              <p:cNvPr id="78" name="テキスト ボックス 77"/>
              <p:cNvSpPr txBox="1"/>
              <p:nvPr/>
            </p:nvSpPr>
            <p:spPr>
              <a:xfrm>
                <a:off x="1902441" y="3888383"/>
                <a:ext cx="1597695" cy="666849"/>
              </a:xfrm>
              <a:prstGeom prst="rect">
                <a:avLst/>
              </a:prstGeom>
              <a:noFill/>
            </p:spPr>
            <p:txBody>
              <a:bodyPr wrap="square" rtlCol="0">
                <a:spAutoFit/>
              </a:bodyPr>
              <a:lstStyle/>
              <a:p>
                <a:pPr algn="ctr"/>
                <a:r>
                  <a:rPr lang="en-US" altLang="ja-JP" sz="2800" b="0" dirty="0" smtClean="0"/>
                  <a:t>D</a:t>
                </a:r>
                <a:r>
                  <a:rPr lang="en-US" altLang="ja-JP" sz="2800" b="0" baseline="30000" dirty="0" smtClean="0"/>
                  <a:t>D</a:t>
                </a:r>
                <a:r>
                  <a:rPr lang="en-US" altLang="ja-JP" sz="2800" b="0" dirty="0" smtClean="0"/>
                  <a:t> </a:t>
                </a:r>
                <a:r>
                  <a:rPr lang="ja-JP" altLang="en-US" sz="2800" b="0" dirty="0" smtClean="0"/>
                  <a:t>ー</a:t>
                </a:r>
                <a:r>
                  <a:rPr lang="en-US" altLang="ja-JP" sz="2800" b="0" dirty="0" smtClean="0"/>
                  <a:t> C</a:t>
                </a:r>
                <a:r>
                  <a:rPr lang="en-US" altLang="ja-JP" sz="2800" b="0" baseline="30000" dirty="0" smtClean="0"/>
                  <a:t>T</a:t>
                </a:r>
                <a:endParaRPr lang="ja-JP" altLang="en-US" sz="2800" b="0" dirty="0"/>
              </a:p>
            </p:txBody>
          </p:sp>
        </p:grpSp>
        <p:sp>
          <p:nvSpPr>
            <p:cNvPr id="31" name="テキスト ボックス 30"/>
            <p:cNvSpPr txBox="1"/>
            <p:nvPr/>
          </p:nvSpPr>
          <p:spPr>
            <a:xfrm>
              <a:off x="2933851" y="3343260"/>
              <a:ext cx="1016014" cy="543739"/>
            </a:xfrm>
            <a:prstGeom prst="rect">
              <a:avLst/>
            </a:prstGeom>
            <a:noFill/>
          </p:spPr>
          <p:txBody>
            <a:bodyPr wrap="square" rtlCol="0">
              <a:spAutoFit/>
            </a:bodyPr>
            <a:lstStyle/>
            <a:p>
              <a:pPr algn="ctr"/>
              <a:r>
                <a:rPr lang="en-US" altLang="ja-JP" dirty="0" smtClean="0">
                  <a:solidFill>
                    <a:srgbClr val="0000FF"/>
                  </a:solidFill>
                </a:rPr>
                <a:t>Dom.</a:t>
              </a:r>
              <a:endParaRPr lang="ja-JP" altLang="en-US" dirty="0">
                <a:solidFill>
                  <a:srgbClr val="0000FF"/>
                </a:solidFill>
              </a:endParaRPr>
            </a:p>
          </p:txBody>
        </p:sp>
        <p:sp>
          <p:nvSpPr>
            <p:cNvPr id="32" name="テキスト ボックス 31"/>
            <p:cNvSpPr txBox="1"/>
            <p:nvPr/>
          </p:nvSpPr>
          <p:spPr>
            <a:xfrm>
              <a:off x="4263826" y="3350958"/>
              <a:ext cx="1016014" cy="543739"/>
            </a:xfrm>
            <a:prstGeom prst="rect">
              <a:avLst/>
            </a:prstGeom>
            <a:noFill/>
          </p:spPr>
          <p:txBody>
            <a:bodyPr wrap="square" rtlCol="0">
              <a:spAutoFit/>
            </a:bodyPr>
            <a:lstStyle/>
            <a:p>
              <a:pPr algn="ctr"/>
              <a:r>
                <a:rPr lang="en-US" altLang="ja-JP" dirty="0" smtClean="0">
                  <a:solidFill>
                    <a:srgbClr val="0000FF"/>
                  </a:solidFill>
                </a:rPr>
                <a:t>Dom.</a:t>
              </a:r>
              <a:endParaRPr lang="ja-JP" altLang="en-US" dirty="0">
                <a:solidFill>
                  <a:srgbClr val="0000FF"/>
                </a:solidFill>
              </a:endParaRPr>
            </a:p>
          </p:txBody>
        </p:sp>
        <p:sp>
          <p:nvSpPr>
            <p:cNvPr id="33" name="テキスト ボックス 32"/>
            <p:cNvSpPr txBox="1"/>
            <p:nvPr/>
          </p:nvSpPr>
          <p:spPr>
            <a:xfrm>
              <a:off x="5498662" y="3341943"/>
              <a:ext cx="1016014" cy="543739"/>
            </a:xfrm>
            <a:prstGeom prst="rect">
              <a:avLst/>
            </a:prstGeom>
            <a:noFill/>
          </p:spPr>
          <p:txBody>
            <a:bodyPr wrap="square" rtlCol="0">
              <a:spAutoFit/>
            </a:bodyPr>
            <a:lstStyle/>
            <a:p>
              <a:pPr algn="ctr"/>
              <a:r>
                <a:rPr lang="en-US" altLang="ja-JP" dirty="0" smtClean="0">
                  <a:solidFill>
                    <a:srgbClr val="0000FF"/>
                  </a:solidFill>
                </a:rPr>
                <a:t>Dom.</a:t>
              </a:r>
              <a:endParaRPr lang="ja-JP" altLang="en-US" dirty="0">
                <a:solidFill>
                  <a:srgbClr val="0000FF"/>
                </a:solidFill>
              </a:endParaRPr>
            </a:p>
          </p:txBody>
        </p:sp>
      </p:grpSp>
    </p:spTree>
    <p:extLst>
      <p:ext uri="{BB962C8B-B14F-4D97-AF65-F5344CB8AC3E}">
        <p14:creationId xmlns:p14="http://schemas.microsoft.com/office/powerpoint/2010/main" val="19583359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30213" y="1076011"/>
            <a:ext cx="8915400" cy="4525963"/>
          </a:xfrm>
        </p:spPr>
        <p:txBody>
          <a:bodyPr/>
          <a:lstStyle/>
          <a:p>
            <a:r>
              <a:rPr lang="ja-JP" altLang="en-US" sz="2800" dirty="0"/>
              <a:t>問題点２</a:t>
            </a:r>
            <a:r>
              <a:rPr lang="en-US" altLang="ja-JP" sz="2800" dirty="0"/>
              <a:t>:</a:t>
            </a:r>
            <a:r>
              <a:rPr lang="ja-JP" altLang="en-US" sz="2800" dirty="0"/>
              <a:t>辞書の構造上の</a:t>
            </a:r>
            <a:r>
              <a:rPr lang="ja-JP" altLang="en-US" sz="2800" dirty="0" smtClean="0"/>
              <a:t>問題</a:t>
            </a:r>
            <a:endParaRPr lang="en-US" altLang="ja-JP" sz="2800" dirty="0" smtClean="0"/>
          </a:p>
          <a:p>
            <a:pPr lvl="1"/>
            <a:r>
              <a:rPr lang="ja-JP" altLang="en-US" sz="2400" dirty="0"/>
              <a:t>三和音に対するカテゴリの不適切な</a:t>
            </a:r>
            <a:r>
              <a:rPr lang="ja-JP" altLang="en-US" sz="2400" dirty="0" smtClean="0"/>
              <a:t>付与</a:t>
            </a:r>
            <a:endParaRPr lang="en-US" altLang="ja-JP" sz="2800" dirty="0" smtClean="0"/>
          </a:p>
          <a:p>
            <a:r>
              <a:rPr lang="ja-JP" altLang="en-US" sz="2800" dirty="0" smtClean="0"/>
              <a:t>Ｘ</a:t>
            </a:r>
            <a:r>
              <a:rPr lang="en-US" altLang="ja-JP" sz="2800" dirty="0" smtClean="0"/>
              <a:t>(m) :=  </a:t>
            </a:r>
            <a:r>
              <a:rPr lang="en-US" altLang="ja-JP" sz="2800" dirty="0" err="1" smtClean="0"/>
              <a:t>Ⅰ</a:t>
            </a:r>
            <a:r>
              <a:rPr lang="en-US" altLang="ja-JP" sz="2800" baseline="30000" dirty="0" err="1" smtClean="0"/>
              <a:t>T</a:t>
            </a:r>
            <a:r>
              <a:rPr lang="ja-JP" altLang="en-US" sz="2800" baseline="30000" dirty="0" smtClean="0"/>
              <a:t>　　</a:t>
            </a:r>
            <a:r>
              <a:rPr lang="ja-JP" altLang="en-US" sz="2800" dirty="0" smtClean="0"/>
              <a:t>があることで、すべての三和音が転調されたトニックであると安易に認識されてしまう</a:t>
            </a:r>
            <a:endParaRPr lang="en-US" altLang="ja-JP" sz="2800" dirty="0" smtClean="0"/>
          </a:p>
          <a:p>
            <a:endParaRPr lang="en-US" altLang="ja-JP" sz="2800" dirty="0"/>
          </a:p>
        </p:txBody>
      </p:sp>
      <p:grpSp>
        <p:nvGrpSpPr>
          <p:cNvPr id="62" name="図形グループ 61"/>
          <p:cNvGrpSpPr/>
          <p:nvPr/>
        </p:nvGrpSpPr>
        <p:grpSpPr>
          <a:xfrm>
            <a:off x="1819521" y="3199175"/>
            <a:ext cx="6299119" cy="3726952"/>
            <a:chOff x="-406790" y="2625524"/>
            <a:chExt cx="6624005" cy="3919175"/>
          </a:xfrm>
        </p:grpSpPr>
        <p:cxnSp>
          <p:nvCxnSpPr>
            <p:cNvPr id="35" name="直線コネクタ 34"/>
            <p:cNvCxnSpPr/>
            <p:nvPr/>
          </p:nvCxnSpPr>
          <p:spPr>
            <a:xfrm>
              <a:off x="4677627" y="3303026"/>
              <a:ext cx="728416"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61" name="図形グループ 60"/>
            <p:cNvGrpSpPr/>
            <p:nvPr/>
          </p:nvGrpSpPr>
          <p:grpSpPr>
            <a:xfrm>
              <a:off x="-406790" y="2625524"/>
              <a:ext cx="6624005" cy="3919175"/>
              <a:chOff x="-406790" y="2625524"/>
              <a:chExt cx="6624005" cy="3919175"/>
            </a:xfrm>
          </p:grpSpPr>
          <p:cxnSp>
            <p:nvCxnSpPr>
              <p:cNvPr id="33" name="直線コネクタ 32"/>
              <p:cNvCxnSpPr/>
              <p:nvPr/>
            </p:nvCxnSpPr>
            <p:spPr>
              <a:xfrm>
                <a:off x="3514735" y="3303097"/>
                <a:ext cx="88414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60" name="図形グループ 59"/>
              <p:cNvGrpSpPr/>
              <p:nvPr/>
            </p:nvGrpSpPr>
            <p:grpSpPr>
              <a:xfrm>
                <a:off x="-406790" y="2625524"/>
                <a:ext cx="6624005" cy="3919175"/>
                <a:chOff x="1322723" y="2755920"/>
                <a:chExt cx="6624005" cy="3919175"/>
              </a:xfrm>
            </p:grpSpPr>
            <p:sp>
              <p:nvSpPr>
                <p:cNvPr id="20" name="テキスト ボックス 19"/>
                <p:cNvSpPr txBox="1"/>
                <p:nvPr/>
              </p:nvSpPr>
              <p:spPr>
                <a:xfrm>
                  <a:off x="1502151" y="2755920"/>
                  <a:ext cx="887637" cy="701243"/>
                </a:xfrm>
                <a:prstGeom prst="rect">
                  <a:avLst/>
                </a:prstGeom>
                <a:noFill/>
              </p:spPr>
              <p:txBody>
                <a:bodyPr wrap="square" rtlCol="0">
                  <a:spAutoFit/>
                </a:bodyPr>
                <a:lstStyle/>
                <a:p>
                  <a:pPr algn="ctr"/>
                  <a:r>
                    <a:rPr lang="en-US" altLang="ja-JP" sz="2800" dirty="0"/>
                    <a:t>C</a:t>
                  </a:r>
                  <a:endParaRPr lang="ja-JP" altLang="en-US" sz="2800" dirty="0"/>
                </a:p>
              </p:txBody>
            </p:sp>
            <p:sp>
              <p:nvSpPr>
                <p:cNvPr id="21" name="テキスト ボックス 20"/>
                <p:cNvSpPr txBox="1"/>
                <p:nvPr/>
              </p:nvSpPr>
              <p:spPr>
                <a:xfrm>
                  <a:off x="2652685" y="2763457"/>
                  <a:ext cx="1103634" cy="701243"/>
                </a:xfrm>
                <a:prstGeom prst="rect">
                  <a:avLst/>
                </a:prstGeom>
                <a:noFill/>
              </p:spPr>
              <p:txBody>
                <a:bodyPr wrap="square" rtlCol="0">
                  <a:spAutoFit/>
                </a:bodyPr>
                <a:lstStyle/>
                <a:p>
                  <a:pPr algn="ctr"/>
                  <a:r>
                    <a:rPr lang="ja-JP" altLang="en-US" sz="2800" dirty="0" smtClean="0">
                      <a:latin typeface="+mn-lt"/>
                    </a:rPr>
                    <a:t>Ａ</a:t>
                  </a:r>
                  <a:r>
                    <a:rPr lang="en-US" altLang="ja-JP" sz="2800" dirty="0" smtClean="0">
                      <a:latin typeface="+mn-lt"/>
                    </a:rPr>
                    <a:t>m</a:t>
                  </a:r>
                  <a:endParaRPr lang="ja-JP" altLang="en-US" sz="2800" dirty="0">
                    <a:latin typeface="+mn-lt"/>
                  </a:endParaRPr>
                </a:p>
              </p:txBody>
            </p:sp>
            <p:sp>
              <p:nvSpPr>
                <p:cNvPr id="22" name="テキスト ボックス 21"/>
                <p:cNvSpPr txBox="1"/>
                <p:nvPr/>
              </p:nvSpPr>
              <p:spPr>
                <a:xfrm>
                  <a:off x="3948002" y="2762851"/>
                  <a:ext cx="887637" cy="701243"/>
                </a:xfrm>
                <a:prstGeom prst="rect">
                  <a:avLst/>
                </a:prstGeom>
                <a:noFill/>
              </p:spPr>
              <p:txBody>
                <a:bodyPr wrap="square" rtlCol="0">
                  <a:spAutoFit/>
                </a:bodyPr>
                <a:lstStyle/>
                <a:p>
                  <a:pPr algn="ctr"/>
                  <a:r>
                    <a:rPr lang="en-US" altLang="ja-JP" sz="2800" dirty="0" smtClean="0"/>
                    <a:t>Dm</a:t>
                  </a:r>
                  <a:endParaRPr lang="ja-JP" altLang="en-US" sz="2800" dirty="0"/>
                </a:p>
              </p:txBody>
            </p:sp>
            <p:sp>
              <p:nvSpPr>
                <p:cNvPr id="23" name="テキスト ボックス 22"/>
                <p:cNvSpPr txBox="1"/>
                <p:nvPr/>
              </p:nvSpPr>
              <p:spPr>
                <a:xfrm>
                  <a:off x="5183036" y="2763457"/>
                  <a:ext cx="887637" cy="701243"/>
                </a:xfrm>
                <a:prstGeom prst="rect">
                  <a:avLst/>
                </a:prstGeom>
                <a:noFill/>
              </p:spPr>
              <p:txBody>
                <a:bodyPr wrap="square" rtlCol="0">
                  <a:spAutoFit/>
                </a:bodyPr>
                <a:lstStyle/>
                <a:p>
                  <a:pPr algn="ctr"/>
                  <a:r>
                    <a:rPr lang="ja-JP" altLang="en-US" sz="2800" dirty="0" smtClean="0">
                      <a:latin typeface="+mn-lt"/>
                    </a:rPr>
                    <a:t>Ｇ</a:t>
                  </a:r>
                  <a:endParaRPr lang="ja-JP" altLang="en-US" sz="2800" dirty="0">
                    <a:latin typeface="+mn-lt"/>
                  </a:endParaRPr>
                </a:p>
              </p:txBody>
            </p:sp>
            <p:sp>
              <p:nvSpPr>
                <p:cNvPr id="24" name="テキスト ボックス 23"/>
                <p:cNvSpPr txBox="1"/>
                <p:nvPr/>
              </p:nvSpPr>
              <p:spPr>
                <a:xfrm>
                  <a:off x="6247918" y="2759173"/>
                  <a:ext cx="887637" cy="701243"/>
                </a:xfrm>
                <a:prstGeom prst="rect">
                  <a:avLst/>
                </a:prstGeom>
                <a:noFill/>
              </p:spPr>
              <p:txBody>
                <a:bodyPr wrap="square" rtlCol="0">
                  <a:spAutoFit/>
                </a:bodyPr>
                <a:lstStyle/>
                <a:p>
                  <a:pPr algn="ctr"/>
                  <a:r>
                    <a:rPr lang="ja-JP" altLang="en-US" sz="2800" dirty="0" smtClean="0">
                      <a:latin typeface="+mn-lt"/>
                    </a:rPr>
                    <a:t>Ｃ</a:t>
                  </a:r>
                  <a:endParaRPr lang="ja-JP" altLang="en-US" sz="2800" dirty="0">
                    <a:latin typeface="+mn-lt"/>
                  </a:endParaRPr>
                </a:p>
              </p:txBody>
            </p:sp>
            <p:cxnSp>
              <p:nvCxnSpPr>
                <p:cNvPr id="25" name="直線コネクタ 24"/>
                <p:cNvCxnSpPr/>
                <p:nvPr/>
              </p:nvCxnSpPr>
              <p:spPr>
                <a:xfrm>
                  <a:off x="1599389" y="3422769"/>
                  <a:ext cx="728416"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直線コネクタ 27"/>
                <p:cNvCxnSpPr/>
                <p:nvPr/>
              </p:nvCxnSpPr>
              <p:spPr>
                <a:xfrm>
                  <a:off x="2684045" y="3422769"/>
                  <a:ext cx="1005082"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直線コネクタ 28"/>
                <p:cNvCxnSpPr/>
                <p:nvPr/>
              </p:nvCxnSpPr>
              <p:spPr>
                <a:xfrm>
                  <a:off x="3982647" y="3422769"/>
                  <a:ext cx="868672"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6" name="テキスト ボックス 35"/>
                <p:cNvSpPr txBox="1"/>
                <p:nvPr/>
              </p:nvSpPr>
              <p:spPr>
                <a:xfrm>
                  <a:off x="1683487" y="3309090"/>
                  <a:ext cx="675678" cy="701243"/>
                </a:xfrm>
                <a:prstGeom prst="rect">
                  <a:avLst/>
                </a:prstGeom>
                <a:noFill/>
              </p:spPr>
              <p:txBody>
                <a:bodyPr wrap="square" rtlCol="0">
                  <a:spAutoFit/>
                </a:bodyPr>
                <a:lstStyle/>
                <a:p>
                  <a:pPr algn="ctr"/>
                  <a:r>
                    <a:rPr lang="en-US" altLang="ja-JP" sz="2800" b="0" dirty="0" smtClean="0"/>
                    <a:t>C</a:t>
                  </a:r>
                  <a:r>
                    <a:rPr lang="en-US" altLang="ja-JP" sz="2800" b="0" baseline="30000" dirty="0" smtClean="0"/>
                    <a:t>T</a:t>
                  </a:r>
                  <a:endParaRPr lang="ja-JP" altLang="en-US" sz="2800" b="0" dirty="0"/>
                </a:p>
              </p:txBody>
            </p:sp>
            <p:sp>
              <p:nvSpPr>
                <p:cNvPr id="37" name="テキスト ボックス 36"/>
                <p:cNvSpPr txBox="1"/>
                <p:nvPr/>
              </p:nvSpPr>
              <p:spPr>
                <a:xfrm>
                  <a:off x="2801923" y="3320370"/>
                  <a:ext cx="840164" cy="701243"/>
                </a:xfrm>
                <a:prstGeom prst="rect">
                  <a:avLst/>
                </a:prstGeom>
                <a:noFill/>
              </p:spPr>
              <p:txBody>
                <a:bodyPr wrap="square" rtlCol="0">
                  <a:spAutoFit/>
                </a:bodyPr>
                <a:lstStyle/>
                <a:p>
                  <a:pPr algn="ctr"/>
                  <a:r>
                    <a:rPr lang="ja-JP" altLang="en-US" sz="2800" b="0" dirty="0" smtClean="0"/>
                    <a:t>Ａ</a:t>
                  </a:r>
                  <a:r>
                    <a:rPr lang="en-US" altLang="ja-JP" sz="2800" b="0" baseline="30000" dirty="0" smtClean="0"/>
                    <a:t>T</a:t>
                  </a:r>
                  <a:endParaRPr lang="ja-JP" altLang="en-US" sz="2800" b="0" dirty="0"/>
                </a:p>
              </p:txBody>
            </p:sp>
            <p:sp>
              <p:nvSpPr>
                <p:cNvPr id="38" name="テキスト ボックス 37"/>
                <p:cNvSpPr txBox="1"/>
                <p:nvPr/>
              </p:nvSpPr>
              <p:spPr>
                <a:xfrm>
                  <a:off x="4049633" y="3315970"/>
                  <a:ext cx="840164" cy="701243"/>
                </a:xfrm>
                <a:prstGeom prst="rect">
                  <a:avLst/>
                </a:prstGeom>
                <a:noFill/>
              </p:spPr>
              <p:txBody>
                <a:bodyPr wrap="square" rtlCol="0">
                  <a:spAutoFit/>
                </a:bodyPr>
                <a:lstStyle/>
                <a:p>
                  <a:pPr algn="ctr"/>
                  <a:r>
                    <a:rPr lang="ja-JP" altLang="en-US" sz="2800" b="0" dirty="0" smtClean="0"/>
                    <a:t>Ｄ</a:t>
                  </a:r>
                  <a:r>
                    <a:rPr lang="en-US" altLang="ja-JP" sz="2800" b="0" baseline="30000" dirty="0" smtClean="0"/>
                    <a:t>T</a:t>
                  </a:r>
                  <a:endParaRPr lang="ja-JP" altLang="en-US" sz="2800" b="0" dirty="0"/>
                </a:p>
              </p:txBody>
            </p:sp>
            <p:sp>
              <p:nvSpPr>
                <p:cNvPr id="39" name="テキスト ボックス 38"/>
                <p:cNvSpPr txBox="1"/>
                <p:nvPr/>
              </p:nvSpPr>
              <p:spPr>
                <a:xfrm>
                  <a:off x="5243384" y="3307105"/>
                  <a:ext cx="840164" cy="701243"/>
                </a:xfrm>
                <a:prstGeom prst="rect">
                  <a:avLst/>
                </a:prstGeom>
                <a:noFill/>
              </p:spPr>
              <p:txBody>
                <a:bodyPr wrap="square" rtlCol="0">
                  <a:spAutoFit/>
                </a:bodyPr>
                <a:lstStyle/>
                <a:p>
                  <a:pPr algn="ctr"/>
                  <a:r>
                    <a:rPr lang="ja-JP" altLang="en-US" sz="2800" b="0" dirty="0" smtClean="0"/>
                    <a:t>Ｇ</a:t>
                  </a:r>
                  <a:r>
                    <a:rPr lang="en-US" altLang="ja-JP" sz="2800" b="0" baseline="30000" dirty="0" smtClean="0"/>
                    <a:t>T</a:t>
                  </a:r>
                  <a:endParaRPr lang="ja-JP" altLang="en-US" sz="2800" b="0" dirty="0"/>
                </a:p>
              </p:txBody>
            </p:sp>
            <p:sp>
              <p:nvSpPr>
                <p:cNvPr id="40" name="テキスト ボックス 39"/>
                <p:cNvSpPr txBox="1"/>
                <p:nvPr/>
              </p:nvSpPr>
              <p:spPr>
                <a:xfrm>
                  <a:off x="6369785" y="3300070"/>
                  <a:ext cx="840164" cy="701243"/>
                </a:xfrm>
                <a:prstGeom prst="rect">
                  <a:avLst/>
                </a:prstGeom>
                <a:noFill/>
              </p:spPr>
              <p:txBody>
                <a:bodyPr wrap="square" rtlCol="0">
                  <a:spAutoFit/>
                </a:bodyPr>
                <a:lstStyle/>
                <a:p>
                  <a:pPr algn="ctr"/>
                  <a:r>
                    <a:rPr lang="ja-JP" altLang="en-US" sz="2800" b="0" dirty="0" smtClean="0"/>
                    <a:t>Ｃ</a:t>
                  </a:r>
                  <a:r>
                    <a:rPr lang="en-US" altLang="ja-JP" sz="2800" b="0" baseline="30000" dirty="0" smtClean="0"/>
                    <a:t>T</a:t>
                  </a:r>
                  <a:endParaRPr lang="ja-JP" altLang="en-US" sz="2800" b="0" dirty="0"/>
                </a:p>
              </p:txBody>
            </p:sp>
            <p:cxnSp>
              <p:nvCxnSpPr>
                <p:cNvPr id="41" name="直線コネクタ 40"/>
                <p:cNvCxnSpPr/>
                <p:nvPr/>
              </p:nvCxnSpPr>
              <p:spPr>
                <a:xfrm flipV="1">
                  <a:off x="1322723" y="4008732"/>
                  <a:ext cx="2209603" cy="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5" name="テキスト ボックス 44"/>
                <p:cNvSpPr txBox="1"/>
                <p:nvPr/>
              </p:nvSpPr>
              <p:spPr>
                <a:xfrm>
                  <a:off x="3437080" y="3699500"/>
                  <a:ext cx="592607" cy="485476"/>
                </a:xfrm>
                <a:prstGeom prst="rect">
                  <a:avLst/>
                </a:prstGeom>
                <a:noFill/>
              </p:spPr>
              <p:txBody>
                <a:bodyPr wrap="square" rtlCol="0">
                  <a:spAutoFit/>
                </a:bodyPr>
                <a:lstStyle/>
                <a:p>
                  <a:r>
                    <a:rPr lang="en-US" altLang="ja-JP" sz="1800" b="0" dirty="0" smtClean="0"/>
                    <a:t>dev</a:t>
                  </a:r>
                  <a:endParaRPr lang="ja-JP" altLang="en-US" sz="1800" b="0" dirty="0"/>
                </a:p>
              </p:txBody>
            </p:sp>
            <p:cxnSp>
              <p:nvCxnSpPr>
                <p:cNvPr id="46" name="直線コネクタ 45"/>
                <p:cNvCxnSpPr/>
                <p:nvPr/>
              </p:nvCxnSpPr>
              <p:spPr>
                <a:xfrm>
                  <a:off x="1487208" y="4624238"/>
                  <a:ext cx="325967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7" name="テキスト ボックス 46"/>
                <p:cNvSpPr txBox="1"/>
                <p:nvPr/>
              </p:nvSpPr>
              <p:spPr>
                <a:xfrm>
                  <a:off x="4651641" y="4315005"/>
                  <a:ext cx="592607" cy="485476"/>
                </a:xfrm>
                <a:prstGeom prst="rect">
                  <a:avLst/>
                </a:prstGeom>
                <a:noFill/>
              </p:spPr>
              <p:txBody>
                <a:bodyPr wrap="square" rtlCol="0">
                  <a:spAutoFit/>
                </a:bodyPr>
                <a:lstStyle/>
                <a:p>
                  <a:r>
                    <a:rPr lang="en-US" altLang="ja-JP" sz="1800" b="0" dirty="0" smtClean="0"/>
                    <a:t>dev</a:t>
                  </a:r>
                  <a:endParaRPr lang="ja-JP" altLang="en-US" sz="1800" b="0" dirty="0"/>
                </a:p>
              </p:txBody>
            </p:sp>
            <p:cxnSp>
              <p:nvCxnSpPr>
                <p:cNvPr id="48" name="直線コネクタ 47"/>
                <p:cNvCxnSpPr/>
                <p:nvPr/>
              </p:nvCxnSpPr>
              <p:spPr>
                <a:xfrm>
                  <a:off x="2327805" y="5264507"/>
                  <a:ext cx="3693048" cy="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9" name="テキスト ボックス 48"/>
                <p:cNvSpPr txBox="1"/>
                <p:nvPr/>
              </p:nvSpPr>
              <p:spPr>
                <a:xfrm>
                  <a:off x="5925607" y="4955275"/>
                  <a:ext cx="592607" cy="485476"/>
                </a:xfrm>
                <a:prstGeom prst="rect">
                  <a:avLst/>
                </a:prstGeom>
                <a:noFill/>
              </p:spPr>
              <p:txBody>
                <a:bodyPr wrap="square" rtlCol="0">
                  <a:spAutoFit/>
                </a:bodyPr>
                <a:lstStyle/>
                <a:p>
                  <a:r>
                    <a:rPr lang="en-US" altLang="ja-JP" sz="1800" b="0" dirty="0" smtClean="0"/>
                    <a:t>dev</a:t>
                  </a:r>
                  <a:endParaRPr lang="ja-JP" altLang="en-US" sz="1800" b="0" dirty="0"/>
                </a:p>
              </p:txBody>
            </p:sp>
            <p:sp>
              <p:nvSpPr>
                <p:cNvPr id="50" name="テキスト ボックス 49"/>
                <p:cNvSpPr txBox="1"/>
                <p:nvPr/>
              </p:nvSpPr>
              <p:spPr>
                <a:xfrm>
                  <a:off x="1681783" y="3914652"/>
                  <a:ext cx="1872243" cy="701243"/>
                </a:xfrm>
                <a:prstGeom prst="rect">
                  <a:avLst/>
                </a:prstGeom>
                <a:noFill/>
              </p:spPr>
              <p:txBody>
                <a:bodyPr wrap="square" rtlCol="0">
                  <a:spAutoFit/>
                </a:bodyPr>
                <a:lstStyle/>
                <a:p>
                  <a:pPr algn="ctr"/>
                  <a:r>
                    <a:rPr lang="en-US" altLang="ja-JP" sz="2800" b="0" dirty="0" smtClean="0"/>
                    <a:t>C</a:t>
                  </a:r>
                  <a:r>
                    <a:rPr lang="en-US" altLang="ja-JP" sz="2800" b="0" baseline="30000" dirty="0" smtClean="0"/>
                    <a:t>T </a:t>
                  </a:r>
                  <a:r>
                    <a:rPr lang="ja-JP" altLang="en-US" sz="2800" b="0" dirty="0" smtClean="0"/>
                    <a:t>ー</a:t>
                  </a:r>
                  <a:r>
                    <a:rPr lang="en-US" altLang="ja-JP" sz="2800" b="0" dirty="0" smtClean="0"/>
                    <a:t> </a:t>
                  </a:r>
                  <a:r>
                    <a:rPr lang="en-US" altLang="ja-JP" sz="2800" b="0" dirty="0"/>
                    <a:t>A</a:t>
                  </a:r>
                  <a:r>
                    <a:rPr lang="en-US" altLang="ja-JP" sz="2800" b="0" baseline="30000" dirty="0" smtClean="0"/>
                    <a:t>T</a:t>
                  </a:r>
                  <a:endParaRPr lang="ja-JP" altLang="en-US" sz="2800" b="0" dirty="0"/>
                </a:p>
              </p:txBody>
            </p:sp>
            <p:sp>
              <p:nvSpPr>
                <p:cNvPr id="53" name="テキスト ボックス 52"/>
                <p:cNvSpPr txBox="1"/>
                <p:nvPr/>
              </p:nvSpPr>
              <p:spPr>
                <a:xfrm>
                  <a:off x="2476052" y="4561199"/>
                  <a:ext cx="1872243" cy="701243"/>
                </a:xfrm>
                <a:prstGeom prst="rect">
                  <a:avLst/>
                </a:prstGeom>
                <a:noFill/>
              </p:spPr>
              <p:txBody>
                <a:bodyPr wrap="square" rtlCol="0">
                  <a:spAutoFit/>
                </a:bodyPr>
                <a:lstStyle/>
                <a:p>
                  <a:pPr algn="ctr"/>
                  <a:r>
                    <a:rPr lang="en-US" altLang="ja-JP" sz="2800" b="0" dirty="0" smtClean="0"/>
                    <a:t>C</a:t>
                  </a:r>
                  <a:r>
                    <a:rPr lang="en-US" altLang="ja-JP" sz="2800" b="0" baseline="30000" dirty="0" smtClean="0"/>
                    <a:t>T </a:t>
                  </a:r>
                  <a:r>
                    <a:rPr lang="ja-JP" altLang="en-US" sz="2800" b="0" dirty="0" smtClean="0"/>
                    <a:t>ー</a:t>
                  </a:r>
                  <a:r>
                    <a:rPr lang="en-US" altLang="ja-JP" sz="2800" b="0" dirty="0" smtClean="0"/>
                    <a:t> D</a:t>
                  </a:r>
                  <a:r>
                    <a:rPr lang="en-US" altLang="ja-JP" sz="2800" b="0" baseline="30000" dirty="0" smtClean="0"/>
                    <a:t>T</a:t>
                  </a:r>
                  <a:endParaRPr lang="ja-JP" altLang="en-US" sz="2800" b="0" dirty="0"/>
                </a:p>
              </p:txBody>
            </p:sp>
            <p:sp>
              <p:nvSpPr>
                <p:cNvPr id="56" name="テキスト ボックス 55"/>
                <p:cNvSpPr txBox="1"/>
                <p:nvPr/>
              </p:nvSpPr>
              <p:spPr>
                <a:xfrm>
                  <a:off x="3578200" y="5228048"/>
                  <a:ext cx="1872243" cy="701243"/>
                </a:xfrm>
                <a:prstGeom prst="rect">
                  <a:avLst/>
                </a:prstGeom>
                <a:noFill/>
              </p:spPr>
              <p:txBody>
                <a:bodyPr wrap="square" rtlCol="0">
                  <a:spAutoFit/>
                </a:bodyPr>
                <a:lstStyle/>
                <a:p>
                  <a:pPr algn="ctr"/>
                  <a:r>
                    <a:rPr lang="en-US" altLang="ja-JP" sz="2800" b="0" dirty="0" smtClean="0"/>
                    <a:t>C</a:t>
                  </a:r>
                  <a:r>
                    <a:rPr lang="en-US" altLang="ja-JP" sz="2800" b="0" baseline="30000" dirty="0" smtClean="0"/>
                    <a:t>T </a:t>
                  </a:r>
                  <a:r>
                    <a:rPr lang="ja-JP" altLang="en-US" sz="2800" b="0" dirty="0" smtClean="0"/>
                    <a:t>ー</a:t>
                  </a:r>
                  <a:r>
                    <a:rPr lang="en-US" altLang="ja-JP" sz="2800" b="0" dirty="0" smtClean="0"/>
                    <a:t> G</a:t>
                  </a:r>
                  <a:r>
                    <a:rPr lang="en-US" altLang="ja-JP" sz="2800" b="0" baseline="30000" dirty="0" smtClean="0"/>
                    <a:t>T</a:t>
                  </a:r>
                  <a:endParaRPr lang="ja-JP" altLang="en-US" sz="2800" b="0" dirty="0"/>
                </a:p>
              </p:txBody>
            </p:sp>
            <p:cxnSp>
              <p:nvCxnSpPr>
                <p:cNvPr id="57" name="直線コネクタ 56"/>
                <p:cNvCxnSpPr/>
                <p:nvPr/>
              </p:nvCxnSpPr>
              <p:spPr>
                <a:xfrm>
                  <a:off x="3756319" y="6010311"/>
                  <a:ext cx="3693048" cy="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8" name="テキスト ボックス 57"/>
                <p:cNvSpPr txBox="1"/>
                <p:nvPr/>
              </p:nvSpPr>
              <p:spPr>
                <a:xfrm>
                  <a:off x="7354121" y="5701079"/>
                  <a:ext cx="592607" cy="485476"/>
                </a:xfrm>
                <a:prstGeom prst="rect">
                  <a:avLst/>
                </a:prstGeom>
                <a:noFill/>
              </p:spPr>
              <p:txBody>
                <a:bodyPr wrap="square" rtlCol="0">
                  <a:spAutoFit/>
                </a:bodyPr>
                <a:lstStyle/>
                <a:p>
                  <a:r>
                    <a:rPr lang="en-US" altLang="ja-JP" sz="1800" b="0" dirty="0" smtClean="0"/>
                    <a:t>dev</a:t>
                  </a:r>
                  <a:endParaRPr lang="ja-JP" altLang="en-US" sz="1800" b="0" dirty="0"/>
                </a:p>
              </p:txBody>
            </p:sp>
            <p:sp>
              <p:nvSpPr>
                <p:cNvPr id="59" name="テキスト ボックス 58"/>
                <p:cNvSpPr txBox="1"/>
                <p:nvPr/>
              </p:nvSpPr>
              <p:spPr>
                <a:xfrm>
                  <a:off x="5006714" y="5973852"/>
                  <a:ext cx="1872243" cy="701243"/>
                </a:xfrm>
                <a:prstGeom prst="rect">
                  <a:avLst/>
                </a:prstGeom>
                <a:noFill/>
              </p:spPr>
              <p:txBody>
                <a:bodyPr wrap="square" rtlCol="0">
                  <a:spAutoFit/>
                </a:bodyPr>
                <a:lstStyle/>
                <a:p>
                  <a:pPr algn="ctr"/>
                  <a:r>
                    <a:rPr lang="en-US" altLang="ja-JP" sz="2800" b="0" dirty="0" smtClean="0"/>
                    <a:t>C</a:t>
                  </a:r>
                  <a:r>
                    <a:rPr lang="en-US" altLang="ja-JP" sz="2800" b="0" baseline="30000" dirty="0" smtClean="0"/>
                    <a:t>T </a:t>
                  </a:r>
                  <a:endParaRPr lang="ja-JP" altLang="en-US" sz="2800" b="0" dirty="0"/>
                </a:p>
              </p:txBody>
            </p:sp>
          </p:grpSp>
        </p:grpSp>
      </p:grpSp>
      <p:sp>
        <p:nvSpPr>
          <p:cNvPr id="34" name="テキスト ボックス 33"/>
          <p:cNvSpPr txBox="1"/>
          <p:nvPr/>
        </p:nvSpPr>
        <p:spPr>
          <a:xfrm>
            <a:off x="1870825" y="2864464"/>
            <a:ext cx="1016014" cy="543739"/>
          </a:xfrm>
          <a:prstGeom prst="rect">
            <a:avLst/>
          </a:prstGeom>
          <a:noFill/>
        </p:spPr>
        <p:txBody>
          <a:bodyPr wrap="square" rtlCol="0">
            <a:spAutoFit/>
          </a:bodyPr>
          <a:lstStyle/>
          <a:p>
            <a:pPr algn="ctr"/>
            <a:r>
              <a:rPr lang="en-US" altLang="ja-JP" dirty="0" smtClean="0">
                <a:solidFill>
                  <a:srgbClr val="0000FF"/>
                </a:solidFill>
              </a:rPr>
              <a:t>Ton.</a:t>
            </a:r>
            <a:endParaRPr lang="ja-JP" altLang="en-US" dirty="0">
              <a:solidFill>
                <a:srgbClr val="0000FF"/>
              </a:solidFill>
            </a:endParaRPr>
          </a:p>
        </p:txBody>
      </p:sp>
      <p:sp>
        <p:nvSpPr>
          <p:cNvPr id="42" name="テキスト ボックス 41"/>
          <p:cNvSpPr txBox="1"/>
          <p:nvPr/>
        </p:nvSpPr>
        <p:spPr>
          <a:xfrm>
            <a:off x="6412350" y="2842394"/>
            <a:ext cx="1016014" cy="543739"/>
          </a:xfrm>
          <a:prstGeom prst="rect">
            <a:avLst/>
          </a:prstGeom>
          <a:noFill/>
        </p:spPr>
        <p:txBody>
          <a:bodyPr wrap="square" rtlCol="0">
            <a:spAutoFit/>
          </a:bodyPr>
          <a:lstStyle/>
          <a:p>
            <a:pPr algn="ctr"/>
            <a:r>
              <a:rPr lang="en-US" altLang="ja-JP" dirty="0" smtClean="0">
                <a:solidFill>
                  <a:srgbClr val="0000FF"/>
                </a:solidFill>
              </a:rPr>
              <a:t>Ton.</a:t>
            </a:r>
            <a:endParaRPr lang="ja-JP" altLang="en-US" dirty="0">
              <a:solidFill>
                <a:srgbClr val="0000FF"/>
              </a:solidFill>
            </a:endParaRPr>
          </a:p>
        </p:txBody>
      </p:sp>
      <p:sp>
        <p:nvSpPr>
          <p:cNvPr id="43" name="テキスト ボックス 42"/>
          <p:cNvSpPr txBox="1"/>
          <p:nvPr/>
        </p:nvSpPr>
        <p:spPr>
          <a:xfrm>
            <a:off x="5396336" y="2850362"/>
            <a:ext cx="1016014" cy="543739"/>
          </a:xfrm>
          <a:prstGeom prst="rect">
            <a:avLst/>
          </a:prstGeom>
          <a:noFill/>
        </p:spPr>
        <p:txBody>
          <a:bodyPr wrap="square" rtlCol="0">
            <a:spAutoFit/>
          </a:bodyPr>
          <a:lstStyle/>
          <a:p>
            <a:pPr algn="ctr"/>
            <a:r>
              <a:rPr lang="en-US" altLang="ja-JP" dirty="0" smtClean="0">
                <a:solidFill>
                  <a:srgbClr val="0000FF"/>
                </a:solidFill>
              </a:rPr>
              <a:t>Ton.</a:t>
            </a:r>
            <a:endParaRPr lang="ja-JP" altLang="en-US" dirty="0">
              <a:solidFill>
                <a:srgbClr val="0000FF"/>
              </a:solidFill>
            </a:endParaRPr>
          </a:p>
        </p:txBody>
      </p:sp>
      <p:sp>
        <p:nvSpPr>
          <p:cNvPr id="44" name="テキスト ボックス 43"/>
          <p:cNvSpPr txBox="1"/>
          <p:nvPr/>
        </p:nvSpPr>
        <p:spPr>
          <a:xfrm>
            <a:off x="4175777" y="2857703"/>
            <a:ext cx="1016014" cy="543739"/>
          </a:xfrm>
          <a:prstGeom prst="rect">
            <a:avLst/>
          </a:prstGeom>
          <a:noFill/>
        </p:spPr>
        <p:txBody>
          <a:bodyPr wrap="square" rtlCol="0">
            <a:spAutoFit/>
          </a:bodyPr>
          <a:lstStyle/>
          <a:p>
            <a:pPr algn="ctr"/>
            <a:r>
              <a:rPr lang="en-US" altLang="ja-JP" dirty="0" smtClean="0">
                <a:solidFill>
                  <a:srgbClr val="0000FF"/>
                </a:solidFill>
              </a:rPr>
              <a:t>Ton.</a:t>
            </a:r>
            <a:endParaRPr lang="ja-JP" altLang="en-US" dirty="0">
              <a:solidFill>
                <a:srgbClr val="0000FF"/>
              </a:solidFill>
            </a:endParaRPr>
          </a:p>
        </p:txBody>
      </p:sp>
      <p:sp>
        <p:nvSpPr>
          <p:cNvPr id="51" name="テキスト ボックス 50"/>
          <p:cNvSpPr txBox="1"/>
          <p:nvPr/>
        </p:nvSpPr>
        <p:spPr>
          <a:xfrm>
            <a:off x="3009105" y="2857529"/>
            <a:ext cx="1016014" cy="543739"/>
          </a:xfrm>
          <a:prstGeom prst="rect">
            <a:avLst/>
          </a:prstGeom>
          <a:noFill/>
        </p:spPr>
        <p:txBody>
          <a:bodyPr wrap="square" rtlCol="0">
            <a:spAutoFit/>
          </a:bodyPr>
          <a:lstStyle/>
          <a:p>
            <a:pPr algn="ctr"/>
            <a:r>
              <a:rPr lang="en-US" altLang="ja-JP" dirty="0" smtClean="0">
                <a:solidFill>
                  <a:srgbClr val="0000FF"/>
                </a:solidFill>
              </a:rPr>
              <a:t>Ton.</a:t>
            </a:r>
            <a:endParaRPr lang="ja-JP" altLang="en-US" dirty="0">
              <a:solidFill>
                <a:srgbClr val="0000FF"/>
              </a:solidFill>
            </a:endParaRPr>
          </a:p>
        </p:txBody>
      </p:sp>
      <p:sp>
        <p:nvSpPr>
          <p:cNvPr id="54" name="タイトル 1"/>
          <p:cNvSpPr txBox="1">
            <a:spLocks/>
          </p:cNvSpPr>
          <p:nvPr/>
        </p:nvSpPr>
        <p:spPr>
          <a:xfrm>
            <a:off x="495300" y="18078"/>
            <a:ext cx="89154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kumimoji="1" sz="4400" kern="1200">
                <a:solidFill>
                  <a:schemeClr val="tx1"/>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400" b="0" i="0" u="none" strike="noStrike" kern="1200" cap="none" spc="0" normalizeH="0" baseline="0" noProof="0" dirty="0" smtClean="0">
                <a:ln>
                  <a:noFill/>
                </a:ln>
                <a:solidFill>
                  <a:prstClr val="black"/>
                </a:solidFill>
                <a:effectLst/>
                <a:uLnTx/>
                <a:uFillTx/>
                <a:latin typeface="Calibri"/>
                <a:ea typeface="ＭＳ Ｐゴシック"/>
                <a:cs typeface="+mj-cs"/>
              </a:rPr>
              <a:t>先行研究の</a:t>
            </a:r>
            <a:r>
              <a:rPr lang="ja-JP" altLang="en-US" b="0" dirty="0" smtClean="0">
                <a:solidFill>
                  <a:prstClr val="black"/>
                </a:solidFill>
                <a:latin typeface="Calibri"/>
                <a:ea typeface="ＭＳ Ｐゴシック"/>
              </a:rPr>
              <a:t>問題点２</a:t>
            </a:r>
            <a:endParaRPr kumimoji="1" lang="ja-JP" altLang="en-US" sz="3600" b="0" i="0" u="none" strike="noStrike" kern="1200" cap="none" spc="0" normalizeH="0" baseline="0" noProof="0" dirty="0">
              <a:ln>
                <a:noFill/>
              </a:ln>
              <a:solidFill>
                <a:sysClr val="windowText" lastClr="000000"/>
              </a:solidFill>
              <a:effectLst/>
              <a:uLnTx/>
              <a:uFillTx/>
              <a:latin typeface="Calibri"/>
              <a:ea typeface="ＭＳ Ｐゴシック"/>
              <a:cs typeface="+mj-cs"/>
            </a:endParaRPr>
          </a:p>
        </p:txBody>
      </p:sp>
      <p:sp>
        <p:nvSpPr>
          <p:cNvPr id="4" name="タイトル 3"/>
          <p:cNvSpPr>
            <a:spLocks noGrp="1"/>
          </p:cNvSpPr>
          <p:nvPr>
            <p:ph type="title"/>
          </p:nvPr>
        </p:nvSpPr>
        <p:spPr/>
        <p:txBody>
          <a:bodyPr/>
          <a:lstStyle/>
          <a:p>
            <a:endParaRPr kumimoji="1" lang="ja-JP" altLang="en-US" dirty="0"/>
          </a:p>
        </p:txBody>
      </p:sp>
    </p:spTree>
    <p:extLst>
      <p:ext uri="{BB962C8B-B14F-4D97-AF65-F5344CB8AC3E}">
        <p14:creationId xmlns:p14="http://schemas.microsoft.com/office/powerpoint/2010/main" val="24994554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pivo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831" y="4637968"/>
            <a:ext cx="8477825" cy="1979974"/>
          </a:xfrm>
          <a:prstGeom prst="rect">
            <a:avLst/>
          </a:prstGeom>
        </p:spPr>
      </p:pic>
      <p:sp>
        <p:nvSpPr>
          <p:cNvPr id="2" name="タイトル 1"/>
          <p:cNvSpPr>
            <a:spLocks noGrp="1"/>
          </p:cNvSpPr>
          <p:nvPr>
            <p:ph type="title"/>
          </p:nvPr>
        </p:nvSpPr>
        <p:spPr>
          <a:xfrm>
            <a:off x="495300" y="30906"/>
            <a:ext cx="8915400" cy="1143000"/>
          </a:xfrm>
        </p:spPr>
        <p:txBody>
          <a:bodyPr>
            <a:normAutofit/>
          </a:bodyPr>
          <a:lstStyle/>
          <a:p>
            <a:pPr lvl="0"/>
            <a:r>
              <a:rPr lang="ja-JP" altLang="en-US" dirty="0">
                <a:solidFill>
                  <a:prstClr val="black"/>
                </a:solidFill>
              </a:rPr>
              <a:t>先行研究の</a:t>
            </a:r>
            <a:r>
              <a:rPr lang="ja-JP" altLang="en-US" dirty="0" smtClean="0">
                <a:solidFill>
                  <a:prstClr val="black"/>
                </a:solidFill>
              </a:rPr>
              <a:t>問題点３</a:t>
            </a:r>
            <a:endParaRPr kumimoji="1" lang="ja-JP" altLang="en-US" dirty="0"/>
          </a:p>
        </p:txBody>
      </p:sp>
      <p:sp>
        <p:nvSpPr>
          <p:cNvPr id="17" name="テキスト ボックス 16"/>
          <p:cNvSpPr txBox="1"/>
          <p:nvPr/>
        </p:nvSpPr>
        <p:spPr>
          <a:xfrm>
            <a:off x="14" y="6305645"/>
            <a:ext cx="2267169" cy="543739"/>
          </a:xfrm>
          <a:prstGeom prst="rect">
            <a:avLst/>
          </a:prstGeom>
          <a:noFill/>
        </p:spPr>
        <p:txBody>
          <a:bodyPr wrap="square" rtlCol="0">
            <a:spAutoFit/>
          </a:bodyPr>
          <a:lstStyle/>
          <a:p>
            <a:r>
              <a:rPr lang="ja-JP" altLang="en-US" b="0" dirty="0" smtClean="0"/>
              <a:t>作曲：小玉昂史</a:t>
            </a:r>
            <a:endParaRPr lang="ja-JP" altLang="en-US" b="0" dirty="0"/>
          </a:p>
        </p:txBody>
      </p:sp>
      <p:pic>
        <p:nvPicPr>
          <p:cNvPr id="18" name="ふくちゃん.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170514" y="1100536"/>
            <a:ext cx="343651" cy="343651"/>
          </a:xfrm>
          <a:prstGeom prst="rect">
            <a:avLst/>
          </a:prstGeom>
        </p:spPr>
      </p:pic>
      <p:grpSp>
        <p:nvGrpSpPr>
          <p:cNvPr id="5" name="図形グループ 4"/>
          <p:cNvGrpSpPr/>
          <p:nvPr/>
        </p:nvGrpSpPr>
        <p:grpSpPr>
          <a:xfrm>
            <a:off x="533782" y="1670169"/>
            <a:ext cx="8535226" cy="3088494"/>
            <a:chOff x="495300" y="1028768"/>
            <a:chExt cx="9210779" cy="3332945"/>
          </a:xfrm>
        </p:grpSpPr>
        <p:pic>
          <p:nvPicPr>
            <p:cNvPr id="6" name="図 5" descr="fuku_shor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5300" y="2089529"/>
              <a:ext cx="8972550" cy="2057400"/>
            </a:xfrm>
            <a:prstGeom prst="rect">
              <a:avLst/>
            </a:prstGeom>
          </p:spPr>
        </p:pic>
        <p:sp>
          <p:nvSpPr>
            <p:cNvPr id="12" name="正方形/長方形 11"/>
            <p:cNvSpPr/>
            <p:nvPr/>
          </p:nvSpPr>
          <p:spPr>
            <a:xfrm>
              <a:off x="495300" y="2032991"/>
              <a:ext cx="6435372" cy="2113938"/>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sp>
          <p:nvSpPr>
            <p:cNvPr id="19" name="正方形/長方形 18"/>
            <p:cNvSpPr/>
            <p:nvPr/>
          </p:nvSpPr>
          <p:spPr>
            <a:xfrm>
              <a:off x="6583264" y="1872812"/>
              <a:ext cx="3122815" cy="2488901"/>
            </a:xfrm>
            <a:prstGeom prst="rect">
              <a:avLst/>
            </a:prstGeom>
            <a:no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sp>
          <p:nvSpPr>
            <p:cNvPr id="20" name="テキスト ボックス 19"/>
            <p:cNvSpPr txBox="1"/>
            <p:nvPr/>
          </p:nvSpPr>
          <p:spPr>
            <a:xfrm>
              <a:off x="520191" y="1599456"/>
              <a:ext cx="1746978" cy="409635"/>
            </a:xfrm>
            <a:prstGeom prst="rect">
              <a:avLst/>
            </a:prstGeom>
            <a:noFill/>
            <a:ln>
              <a:solidFill>
                <a:srgbClr val="FF0000"/>
              </a:solidFill>
            </a:ln>
          </p:spPr>
          <p:txBody>
            <a:bodyPr wrap="square" rtlCol="0">
              <a:spAutoFit/>
            </a:bodyPr>
            <a:lstStyle/>
            <a:p>
              <a:pPr algn="ctr"/>
              <a:r>
                <a:rPr lang="en-US" altLang="ja-JP" sz="1400" b="0" dirty="0" smtClean="0"/>
                <a:t> Key: G Major </a:t>
              </a:r>
              <a:endParaRPr lang="ja-JP" altLang="en-US" sz="1400" b="0" dirty="0"/>
            </a:p>
          </p:txBody>
        </p:sp>
        <p:sp>
          <p:nvSpPr>
            <p:cNvPr id="21" name="テキスト ボックス 20"/>
            <p:cNvSpPr txBox="1"/>
            <p:nvPr/>
          </p:nvSpPr>
          <p:spPr>
            <a:xfrm>
              <a:off x="7566913" y="1432073"/>
              <a:ext cx="1639385" cy="409635"/>
            </a:xfrm>
            <a:prstGeom prst="rect">
              <a:avLst/>
            </a:prstGeom>
            <a:noFill/>
            <a:ln>
              <a:solidFill>
                <a:srgbClr val="0000FF"/>
              </a:solidFill>
            </a:ln>
          </p:spPr>
          <p:txBody>
            <a:bodyPr wrap="square" rtlCol="0">
              <a:spAutoFit/>
            </a:bodyPr>
            <a:lstStyle/>
            <a:p>
              <a:pPr algn="ctr"/>
              <a:r>
                <a:rPr lang="en-US" altLang="ja-JP" sz="1400" b="0" dirty="0" smtClean="0"/>
                <a:t>Key: D Major</a:t>
              </a:r>
              <a:endParaRPr lang="ja-JP" altLang="en-US" sz="1400" b="0" dirty="0"/>
            </a:p>
          </p:txBody>
        </p:sp>
        <p:sp>
          <p:nvSpPr>
            <p:cNvPr id="22" name="テキスト ボックス 21"/>
            <p:cNvSpPr txBox="1"/>
            <p:nvPr/>
          </p:nvSpPr>
          <p:spPr>
            <a:xfrm>
              <a:off x="5839104" y="1028768"/>
              <a:ext cx="1727813" cy="542490"/>
            </a:xfrm>
            <a:prstGeom prst="rect">
              <a:avLst/>
            </a:prstGeom>
            <a:noFill/>
          </p:spPr>
          <p:txBody>
            <a:bodyPr wrap="square" rtlCol="0">
              <a:spAutoFit/>
            </a:bodyPr>
            <a:lstStyle/>
            <a:p>
              <a:pPr algn="ctr"/>
              <a:r>
                <a:rPr lang="en-US" altLang="ja-JP" sz="2000" b="0" dirty="0" smtClean="0"/>
                <a:t>Pivot Chord</a:t>
              </a:r>
              <a:endParaRPr lang="en-US" altLang="ja-JP" sz="2000" b="0" dirty="0"/>
            </a:p>
          </p:txBody>
        </p:sp>
        <p:sp>
          <p:nvSpPr>
            <p:cNvPr id="23" name="下矢印 22"/>
            <p:cNvSpPr/>
            <p:nvPr/>
          </p:nvSpPr>
          <p:spPr>
            <a:xfrm>
              <a:off x="6498283" y="1541716"/>
              <a:ext cx="407687" cy="371079"/>
            </a:xfrm>
            <a:prstGeom prst="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grpSp>
      <p:sp>
        <p:nvSpPr>
          <p:cNvPr id="24" name="円/楕円 23"/>
          <p:cNvSpPr/>
          <p:nvPr/>
        </p:nvSpPr>
        <p:spPr bwMode="auto">
          <a:xfrm rot="5400000">
            <a:off x="4200621" y="5430603"/>
            <a:ext cx="2220032" cy="634762"/>
          </a:xfrm>
          <a:prstGeom prst="ellipse">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dirty="0">
              <a:ln>
                <a:noFill/>
              </a:ln>
              <a:solidFill>
                <a:srgbClr val="4D4D4D"/>
              </a:solidFill>
              <a:effectLst/>
              <a:latin typeface="Arial" charset="0"/>
              <a:ea typeface="メイリオ" charset="0"/>
              <a:cs typeface="メイリオ" charset="0"/>
            </a:endParaRPr>
          </a:p>
        </p:txBody>
      </p:sp>
      <p:sp>
        <p:nvSpPr>
          <p:cNvPr id="26" name="コンテンツ プレースホルダー 2"/>
          <p:cNvSpPr txBox="1">
            <a:spLocks/>
          </p:cNvSpPr>
          <p:nvPr/>
        </p:nvSpPr>
        <p:spPr>
          <a:xfrm>
            <a:off x="430212" y="1101667"/>
            <a:ext cx="9475787" cy="4525963"/>
          </a:xfrm>
          <a:prstGeom prst="rect">
            <a:avLst/>
          </a:prstGeom>
        </p:spPr>
        <p:txBody>
          <a:bodyPr vert="horz"/>
          <a:lstStyle>
            <a:lvl1pPr marL="342900" indent="-342900" algn="l" rtl="0" eaLnBrk="1" fontAlgn="base" hangingPunct="1">
              <a:spcBef>
                <a:spcPct val="20000"/>
              </a:spcBef>
              <a:spcAft>
                <a:spcPct val="0"/>
              </a:spcAft>
              <a:buChar char="•"/>
              <a:defRPr kumimoji="1"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800">
                <a:solidFill>
                  <a:schemeClr val="tx1"/>
                </a:solidFill>
                <a:latin typeface="+mn-lt"/>
                <a:ea typeface="+mn-ea"/>
              </a:defRPr>
            </a:lvl2pPr>
            <a:lvl3pPr marL="1143000" indent="-228600" algn="l" rtl="0" eaLnBrk="1" fontAlgn="base" hangingPunct="1">
              <a:spcBef>
                <a:spcPct val="20000"/>
              </a:spcBef>
              <a:spcAft>
                <a:spcPct val="0"/>
              </a:spcAft>
              <a:buChar char="•"/>
              <a:defRPr kumimoji="1" sz="2400">
                <a:solidFill>
                  <a:schemeClr val="tx1"/>
                </a:solidFill>
                <a:latin typeface="+mn-lt"/>
                <a:ea typeface="+mn-ea"/>
              </a:defRPr>
            </a:lvl3pPr>
            <a:lvl4pPr marL="1600200" indent="-228600" algn="l" rtl="0" eaLnBrk="1" fontAlgn="base" hangingPunct="1">
              <a:spcBef>
                <a:spcPct val="20000"/>
              </a:spcBef>
              <a:spcAft>
                <a:spcPct val="0"/>
              </a:spcAft>
              <a:buChar char="–"/>
              <a:defRPr kumimoji="1" sz="2000">
                <a:solidFill>
                  <a:schemeClr val="tx1"/>
                </a:solidFill>
                <a:latin typeface="+mn-lt"/>
                <a:ea typeface="+mn-ea"/>
              </a:defRPr>
            </a:lvl4pPr>
            <a:lvl5pPr marL="2057400" indent="-228600" algn="l" rtl="0" eaLnBrk="1" fontAlgn="base" hangingPunct="1">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1" lang="ja-JP" altLang="en-US" sz="2800" b="0" i="0" u="none" strike="noStrike" kern="0" cap="none" spc="0" normalizeH="0" baseline="0" noProof="0" dirty="0" smtClean="0">
                <a:ln>
                  <a:noFill/>
                </a:ln>
                <a:solidFill>
                  <a:srgbClr val="000000"/>
                </a:solidFill>
                <a:effectLst/>
                <a:uLnTx/>
                <a:uFillTx/>
                <a:latin typeface="Arial"/>
                <a:ea typeface="ＭＳ Ｐゴシック"/>
                <a:cs typeface="ＭＳ Ｐゴシック"/>
              </a:rPr>
              <a:t>問題点３</a:t>
            </a:r>
            <a:r>
              <a:rPr kumimoji="1" lang="en-US" altLang="ja-JP" sz="2800" b="0" i="0" u="none" strike="noStrike" kern="0" cap="none" spc="0" normalizeH="0" baseline="0" noProof="0" dirty="0" smtClean="0">
                <a:ln>
                  <a:noFill/>
                </a:ln>
                <a:solidFill>
                  <a:srgbClr val="000000"/>
                </a:solidFill>
                <a:effectLst/>
                <a:uLnTx/>
                <a:uFillTx/>
                <a:latin typeface="Arial"/>
                <a:ea typeface="ＭＳ Ｐゴシック"/>
                <a:cs typeface="ＭＳ Ｐゴシック"/>
              </a:rPr>
              <a:t>:</a:t>
            </a:r>
            <a:r>
              <a:rPr lang="ja-JP" altLang="en-US" sz="2800" b="0" kern="0" dirty="0" smtClean="0">
                <a:solidFill>
                  <a:srgbClr val="000000"/>
                </a:solidFill>
                <a:latin typeface="Arial"/>
                <a:ea typeface="ＭＳ Ｐゴシック"/>
                <a:cs typeface="ＭＳ Ｐゴシック"/>
              </a:rPr>
              <a:t>ピボットコードを用いた転調の認識</a:t>
            </a:r>
            <a:endParaRPr kumimoji="1" lang="en-US" altLang="ja-JP" sz="2800" b="0" i="0" u="none" strike="noStrike" kern="0" cap="none" spc="0" normalizeH="0" baseline="0" noProof="0" dirty="0" smtClean="0">
              <a:ln>
                <a:noFill/>
              </a:ln>
              <a:solidFill>
                <a:srgbClr val="000000"/>
              </a:solidFill>
              <a:effectLst/>
              <a:uLnTx/>
              <a:uFillTx/>
              <a:latin typeface="Arial"/>
              <a:ea typeface="ＭＳ Ｐゴシック"/>
              <a:cs typeface="ＭＳ Ｐゴシック"/>
            </a:endParaRPr>
          </a:p>
        </p:txBody>
      </p:sp>
    </p:spTree>
    <p:extLst>
      <p:ext uri="{BB962C8B-B14F-4D97-AF65-F5344CB8AC3E}">
        <p14:creationId xmlns:p14="http://schemas.microsoft.com/office/powerpoint/2010/main" val="3834665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1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39" fill="hold"/>
                                        <p:tgtEl>
                                          <p:spTgt spid="18"/>
                                        </p:tgtEl>
                                      </p:cBhvr>
                                    </p:cmd>
                                  </p:childTnLst>
                                </p:cTn>
                              </p:par>
                            </p:childTnLst>
                          </p:cTn>
                        </p:par>
                      </p:childTnLst>
                    </p:cTn>
                  </p:par>
                </p:childTnLst>
              </p:cTn>
              <p:nextCondLst>
                <p:cond evt="onClick" delay="0">
                  <p:tgtEl>
                    <p:spTgt spid="18"/>
                  </p:tgtEl>
                </p:cond>
              </p:nextCondLst>
            </p:seq>
            <p:audio>
              <p:cMediaNode vol="80000">
                <p:cTn id="7" fill="hold" display="0">
                  <p:stCondLst>
                    <p:cond delay="indefinite"/>
                  </p:stCondLst>
                  <p:endCondLst>
                    <p:cond evt="onStopAudio" delay="0">
                      <p:tgtEl>
                        <p:sldTgt/>
                      </p:tgtEl>
                    </p:cond>
                  </p:endCondLst>
                </p:cTn>
                <p:tgtEl>
                  <p:spTgt spid="18"/>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30213" y="1418464"/>
            <a:ext cx="8915400" cy="5417785"/>
          </a:xfrm>
        </p:spPr>
        <p:txBody>
          <a:bodyPr/>
          <a:lstStyle/>
          <a:p>
            <a:r>
              <a:rPr lang="ja-JP" altLang="en-US" sz="2800" dirty="0" smtClean="0"/>
              <a:t>問題点１，２の原因：コードネームによる入力　前後のコードの相対的な関係のみでカテゴリを割り当てている</a:t>
            </a:r>
            <a:endParaRPr lang="en-US" altLang="ja-JP" sz="2800" dirty="0" smtClean="0"/>
          </a:p>
          <a:p>
            <a:endParaRPr lang="en-US" altLang="ja-JP" sz="2800" dirty="0" smtClean="0"/>
          </a:p>
          <a:p>
            <a:endParaRPr lang="en-US" altLang="ja-JP" sz="2800" dirty="0" smtClean="0"/>
          </a:p>
          <a:p>
            <a:r>
              <a:rPr lang="ja-JP" altLang="en-US" sz="2800" dirty="0" smtClean="0"/>
              <a:t>解決</a:t>
            </a:r>
            <a:r>
              <a:rPr lang="ja-JP" altLang="en-US" sz="2800" dirty="0"/>
              <a:t>策：</a:t>
            </a:r>
            <a:r>
              <a:rPr lang="en-US" altLang="ja-JP" sz="2800" dirty="0"/>
              <a:t>Tonal Pitch </a:t>
            </a:r>
            <a:r>
              <a:rPr lang="en-US" altLang="ja-JP" sz="2800" dirty="0" smtClean="0"/>
              <a:t>Space</a:t>
            </a:r>
            <a:r>
              <a:rPr lang="en-US" altLang="ja-JP" sz="2800" baseline="30000" dirty="0" smtClean="0"/>
              <a:t>[6]</a:t>
            </a:r>
            <a:r>
              <a:rPr lang="ja-JP" altLang="en-US" sz="2800" dirty="0" smtClean="0"/>
              <a:t>による調推定</a:t>
            </a:r>
            <a:r>
              <a:rPr lang="en-US" altLang="ja-JP" sz="2800" baseline="30000" dirty="0" smtClean="0"/>
              <a:t>[7]</a:t>
            </a:r>
          </a:p>
          <a:p>
            <a:pPr marL="0" indent="0">
              <a:buNone/>
            </a:pPr>
            <a:r>
              <a:rPr lang="en-US" altLang="ja-JP" sz="2800" baseline="30000" dirty="0"/>
              <a:t>	</a:t>
            </a:r>
            <a:r>
              <a:rPr lang="en-US" altLang="ja-JP" sz="2800" dirty="0" smtClean="0"/>
              <a:t>→</a:t>
            </a:r>
            <a:r>
              <a:rPr lang="ja-JP" altLang="en-US" sz="2800" dirty="0" smtClean="0"/>
              <a:t>ディグリーネームを入力とした</a:t>
            </a:r>
            <a:r>
              <a:rPr lang="en-US" altLang="ja-JP" sz="2800" dirty="0" smtClean="0"/>
              <a:t>CCG</a:t>
            </a:r>
            <a:r>
              <a:rPr lang="ja-JP" altLang="en-US" sz="2800" dirty="0" smtClean="0"/>
              <a:t>和声解析</a:t>
            </a:r>
            <a:endParaRPr lang="en-US" altLang="ja-JP" sz="2800" dirty="0" smtClean="0"/>
          </a:p>
          <a:p>
            <a:pPr marL="0" indent="0">
              <a:buNone/>
            </a:pPr>
            <a:endParaRPr lang="en-US" altLang="ja-JP" sz="2800" dirty="0"/>
          </a:p>
          <a:p>
            <a:r>
              <a:rPr lang="ja-JP" altLang="en-US" sz="2800" dirty="0" smtClean="0"/>
              <a:t>問題点３</a:t>
            </a:r>
            <a:r>
              <a:rPr lang="en-US" altLang="ja-JP" sz="2800" dirty="0" smtClean="0"/>
              <a:t>:</a:t>
            </a:r>
            <a:r>
              <a:rPr lang="ja-JP" altLang="en-US" sz="2800" dirty="0" smtClean="0"/>
              <a:t>アルゴリズムの改良（後述）</a:t>
            </a:r>
            <a:endParaRPr lang="en-US" altLang="ja-JP" sz="2800" dirty="0"/>
          </a:p>
          <a:p>
            <a:pPr marL="0" indent="0">
              <a:buNone/>
            </a:pPr>
            <a:r>
              <a:rPr lang="ja-JP" altLang="en-US" sz="2800" dirty="0"/>
              <a:t>　　　　　</a:t>
            </a:r>
            <a:endParaRPr lang="en-US" altLang="ja-JP" sz="2800" dirty="0" smtClean="0"/>
          </a:p>
          <a:p>
            <a:endParaRPr lang="en-US" altLang="ja-JP" sz="2800" dirty="0"/>
          </a:p>
        </p:txBody>
      </p:sp>
      <p:sp>
        <p:nvSpPr>
          <p:cNvPr id="4" name="下矢印 3"/>
          <p:cNvSpPr/>
          <p:nvPr/>
        </p:nvSpPr>
        <p:spPr bwMode="auto">
          <a:xfrm>
            <a:off x="4332909" y="2578963"/>
            <a:ext cx="627210" cy="599837"/>
          </a:xfrm>
          <a:prstGeom prst="downArrow">
            <a:avLst/>
          </a:prstGeom>
          <a:solidFill>
            <a:schemeClr val="accent6">
              <a:lumMod val="75000"/>
            </a:schemeClr>
          </a:solidFill>
          <a:ln>
            <a:noFill/>
          </a:ln>
          <a:effectLst/>
          <a:extLst/>
        </p:spPr>
        <p:txBody>
          <a:bodyPr vert="horz" wrap="square" lIns="0" tIns="0" rIns="0" bIns="0" numCol="1" rtlCol="0" anchor="t" anchorCtr="0" compatLnSpc="1">
            <a:prstTxWarp prst="textNoShape">
              <a:avLst/>
            </a:prstTxWarp>
            <a:spAutoFit/>
          </a:bodyPr>
          <a:lstStyle/>
          <a:p>
            <a:endParaRPr lang="ja-JP" altLang="en-US" dirty="0"/>
          </a:p>
        </p:txBody>
      </p:sp>
      <p:sp>
        <p:nvSpPr>
          <p:cNvPr id="5" name="タイトル 1"/>
          <p:cNvSpPr txBox="1">
            <a:spLocks/>
          </p:cNvSpPr>
          <p:nvPr/>
        </p:nvSpPr>
        <p:spPr>
          <a:xfrm>
            <a:off x="495300" y="18078"/>
            <a:ext cx="8915400" cy="11430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kumimoji="1" sz="4400" kern="1200">
                <a:solidFill>
                  <a:schemeClr val="tx1"/>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ja-JP" altLang="en-US" b="0" noProof="0" dirty="0" smtClean="0">
                <a:solidFill>
                  <a:prstClr val="black"/>
                </a:solidFill>
                <a:latin typeface="Calibri"/>
                <a:ea typeface="ＭＳ Ｐゴシック"/>
              </a:rPr>
              <a:t>本研究</a:t>
            </a:r>
            <a:r>
              <a:rPr lang="ja-JP" altLang="en-US" b="0" dirty="0" smtClean="0">
                <a:solidFill>
                  <a:prstClr val="black"/>
                </a:solidFill>
                <a:latin typeface="Calibri"/>
                <a:ea typeface="ＭＳ Ｐゴシック"/>
              </a:rPr>
              <a:t>における提案手法の</a:t>
            </a:r>
            <a:r>
              <a:rPr lang="ja-JP" altLang="en-US" b="0" noProof="0" dirty="0" smtClean="0">
                <a:solidFill>
                  <a:prstClr val="black"/>
                </a:solidFill>
                <a:latin typeface="Calibri"/>
                <a:ea typeface="ＭＳ Ｐゴシック"/>
              </a:rPr>
              <a:t>基本方針</a:t>
            </a:r>
            <a:endParaRPr kumimoji="1" lang="ja-JP" altLang="en-US" sz="3600" b="0" i="0" u="none" strike="noStrike" kern="1200" cap="none" spc="0" normalizeH="0" baseline="0" noProof="0" dirty="0">
              <a:ln>
                <a:noFill/>
              </a:ln>
              <a:solidFill>
                <a:sysClr val="windowText" lastClr="000000"/>
              </a:solidFill>
              <a:effectLst/>
              <a:uLnTx/>
              <a:uFillTx/>
              <a:latin typeface="Calibri"/>
              <a:ea typeface="ＭＳ Ｐゴシック"/>
              <a:cs typeface="+mj-cs"/>
            </a:endParaRPr>
          </a:p>
        </p:txBody>
      </p:sp>
      <p:sp>
        <p:nvSpPr>
          <p:cNvPr id="7" name="タイトル 6"/>
          <p:cNvSpPr txBox="1">
            <a:spLocks noGrp="1"/>
          </p:cNvSpPr>
          <p:nvPr>
            <p:ph type="title"/>
          </p:nvPr>
        </p:nvSpPr>
        <p:spPr>
          <a:xfrm>
            <a:off x="107244" y="5958646"/>
            <a:ext cx="9667275" cy="830997"/>
          </a:xfrm>
          <a:prstGeom prst="rect">
            <a:avLst/>
          </a:prstGeom>
          <a:noFill/>
        </p:spPr>
        <p:txBody>
          <a:bodyPr wrap="square" rtlCol="0">
            <a:spAutoFit/>
          </a:bodyPr>
          <a:lstStyle/>
          <a:p>
            <a:r>
              <a:rPr lang="en-US" altLang="ja-JP" sz="1800" b="0" kern="100" dirty="0" smtClean="0">
                <a:latin typeface="Times New Roman"/>
                <a:ea typeface="ＭＳ 明朝"/>
                <a:cs typeface="Times New Roman"/>
              </a:rPr>
              <a:t>[6]  </a:t>
            </a:r>
            <a:r>
              <a:rPr lang="en-US" altLang="ja-JP" sz="1800" b="0" kern="100" dirty="0" err="1" smtClean="0">
                <a:latin typeface="Times New Roman"/>
                <a:ea typeface="ＭＳ 明朝"/>
                <a:cs typeface="Times New Roman"/>
              </a:rPr>
              <a:t>F.Lerdahl</a:t>
            </a:r>
            <a:r>
              <a:rPr lang="en-US" altLang="ja-JP" sz="1800" b="0" kern="100" dirty="0" smtClean="0">
                <a:latin typeface="Times New Roman"/>
                <a:ea typeface="ＭＳ 明朝"/>
                <a:cs typeface="Times New Roman"/>
              </a:rPr>
              <a:t>, </a:t>
            </a:r>
            <a:r>
              <a:rPr lang="en-US" altLang="ja-JP" sz="1800" b="0" i="1" kern="100" dirty="0" smtClean="0">
                <a:latin typeface="Times New Roman"/>
                <a:ea typeface="ＭＳ 明朝"/>
                <a:cs typeface="Times New Roman"/>
              </a:rPr>
              <a:t>Tonal Pitch Space</a:t>
            </a:r>
            <a:r>
              <a:rPr lang="en-US" altLang="ja-JP" sz="1800" b="0" i="1" kern="100" dirty="0">
                <a:latin typeface="Times New Roman"/>
                <a:ea typeface="ＭＳ 明朝"/>
                <a:cs typeface="Times New Roman"/>
              </a:rPr>
              <a:t>,</a:t>
            </a:r>
            <a:r>
              <a:rPr lang="en-US" altLang="ja-JP" sz="1800" b="0" kern="100" dirty="0" smtClean="0">
                <a:latin typeface="Times New Roman"/>
                <a:ea typeface="ＭＳ 明朝"/>
                <a:cs typeface="Times New Roman"/>
              </a:rPr>
              <a:t> Oxford University Press, 2001, 411p.</a:t>
            </a:r>
          </a:p>
          <a:p>
            <a:r>
              <a:rPr lang="en-US" altLang="ja-JP" sz="1800" b="0" kern="100" dirty="0" smtClean="0">
                <a:latin typeface="Times New Roman"/>
                <a:ea typeface="ＭＳ 明朝"/>
                <a:cs typeface="Times New Roman"/>
              </a:rPr>
              <a:t>[7]  </a:t>
            </a:r>
            <a:r>
              <a:rPr lang="ja-JP" altLang="en-US" sz="1800" b="0" kern="100" dirty="0" smtClean="0">
                <a:latin typeface="Times New Roman"/>
                <a:ea typeface="ＭＳ 明朝"/>
                <a:cs typeface="Times New Roman"/>
              </a:rPr>
              <a:t>坂本鐘期</a:t>
            </a:r>
            <a:r>
              <a:rPr lang="en-US" altLang="ja-JP" sz="1800" b="0" kern="100" dirty="0" smtClean="0">
                <a:latin typeface="Times New Roman"/>
                <a:ea typeface="ＭＳ 明朝"/>
                <a:cs typeface="Times New Roman"/>
              </a:rPr>
              <a:t>,</a:t>
            </a:r>
            <a:r>
              <a:rPr lang="ja-JP" altLang="en-US" sz="1800" b="0" kern="100" dirty="0" smtClean="0">
                <a:latin typeface="Times New Roman"/>
                <a:ea typeface="ＭＳ 明朝"/>
                <a:cs typeface="Times New Roman"/>
              </a:rPr>
              <a:t>東条敏</a:t>
            </a:r>
            <a:r>
              <a:rPr lang="en-US" altLang="ja-JP" sz="1800" b="0" kern="100" dirty="0" smtClean="0">
                <a:latin typeface="Times New Roman"/>
                <a:ea typeface="ＭＳ 明朝"/>
                <a:cs typeface="Times New Roman"/>
              </a:rPr>
              <a:t>: </a:t>
            </a:r>
            <a:r>
              <a:rPr lang="ja-JP" altLang="en-US" sz="1800" b="0" kern="100" dirty="0" smtClean="0">
                <a:latin typeface="Times New Roman"/>
                <a:ea typeface="ＭＳ 明朝"/>
                <a:cs typeface="Times New Roman"/>
              </a:rPr>
              <a:t>「</a:t>
            </a:r>
            <a:r>
              <a:rPr lang="en-US" altLang="ja-JP" sz="1800" b="0" kern="100" dirty="0" smtClean="0">
                <a:latin typeface="Times New Roman"/>
                <a:ea typeface="ＭＳ 明朝"/>
                <a:cs typeface="Times New Roman"/>
              </a:rPr>
              <a:t>Tonal Pitch Space </a:t>
            </a:r>
            <a:r>
              <a:rPr lang="ja-JP" altLang="en-US" sz="1800" b="0" kern="100" dirty="0" smtClean="0">
                <a:latin typeface="Times New Roman"/>
                <a:ea typeface="ＭＳ 明朝"/>
                <a:cs typeface="Times New Roman"/>
              </a:rPr>
              <a:t>を用いた楽曲の和声解析」</a:t>
            </a:r>
            <a:r>
              <a:rPr lang="en-US" altLang="ja-JP" sz="1800" b="0" kern="100" dirty="0" smtClean="0">
                <a:latin typeface="Times New Roman"/>
                <a:ea typeface="ＭＳ 明朝"/>
                <a:cs typeface="Times New Roman"/>
              </a:rPr>
              <a:t>, </a:t>
            </a:r>
            <a:r>
              <a:rPr lang="ja-JP" altLang="en-US" sz="1800" b="0" kern="100" dirty="0" smtClean="0">
                <a:latin typeface="Times New Roman"/>
                <a:ea typeface="ＭＳ 明朝"/>
                <a:cs typeface="Times New Roman"/>
              </a:rPr>
              <a:t>情報処理学会研究報告</a:t>
            </a:r>
            <a:endParaRPr lang="en-US" altLang="ja-JP" sz="1800" b="0" kern="100" dirty="0" smtClean="0">
              <a:latin typeface="Times New Roman"/>
              <a:ea typeface="ＭＳ 明朝"/>
              <a:cs typeface="Times New Roman"/>
            </a:endParaRPr>
          </a:p>
          <a:p>
            <a:r>
              <a:rPr lang="en-US" altLang="ja-JP" sz="1800" b="0" kern="100" dirty="0">
                <a:latin typeface="Times New Roman"/>
                <a:ea typeface="ＭＳ 明朝"/>
                <a:cs typeface="Times New Roman"/>
              </a:rPr>
              <a:t> </a:t>
            </a:r>
            <a:r>
              <a:rPr lang="en-US" altLang="ja-JP" sz="1800" b="0" kern="100" dirty="0" smtClean="0">
                <a:latin typeface="Times New Roman"/>
                <a:ea typeface="ＭＳ 明朝"/>
                <a:cs typeface="Times New Roman"/>
              </a:rPr>
              <a:t>     (IPSJ2009),Vol.2009-MUS-80 No.9,May 2009</a:t>
            </a:r>
          </a:p>
        </p:txBody>
      </p:sp>
    </p:spTree>
    <p:extLst>
      <p:ext uri="{BB962C8B-B14F-4D97-AF65-F5344CB8AC3E}">
        <p14:creationId xmlns:p14="http://schemas.microsoft.com/office/powerpoint/2010/main" val="275784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95299" y="1018891"/>
            <a:ext cx="9708623" cy="4525963"/>
          </a:xfrm>
        </p:spPr>
        <p:txBody>
          <a:bodyPr>
            <a:normAutofit/>
          </a:bodyPr>
          <a:lstStyle/>
          <a:p>
            <a:r>
              <a:rPr kumimoji="1" lang="ja-JP" altLang="en-US" dirty="0" smtClean="0"/>
              <a:t>ディグリーネームを入力とした辞書規則の設計</a:t>
            </a:r>
            <a:endParaRPr kumimoji="1" lang="en-US" altLang="ja-JP" dirty="0" smtClean="0"/>
          </a:p>
        </p:txBody>
      </p:sp>
      <p:pic>
        <p:nvPicPr>
          <p:cNvPr id="4" name="図 3" descr="lexicon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3810" y="1781254"/>
            <a:ext cx="6683629" cy="5130786"/>
          </a:xfrm>
          <a:prstGeom prst="rect">
            <a:avLst/>
          </a:prstGeom>
        </p:spPr>
      </p:pic>
      <p:sp>
        <p:nvSpPr>
          <p:cNvPr id="5" name="円/楕円 4"/>
          <p:cNvSpPr/>
          <p:nvPr/>
        </p:nvSpPr>
        <p:spPr bwMode="auto">
          <a:xfrm>
            <a:off x="6646781" y="2019747"/>
            <a:ext cx="1634676" cy="634762"/>
          </a:xfrm>
          <a:prstGeom prst="ellipse">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dirty="0">
              <a:ln>
                <a:noFill/>
              </a:ln>
              <a:solidFill>
                <a:srgbClr val="4D4D4D"/>
              </a:solidFill>
              <a:effectLst/>
              <a:latin typeface="Arial" charset="0"/>
              <a:ea typeface="メイリオ" charset="0"/>
              <a:cs typeface="メイリオ" charset="0"/>
            </a:endParaRPr>
          </a:p>
        </p:txBody>
      </p:sp>
      <p:sp>
        <p:nvSpPr>
          <p:cNvPr id="7" name="タイトル 1"/>
          <p:cNvSpPr txBox="1">
            <a:spLocks/>
          </p:cNvSpPr>
          <p:nvPr/>
        </p:nvSpPr>
        <p:spPr>
          <a:xfrm>
            <a:off x="495300" y="23958"/>
            <a:ext cx="89154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kumimoji="1" sz="4400" kern="1200">
                <a:solidFill>
                  <a:schemeClr val="tx1"/>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ja-JP" altLang="en-US" b="0" dirty="0" smtClean="0">
                <a:solidFill>
                  <a:prstClr val="black"/>
                </a:solidFill>
                <a:latin typeface="Calibri"/>
                <a:ea typeface="ＭＳ Ｐゴシック"/>
              </a:rPr>
              <a:t>提案手法</a:t>
            </a:r>
            <a:endParaRPr kumimoji="1" lang="ja-JP" altLang="en-US" sz="3600" b="0" i="0" u="none" strike="noStrike" kern="1200" cap="none" spc="0" normalizeH="0" baseline="0" noProof="0" dirty="0">
              <a:ln>
                <a:noFill/>
              </a:ln>
              <a:solidFill>
                <a:sysClr val="windowText" lastClr="000000"/>
              </a:solidFill>
              <a:effectLst/>
              <a:uLnTx/>
              <a:uFillTx/>
              <a:latin typeface="Calibri"/>
              <a:ea typeface="ＭＳ Ｐゴシック"/>
              <a:cs typeface="+mj-cs"/>
            </a:endParaRPr>
          </a:p>
        </p:txBody>
      </p:sp>
      <p:sp>
        <p:nvSpPr>
          <p:cNvPr id="6" name="タイトル 5"/>
          <p:cNvSpPr>
            <a:spLocks noGrp="1"/>
          </p:cNvSpPr>
          <p:nvPr>
            <p:ph type="title"/>
          </p:nvPr>
        </p:nvSpPr>
        <p:spPr/>
        <p:txBody>
          <a:bodyPr/>
          <a:lstStyle/>
          <a:p>
            <a:endParaRPr kumimoji="1" lang="ja-JP" altLang="en-US" dirty="0"/>
          </a:p>
        </p:txBody>
      </p:sp>
    </p:spTree>
    <p:extLst>
      <p:ext uri="{BB962C8B-B14F-4D97-AF65-F5344CB8AC3E}">
        <p14:creationId xmlns:p14="http://schemas.microsoft.com/office/powerpoint/2010/main" val="1494723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lexicin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8327" y="1807533"/>
            <a:ext cx="7943714" cy="5122581"/>
          </a:xfrm>
          <a:prstGeom prst="rect">
            <a:avLst/>
          </a:prstGeom>
        </p:spPr>
      </p:pic>
      <p:sp>
        <p:nvSpPr>
          <p:cNvPr id="6" name="コンテンツ プレースホルダー 2"/>
          <p:cNvSpPr txBox="1">
            <a:spLocks/>
          </p:cNvSpPr>
          <p:nvPr/>
        </p:nvSpPr>
        <p:spPr>
          <a:xfrm>
            <a:off x="495299" y="852127"/>
            <a:ext cx="9708623" cy="4525963"/>
          </a:xfrm>
          <a:prstGeom prst="rect">
            <a:avLst/>
          </a:prstGeom>
        </p:spPr>
        <p:txBody>
          <a:bodyPr vert="horz">
            <a:normAutofit/>
          </a:bodyPr>
          <a:lstStyle>
            <a:lvl1pPr marL="342900" indent="-342900" algn="l" rtl="0" eaLnBrk="1" fontAlgn="base" hangingPunct="1">
              <a:spcBef>
                <a:spcPct val="20000"/>
              </a:spcBef>
              <a:spcAft>
                <a:spcPct val="0"/>
              </a:spcAft>
              <a:buChar char="•"/>
              <a:defRPr kumimoji="1"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800">
                <a:solidFill>
                  <a:schemeClr val="tx1"/>
                </a:solidFill>
                <a:latin typeface="+mn-lt"/>
                <a:ea typeface="+mn-ea"/>
              </a:defRPr>
            </a:lvl2pPr>
            <a:lvl3pPr marL="1143000" indent="-228600" algn="l" rtl="0" eaLnBrk="1" fontAlgn="base" hangingPunct="1">
              <a:spcBef>
                <a:spcPct val="20000"/>
              </a:spcBef>
              <a:spcAft>
                <a:spcPct val="0"/>
              </a:spcAft>
              <a:buChar char="•"/>
              <a:defRPr kumimoji="1" sz="2400">
                <a:solidFill>
                  <a:schemeClr val="tx1"/>
                </a:solidFill>
                <a:latin typeface="+mn-lt"/>
                <a:ea typeface="+mn-ea"/>
              </a:defRPr>
            </a:lvl3pPr>
            <a:lvl4pPr marL="1600200" indent="-228600" algn="l" rtl="0" eaLnBrk="1" fontAlgn="base" hangingPunct="1">
              <a:spcBef>
                <a:spcPct val="20000"/>
              </a:spcBef>
              <a:spcAft>
                <a:spcPct val="0"/>
              </a:spcAft>
              <a:buChar char="–"/>
              <a:defRPr kumimoji="1" sz="2000">
                <a:solidFill>
                  <a:schemeClr val="tx1"/>
                </a:solidFill>
                <a:latin typeface="+mn-lt"/>
                <a:ea typeface="+mn-ea"/>
              </a:defRPr>
            </a:lvl4pPr>
            <a:lvl5pPr marL="2057400" indent="-228600" algn="l" rtl="0" eaLnBrk="1" fontAlgn="base" hangingPunct="1">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r>
              <a:rPr lang="ja-JP" altLang="en-US" b="0" dirty="0"/>
              <a:t>ディグリーネームを入力とした辞書</a:t>
            </a:r>
            <a:r>
              <a:rPr lang="ja-JP" altLang="en-US" b="0" dirty="0" smtClean="0"/>
              <a:t>規則の設計</a:t>
            </a:r>
            <a:endParaRPr lang="en-US" altLang="ja-JP" b="0" dirty="0"/>
          </a:p>
        </p:txBody>
      </p:sp>
      <p:sp>
        <p:nvSpPr>
          <p:cNvPr id="5" name="コンテンツ プレースホルダー 4"/>
          <p:cNvSpPr>
            <a:spLocks noGrp="1"/>
          </p:cNvSpPr>
          <p:nvPr>
            <p:ph idx="1"/>
          </p:nvPr>
        </p:nvSpPr>
        <p:spPr/>
        <p:txBody>
          <a:bodyPr/>
          <a:lstStyle/>
          <a:p>
            <a:endParaRPr kumimoji="1" lang="ja-JP" altLang="en-US" dirty="0"/>
          </a:p>
        </p:txBody>
      </p:sp>
      <p:sp>
        <p:nvSpPr>
          <p:cNvPr id="12" name="タイトル 1"/>
          <p:cNvSpPr txBox="1">
            <a:spLocks/>
          </p:cNvSpPr>
          <p:nvPr/>
        </p:nvSpPr>
        <p:spPr>
          <a:xfrm>
            <a:off x="495300" y="23958"/>
            <a:ext cx="89154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kumimoji="1" sz="4400" kern="1200">
                <a:solidFill>
                  <a:schemeClr val="tx1"/>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ja-JP" altLang="en-US" b="0" dirty="0" smtClean="0">
                <a:solidFill>
                  <a:prstClr val="black"/>
                </a:solidFill>
                <a:latin typeface="Calibri"/>
                <a:ea typeface="ＭＳ Ｐゴシック"/>
              </a:rPr>
              <a:t>提案手法</a:t>
            </a:r>
            <a:endParaRPr kumimoji="1" lang="ja-JP" altLang="en-US" sz="3600" b="0" i="0" u="none" strike="noStrike" kern="1200" cap="none" spc="0" normalizeH="0" baseline="0" noProof="0" dirty="0">
              <a:ln>
                <a:noFill/>
              </a:ln>
              <a:solidFill>
                <a:sysClr val="windowText" lastClr="000000"/>
              </a:solidFill>
              <a:effectLst/>
              <a:uLnTx/>
              <a:uFillTx/>
              <a:latin typeface="Calibri"/>
              <a:ea typeface="ＭＳ Ｐゴシック"/>
              <a:cs typeface="+mj-cs"/>
            </a:endParaRPr>
          </a:p>
        </p:txBody>
      </p:sp>
      <p:sp>
        <p:nvSpPr>
          <p:cNvPr id="13" name="円/楕円 12"/>
          <p:cNvSpPr/>
          <p:nvPr/>
        </p:nvSpPr>
        <p:spPr bwMode="auto">
          <a:xfrm>
            <a:off x="2869416" y="2173029"/>
            <a:ext cx="1634676" cy="634762"/>
          </a:xfrm>
          <a:prstGeom prst="ellipse">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dirty="0">
              <a:ln>
                <a:noFill/>
              </a:ln>
              <a:solidFill>
                <a:srgbClr val="4D4D4D"/>
              </a:solidFill>
              <a:effectLst/>
              <a:latin typeface="Arial" charset="0"/>
              <a:ea typeface="メイリオ" charset="0"/>
              <a:cs typeface="メイリオ" charset="0"/>
            </a:endParaRPr>
          </a:p>
        </p:txBody>
      </p:sp>
      <p:sp>
        <p:nvSpPr>
          <p:cNvPr id="14" name="円/楕円 13"/>
          <p:cNvSpPr/>
          <p:nvPr/>
        </p:nvSpPr>
        <p:spPr bwMode="auto">
          <a:xfrm>
            <a:off x="5650433" y="2178213"/>
            <a:ext cx="1634676" cy="634762"/>
          </a:xfrm>
          <a:prstGeom prst="ellipse">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dirty="0">
              <a:ln>
                <a:noFill/>
              </a:ln>
              <a:solidFill>
                <a:srgbClr val="4D4D4D"/>
              </a:solidFill>
              <a:effectLst/>
              <a:latin typeface="Arial" charset="0"/>
              <a:ea typeface="メイリオ" charset="0"/>
              <a:cs typeface="メイリオ" charset="0"/>
            </a:endParaRPr>
          </a:p>
        </p:txBody>
      </p:sp>
    </p:spTree>
    <p:extLst>
      <p:ext uri="{BB962C8B-B14F-4D97-AF65-F5344CB8AC3E}">
        <p14:creationId xmlns:p14="http://schemas.microsoft.com/office/powerpoint/2010/main" val="15939382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はじめに</a:t>
            </a:r>
            <a:endParaRPr lang="en-US" altLang="ja-JP" dirty="0"/>
          </a:p>
        </p:txBody>
      </p:sp>
      <p:sp>
        <p:nvSpPr>
          <p:cNvPr id="3" name="コンテンツ プレースホルダー 2"/>
          <p:cNvSpPr>
            <a:spLocks noGrp="1"/>
          </p:cNvSpPr>
          <p:nvPr>
            <p:ph idx="1"/>
          </p:nvPr>
        </p:nvSpPr>
        <p:spPr/>
        <p:txBody>
          <a:bodyPr>
            <a:normAutofit/>
          </a:bodyPr>
          <a:lstStyle/>
          <a:p>
            <a:r>
              <a:rPr lang="ja-JP" altLang="en-US" dirty="0" smtClean="0"/>
              <a:t>本研究の目的</a:t>
            </a:r>
            <a:endParaRPr lang="en-US" altLang="ja-JP" dirty="0" smtClean="0"/>
          </a:p>
          <a:p>
            <a:pPr lvl="1"/>
            <a:r>
              <a:rPr lang="ja-JP" altLang="en-US" dirty="0" smtClean="0"/>
              <a:t>和声解析手法の提案・実装・考察</a:t>
            </a:r>
            <a:endParaRPr kumimoji="1" lang="en-US" altLang="ja-JP" dirty="0" smtClean="0"/>
          </a:p>
          <a:p>
            <a:pPr lvl="2"/>
            <a:r>
              <a:rPr kumimoji="1" lang="ja-JP" altLang="en-US" dirty="0" smtClean="0"/>
              <a:t>ジャズ和声を含んだ商業音楽</a:t>
            </a:r>
            <a:endParaRPr kumimoji="1" lang="en-US" altLang="ja-JP" dirty="0" smtClean="0"/>
          </a:p>
          <a:p>
            <a:pPr lvl="2"/>
            <a:r>
              <a:rPr kumimoji="1" lang="ja-JP" altLang="en-US" dirty="0" smtClean="0"/>
              <a:t>組み合わせ範疇文法</a:t>
            </a:r>
            <a:endParaRPr kumimoji="1" lang="en-US" altLang="ja-JP" dirty="0" smtClean="0"/>
          </a:p>
          <a:p>
            <a:endParaRPr kumimoji="1" lang="en-US" altLang="ja-JP" dirty="0" smtClean="0"/>
          </a:p>
          <a:p>
            <a:r>
              <a:rPr kumimoji="1" lang="ja-JP" altLang="en-US" dirty="0" smtClean="0"/>
              <a:t>背景</a:t>
            </a:r>
            <a:endParaRPr kumimoji="1" lang="en-US" altLang="ja-JP" dirty="0" smtClean="0"/>
          </a:p>
          <a:p>
            <a:pPr lvl="1"/>
            <a:r>
              <a:rPr kumimoji="1" lang="ja-JP" altLang="en-US" dirty="0" smtClean="0"/>
              <a:t>和声解析</a:t>
            </a:r>
            <a:endParaRPr kumimoji="1" lang="en-US" altLang="ja-JP" dirty="0" smtClean="0"/>
          </a:p>
          <a:p>
            <a:pPr lvl="1"/>
            <a:r>
              <a:rPr lang="ja-JP" altLang="en-US" dirty="0" smtClean="0"/>
              <a:t>ジャズ</a:t>
            </a:r>
            <a:endParaRPr kumimoji="1" lang="en-US" altLang="ja-JP" dirty="0" smtClean="0"/>
          </a:p>
          <a:p>
            <a:endParaRPr kumimoji="1" lang="en-US" altLang="ja-JP" dirty="0" smtClean="0"/>
          </a:p>
          <a:p>
            <a:pPr marL="0" indent="0">
              <a:buNone/>
            </a:pPr>
            <a:endParaRPr lang="en-US" altLang="ja-JP" dirty="0" smtClean="0"/>
          </a:p>
          <a:p>
            <a:pPr marL="0" indent="0">
              <a:buNone/>
            </a:pPr>
            <a:endParaRPr kumimoji="1" lang="ja-JP" altLang="en-US" dirty="0"/>
          </a:p>
        </p:txBody>
      </p:sp>
    </p:spTree>
    <p:extLst>
      <p:ext uri="{BB962C8B-B14F-4D97-AF65-F5344CB8AC3E}">
        <p14:creationId xmlns:p14="http://schemas.microsoft.com/office/powerpoint/2010/main" val="33335304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テキスト ボックス 19"/>
          <p:cNvSpPr txBox="1"/>
          <p:nvPr/>
        </p:nvSpPr>
        <p:spPr>
          <a:xfrm>
            <a:off x="246534" y="4316794"/>
            <a:ext cx="9289601" cy="1292662"/>
          </a:xfrm>
          <a:prstGeom prst="rect">
            <a:avLst/>
          </a:prstGeom>
          <a:noFill/>
          <a:ln>
            <a:solidFill>
              <a:schemeClr val="tx1"/>
            </a:solidFill>
          </a:ln>
        </p:spPr>
        <p:txBody>
          <a:bodyPr wrap="square" rtlCol="0">
            <a:spAutoFit/>
          </a:bodyPr>
          <a:lstStyle/>
          <a:p>
            <a:endParaRPr lang="en-US" altLang="ja-JP" sz="1800" b="0" dirty="0" smtClean="0"/>
          </a:p>
          <a:p>
            <a:endParaRPr lang="en-US" altLang="ja-JP" sz="1800" b="0" dirty="0"/>
          </a:p>
          <a:p>
            <a:endParaRPr lang="ja-JP" altLang="en-US" sz="1800" b="0" dirty="0"/>
          </a:p>
        </p:txBody>
      </p:sp>
      <p:sp>
        <p:nvSpPr>
          <p:cNvPr id="2" name="タイトル 1"/>
          <p:cNvSpPr>
            <a:spLocks noGrp="1"/>
          </p:cNvSpPr>
          <p:nvPr>
            <p:ph type="title"/>
          </p:nvPr>
        </p:nvSpPr>
        <p:spPr>
          <a:xfrm>
            <a:off x="495314" y="274638"/>
            <a:ext cx="9183511" cy="1143000"/>
          </a:xfrm>
        </p:spPr>
        <p:txBody>
          <a:bodyPr>
            <a:normAutofit fontScale="90000"/>
          </a:bodyPr>
          <a:lstStyle/>
          <a:p>
            <a:r>
              <a:rPr lang="ja-JP" altLang="en-US" dirty="0" smtClean="0"/>
              <a:t>転調付近におけるピボットコードの発見</a:t>
            </a:r>
            <a:endParaRPr kumimoji="1" lang="ja-JP" altLang="en-US" dirty="0"/>
          </a:p>
        </p:txBody>
      </p:sp>
      <p:sp>
        <p:nvSpPr>
          <p:cNvPr id="3" name="コンテンツ プレースホルダー 2"/>
          <p:cNvSpPr>
            <a:spLocks noGrp="1"/>
          </p:cNvSpPr>
          <p:nvPr>
            <p:ph idx="1"/>
          </p:nvPr>
        </p:nvSpPr>
        <p:spPr/>
        <p:txBody>
          <a:bodyPr/>
          <a:lstStyle/>
          <a:p>
            <a:r>
              <a:rPr lang="en-US" altLang="ja-JP" dirty="0"/>
              <a:t>Tonal Pitch Space</a:t>
            </a:r>
            <a:r>
              <a:rPr lang="ja-JP" altLang="en-US" dirty="0"/>
              <a:t>を用いた和声解析を用いる</a:t>
            </a:r>
          </a:p>
        </p:txBody>
      </p:sp>
      <p:grpSp>
        <p:nvGrpSpPr>
          <p:cNvPr id="27" name="図形グループ 26"/>
          <p:cNvGrpSpPr/>
          <p:nvPr/>
        </p:nvGrpSpPr>
        <p:grpSpPr>
          <a:xfrm>
            <a:off x="354375" y="3327271"/>
            <a:ext cx="9554730" cy="2063223"/>
            <a:chOff x="-93888" y="3531085"/>
            <a:chExt cx="9554730" cy="2063223"/>
          </a:xfrm>
        </p:grpSpPr>
        <p:grpSp>
          <p:nvGrpSpPr>
            <p:cNvPr id="6" name="図形グループ 5"/>
            <p:cNvGrpSpPr/>
            <p:nvPr/>
          </p:nvGrpSpPr>
          <p:grpSpPr>
            <a:xfrm>
              <a:off x="-93888" y="3531085"/>
              <a:ext cx="9136930" cy="1948648"/>
              <a:chOff x="-139359" y="3308316"/>
              <a:chExt cx="9136930" cy="1948648"/>
            </a:xfrm>
          </p:grpSpPr>
          <p:grpSp>
            <p:nvGrpSpPr>
              <p:cNvPr id="7" name="図形グループ 6"/>
              <p:cNvGrpSpPr/>
              <p:nvPr/>
            </p:nvGrpSpPr>
            <p:grpSpPr>
              <a:xfrm>
                <a:off x="1612080" y="3308316"/>
                <a:ext cx="7385491" cy="786003"/>
                <a:chOff x="893540" y="3795657"/>
                <a:chExt cx="7385491" cy="786003"/>
              </a:xfrm>
            </p:grpSpPr>
            <p:sp>
              <p:nvSpPr>
                <p:cNvPr id="9" name="テキスト ボックス 8"/>
                <p:cNvSpPr txBox="1"/>
                <p:nvPr/>
              </p:nvSpPr>
              <p:spPr>
                <a:xfrm>
                  <a:off x="893540" y="3832737"/>
                  <a:ext cx="891023" cy="748923"/>
                </a:xfrm>
                <a:prstGeom prst="rect">
                  <a:avLst/>
                </a:prstGeom>
                <a:noFill/>
              </p:spPr>
              <p:txBody>
                <a:bodyPr wrap="square" rtlCol="0">
                  <a:spAutoFit/>
                </a:bodyPr>
                <a:lstStyle/>
                <a:p>
                  <a:pPr algn="ctr"/>
                  <a:r>
                    <a:rPr lang="en-US" altLang="ja-JP" sz="3200" b="0" dirty="0" smtClean="0"/>
                    <a:t>C</a:t>
                  </a:r>
                  <a:endParaRPr lang="ja-JP" altLang="en-US" sz="3200" b="0" dirty="0"/>
                </a:p>
              </p:txBody>
            </p:sp>
            <p:sp>
              <p:nvSpPr>
                <p:cNvPr id="10" name="テキスト ボックス 9"/>
                <p:cNvSpPr txBox="1"/>
                <p:nvPr/>
              </p:nvSpPr>
              <p:spPr>
                <a:xfrm>
                  <a:off x="2405542" y="3832737"/>
                  <a:ext cx="891023" cy="748923"/>
                </a:xfrm>
                <a:prstGeom prst="rect">
                  <a:avLst/>
                </a:prstGeom>
                <a:noFill/>
              </p:spPr>
              <p:txBody>
                <a:bodyPr wrap="square" rtlCol="0">
                  <a:spAutoFit/>
                </a:bodyPr>
                <a:lstStyle/>
                <a:p>
                  <a:pPr algn="ctr"/>
                  <a:r>
                    <a:rPr lang="en-US" altLang="ja-JP" sz="3200" b="0" dirty="0" smtClean="0"/>
                    <a:t>D7</a:t>
                  </a:r>
                  <a:endParaRPr lang="ja-JP" altLang="en-US" sz="3200" b="0" dirty="0"/>
                </a:p>
              </p:txBody>
            </p:sp>
            <p:sp>
              <p:nvSpPr>
                <p:cNvPr id="11" name="テキスト ボックス 10"/>
                <p:cNvSpPr txBox="1"/>
                <p:nvPr/>
              </p:nvSpPr>
              <p:spPr>
                <a:xfrm>
                  <a:off x="4040001" y="3832737"/>
                  <a:ext cx="891023" cy="748923"/>
                </a:xfrm>
                <a:prstGeom prst="rect">
                  <a:avLst/>
                </a:prstGeom>
                <a:noFill/>
              </p:spPr>
              <p:txBody>
                <a:bodyPr wrap="square" rtlCol="0">
                  <a:spAutoFit/>
                </a:bodyPr>
                <a:lstStyle/>
                <a:p>
                  <a:pPr algn="ctr"/>
                  <a:r>
                    <a:rPr lang="en-US" altLang="ja-JP" sz="3200" b="0" dirty="0" smtClean="0"/>
                    <a:t>G</a:t>
                  </a:r>
                  <a:endParaRPr lang="ja-JP" altLang="en-US" sz="3200" b="0" dirty="0"/>
                </a:p>
              </p:txBody>
            </p:sp>
            <p:sp>
              <p:nvSpPr>
                <p:cNvPr id="12" name="テキスト ボックス 11"/>
                <p:cNvSpPr txBox="1"/>
                <p:nvPr/>
              </p:nvSpPr>
              <p:spPr>
                <a:xfrm>
                  <a:off x="5616552" y="3822671"/>
                  <a:ext cx="891023" cy="748923"/>
                </a:xfrm>
                <a:prstGeom prst="rect">
                  <a:avLst/>
                </a:prstGeom>
                <a:noFill/>
              </p:spPr>
              <p:txBody>
                <a:bodyPr wrap="square" rtlCol="0">
                  <a:spAutoFit/>
                </a:bodyPr>
                <a:lstStyle/>
                <a:p>
                  <a:pPr algn="ctr"/>
                  <a:r>
                    <a:rPr lang="en-US" altLang="ja-JP" sz="3200" b="0" dirty="0" smtClean="0"/>
                    <a:t>A7</a:t>
                  </a:r>
                  <a:endParaRPr lang="ja-JP" altLang="en-US" sz="3200" b="0" dirty="0"/>
                </a:p>
              </p:txBody>
            </p:sp>
            <p:sp>
              <p:nvSpPr>
                <p:cNvPr id="13" name="テキスト ボックス 12"/>
                <p:cNvSpPr txBox="1"/>
                <p:nvPr/>
              </p:nvSpPr>
              <p:spPr>
                <a:xfrm>
                  <a:off x="7388008" y="3795657"/>
                  <a:ext cx="891023" cy="748923"/>
                </a:xfrm>
                <a:prstGeom prst="rect">
                  <a:avLst/>
                </a:prstGeom>
                <a:noFill/>
              </p:spPr>
              <p:txBody>
                <a:bodyPr wrap="square" rtlCol="0">
                  <a:spAutoFit/>
                </a:bodyPr>
                <a:lstStyle/>
                <a:p>
                  <a:pPr algn="ctr"/>
                  <a:r>
                    <a:rPr lang="en-US" altLang="ja-JP" sz="3200" b="0" dirty="0"/>
                    <a:t>D</a:t>
                  </a:r>
                  <a:endParaRPr lang="ja-JP" altLang="en-US" sz="3200" b="0" dirty="0"/>
                </a:p>
              </p:txBody>
            </p:sp>
          </p:grpSp>
          <p:sp>
            <p:nvSpPr>
              <p:cNvPr id="8" name="テキスト ボックス 7"/>
              <p:cNvSpPr txBox="1"/>
              <p:nvPr/>
            </p:nvSpPr>
            <p:spPr>
              <a:xfrm>
                <a:off x="-139359" y="4379801"/>
                <a:ext cx="1613893" cy="877163"/>
              </a:xfrm>
              <a:prstGeom prst="rect">
                <a:avLst/>
              </a:prstGeom>
              <a:noFill/>
              <a:ln>
                <a:solidFill>
                  <a:schemeClr val="tx1"/>
                </a:solidFill>
              </a:ln>
            </p:spPr>
            <p:txBody>
              <a:bodyPr wrap="square" rtlCol="0">
                <a:spAutoFit/>
              </a:bodyPr>
              <a:lstStyle/>
              <a:p>
                <a:pPr algn="ctr"/>
                <a:r>
                  <a:rPr lang="en-US" altLang="ja-JP" sz="1800" b="0" dirty="0" smtClean="0"/>
                  <a:t>TPS</a:t>
                </a:r>
                <a:r>
                  <a:rPr lang="ja-JP" altLang="en-US" sz="1800" b="0" dirty="0" smtClean="0"/>
                  <a:t>による</a:t>
                </a:r>
                <a:endParaRPr lang="en-US" altLang="ja-JP" sz="1800" b="0" dirty="0" smtClean="0"/>
              </a:p>
              <a:p>
                <a:pPr algn="ctr"/>
                <a:r>
                  <a:rPr lang="ja-JP" altLang="en-US" sz="1800" b="0" dirty="0" smtClean="0"/>
                  <a:t>出力</a:t>
                </a:r>
                <a:endParaRPr lang="ja-JP" altLang="en-US" sz="1800" b="0" dirty="0"/>
              </a:p>
            </p:txBody>
          </p:sp>
        </p:grpSp>
        <p:sp>
          <p:nvSpPr>
            <p:cNvPr id="14" name="テキスト ボックス 13"/>
            <p:cNvSpPr txBox="1"/>
            <p:nvPr/>
          </p:nvSpPr>
          <p:spPr>
            <a:xfrm>
              <a:off x="1253399" y="4455535"/>
              <a:ext cx="1727813" cy="1138773"/>
            </a:xfrm>
            <a:prstGeom prst="rect">
              <a:avLst/>
            </a:prstGeom>
            <a:noFill/>
          </p:spPr>
          <p:txBody>
            <a:bodyPr wrap="square" rtlCol="0">
              <a:spAutoFit/>
            </a:bodyPr>
            <a:lstStyle/>
            <a:p>
              <a:pPr algn="ctr"/>
              <a:r>
                <a:rPr lang="en-US" altLang="ja-JP" sz="2400" b="0" dirty="0" smtClean="0"/>
                <a:t>Ⅳ</a:t>
              </a:r>
            </a:p>
            <a:p>
              <a:pPr algn="ctr"/>
              <a:r>
                <a:rPr lang="en-US" altLang="ja-JP" sz="2400" b="0" dirty="0" smtClean="0"/>
                <a:t>in G</a:t>
              </a:r>
              <a:endParaRPr lang="ja-JP" altLang="en-US" sz="2400" b="0" dirty="0"/>
            </a:p>
          </p:txBody>
        </p:sp>
        <p:sp>
          <p:nvSpPr>
            <p:cNvPr id="15" name="テキスト ボックス 14"/>
            <p:cNvSpPr txBox="1"/>
            <p:nvPr/>
          </p:nvSpPr>
          <p:spPr>
            <a:xfrm>
              <a:off x="2707261" y="4453577"/>
              <a:ext cx="1727813" cy="1138773"/>
            </a:xfrm>
            <a:prstGeom prst="rect">
              <a:avLst/>
            </a:prstGeom>
            <a:noFill/>
          </p:spPr>
          <p:txBody>
            <a:bodyPr wrap="square" rtlCol="0">
              <a:spAutoFit/>
            </a:bodyPr>
            <a:lstStyle/>
            <a:p>
              <a:pPr algn="ctr"/>
              <a:r>
                <a:rPr lang="en-US" altLang="ja-JP" sz="2400" b="0" dirty="0" smtClean="0"/>
                <a:t>Ⅴ7</a:t>
              </a:r>
            </a:p>
            <a:p>
              <a:pPr algn="ctr"/>
              <a:r>
                <a:rPr lang="en-US" altLang="ja-JP" sz="2400" b="0" dirty="0" smtClean="0"/>
                <a:t>in G</a:t>
              </a:r>
              <a:endParaRPr lang="ja-JP" altLang="en-US" sz="2400" b="0" dirty="0"/>
            </a:p>
          </p:txBody>
        </p:sp>
        <p:sp>
          <p:nvSpPr>
            <p:cNvPr id="16" name="テキスト ボックス 15"/>
            <p:cNvSpPr txBox="1"/>
            <p:nvPr/>
          </p:nvSpPr>
          <p:spPr>
            <a:xfrm>
              <a:off x="4383024" y="4455535"/>
              <a:ext cx="1727813" cy="1138773"/>
            </a:xfrm>
            <a:prstGeom prst="rect">
              <a:avLst/>
            </a:prstGeom>
            <a:noFill/>
          </p:spPr>
          <p:txBody>
            <a:bodyPr wrap="square" rtlCol="0">
              <a:spAutoFit/>
            </a:bodyPr>
            <a:lstStyle/>
            <a:p>
              <a:pPr algn="ctr"/>
              <a:r>
                <a:rPr lang="en-US" altLang="ja-JP" sz="2400" b="0" dirty="0" smtClean="0"/>
                <a:t>Ⅰ</a:t>
              </a:r>
            </a:p>
            <a:p>
              <a:pPr algn="ctr"/>
              <a:r>
                <a:rPr lang="en-US" altLang="ja-JP" sz="2400" b="0" dirty="0" smtClean="0"/>
                <a:t>in G</a:t>
              </a:r>
              <a:endParaRPr lang="ja-JP" altLang="en-US" sz="2400" b="0" dirty="0"/>
            </a:p>
          </p:txBody>
        </p:sp>
        <p:sp>
          <p:nvSpPr>
            <p:cNvPr id="17" name="テキスト ボックス 16"/>
            <p:cNvSpPr txBox="1"/>
            <p:nvPr/>
          </p:nvSpPr>
          <p:spPr>
            <a:xfrm>
              <a:off x="5969717" y="4449177"/>
              <a:ext cx="1727813" cy="1138773"/>
            </a:xfrm>
            <a:prstGeom prst="rect">
              <a:avLst/>
            </a:prstGeom>
            <a:noFill/>
          </p:spPr>
          <p:txBody>
            <a:bodyPr wrap="square" rtlCol="0">
              <a:spAutoFit/>
            </a:bodyPr>
            <a:lstStyle/>
            <a:p>
              <a:pPr algn="ctr"/>
              <a:r>
                <a:rPr lang="en-US" altLang="ja-JP" sz="2400" b="0" dirty="0" smtClean="0"/>
                <a:t>Ⅴ7</a:t>
              </a:r>
            </a:p>
            <a:p>
              <a:pPr algn="ctr"/>
              <a:r>
                <a:rPr lang="en-US" altLang="ja-JP" sz="2400" b="0" dirty="0" smtClean="0"/>
                <a:t>in D</a:t>
              </a:r>
              <a:endParaRPr lang="ja-JP" altLang="en-US" sz="2400" b="0" dirty="0"/>
            </a:p>
          </p:txBody>
        </p:sp>
        <p:sp>
          <p:nvSpPr>
            <p:cNvPr id="18" name="テキスト ボックス 17"/>
            <p:cNvSpPr txBox="1"/>
            <p:nvPr/>
          </p:nvSpPr>
          <p:spPr>
            <a:xfrm>
              <a:off x="7733029" y="4449177"/>
              <a:ext cx="1727813" cy="1138773"/>
            </a:xfrm>
            <a:prstGeom prst="rect">
              <a:avLst/>
            </a:prstGeom>
            <a:noFill/>
          </p:spPr>
          <p:txBody>
            <a:bodyPr wrap="square" rtlCol="0">
              <a:spAutoFit/>
            </a:bodyPr>
            <a:lstStyle/>
            <a:p>
              <a:pPr algn="ctr"/>
              <a:r>
                <a:rPr lang="en-US" altLang="ja-JP" sz="2400" b="0" dirty="0" smtClean="0"/>
                <a:t>Ⅰ</a:t>
              </a:r>
            </a:p>
            <a:p>
              <a:pPr algn="ctr"/>
              <a:r>
                <a:rPr lang="en-US" altLang="ja-JP" sz="2400" b="0" dirty="0" smtClean="0"/>
                <a:t>in D</a:t>
              </a:r>
              <a:endParaRPr lang="ja-JP" altLang="en-US" sz="2400" b="0" dirty="0"/>
            </a:p>
          </p:txBody>
        </p:sp>
      </p:grpSp>
    </p:spTree>
    <p:extLst>
      <p:ext uri="{BB962C8B-B14F-4D97-AF65-F5344CB8AC3E}">
        <p14:creationId xmlns:p14="http://schemas.microsoft.com/office/powerpoint/2010/main" val="35972264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転調付近におけるピボットコードの発見</a:t>
            </a:r>
            <a:endParaRPr kumimoji="1" lang="ja-JP" altLang="en-US" dirty="0"/>
          </a:p>
        </p:txBody>
      </p:sp>
      <p:sp>
        <p:nvSpPr>
          <p:cNvPr id="3" name="コンテンツ プレースホルダー 2"/>
          <p:cNvSpPr>
            <a:spLocks noGrp="1"/>
          </p:cNvSpPr>
          <p:nvPr>
            <p:ph idx="1"/>
          </p:nvPr>
        </p:nvSpPr>
        <p:spPr/>
        <p:txBody>
          <a:bodyPr/>
          <a:lstStyle/>
          <a:p>
            <a:r>
              <a:rPr lang="en-US" altLang="ja-JP" dirty="0"/>
              <a:t>Tonal Pitch Space</a:t>
            </a:r>
            <a:r>
              <a:rPr lang="ja-JP" altLang="en-US" dirty="0"/>
              <a:t>を用いた和声解析を用いる</a:t>
            </a:r>
          </a:p>
        </p:txBody>
      </p:sp>
      <p:grpSp>
        <p:nvGrpSpPr>
          <p:cNvPr id="27" name="図形グループ 26"/>
          <p:cNvGrpSpPr/>
          <p:nvPr/>
        </p:nvGrpSpPr>
        <p:grpSpPr>
          <a:xfrm>
            <a:off x="361824" y="2154864"/>
            <a:ext cx="9099024" cy="3866688"/>
            <a:chOff x="361818" y="2358704"/>
            <a:chExt cx="9099024" cy="3866688"/>
          </a:xfrm>
        </p:grpSpPr>
        <p:grpSp>
          <p:nvGrpSpPr>
            <p:cNvPr id="6" name="図形グループ 5"/>
            <p:cNvGrpSpPr/>
            <p:nvPr/>
          </p:nvGrpSpPr>
          <p:grpSpPr>
            <a:xfrm>
              <a:off x="361818" y="2358704"/>
              <a:ext cx="8681224" cy="1958384"/>
              <a:chOff x="316347" y="2135935"/>
              <a:chExt cx="8681224" cy="1958384"/>
            </a:xfrm>
          </p:grpSpPr>
          <p:grpSp>
            <p:nvGrpSpPr>
              <p:cNvPr id="7" name="図形グループ 6"/>
              <p:cNvGrpSpPr/>
              <p:nvPr/>
            </p:nvGrpSpPr>
            <p:grpSpPr>
              <a:xfrm>
                <a:off x="1612080" y="3308316"/>
                <a:ext cx="7385491" cy="786003"/>
                <a:chOff x="893540" y="3795657"/>
                <a:chExt cx="7385491" cy="786003"/>
              </a:xfrm>
            </p:grpSpPr>
            <p:sp>
              <p:nvSpPr>
                <p:cNvPr id="9" name="テキスト ボックス 8"/>
                <p:cNvSpPr txBox="1"/>
                <p:nvPr/>
              </p:nvSpPr>
              <p:spPr>
                <a:xfrm>
                  <a:off x="893540" y="3832737"/>
                  <a:ext cx="891023" cy="748923"/>
                </a:xfrm>
                <a:prstGeom prst="rect">
                  <a:avLst/>
                </a:prstGeom>
                <a:noFill/>
              </p:spPr>
              <p:txBody>
                <a:bodyPr wrap="square" rtlCol="0">
                  <a:spAutoFit/>
                </a:bodyPr>
                <a:lstStyle/>
                <a:p>
                  <a:pPr algn="ctr"/>
                  <a:r>
                    <a:rPr lang="en-US" altLang="ja-JP" sz="3200" b="0" dirty="0" smtClean="0"/>
                    <a:t>C</a:t>
                  </a:r>
                  <a:endParaRPr lang="ja-JP" altLang="en-US" sz="3200" b="0" dirty="0"/>
                </a:p>
              </p:txBody>
            </p:sp>
            <p:sp>
              <p:nvSpPr>
                <p:cNvPr id="10" name="テキスト ボックス 9"/>
                <p:cNvSpPr txBox="1"/>
                <p:nvPr/>
              </p:nvSpPr>
              <p:spPr>
                <a:xfrm>
                  <a:off x="2405542" y="3832737"/>
                  <a:ext cx="891023" cy="748923"/>
                </a:xfrm>
                <a:prstGeom prst="rect">
                  <a:avLst/>
                </a:prstGeom>
                <a:noFill/>
              </p:spPr>
              <p:txBody>
                <a:bodyPr wrap="square" rtlCol="0">
                  <a:spAutoFit/>
                </a:bodyPr>
                <a:lstStyle/>
                <a:p>
                  <a:pPr algn="ctr"/>
                  <a:r>
                    <a:rPr lang="en-US" altLang="ja-JP" sz="3200" b="0" dirty="0" smtClean="0"/>
                    <a:t>D7</a:t>
                  </a:r>
                  <a:endParaRPr lang="ja-JP" altLang="en-US" sz="3200" b="0" dirty="0"/>
                </a:p>
              </p:txBody>
            </p:sp>
            <p:sp>
              <p:nvSpPr>
                <p:cNvPr id="11" name="テキスト ボックス 10"/>
                <p:cNvSpPr txBox="1"/>
                <p:nvPr/>
              </p:nvSpPr>
              <p:spPr>
                <a:xfrm>
                  <a:off x="4040001" y="3832737"/>
                  <a:ext cx="891023" cy="748923"/>
                </a:xfrm>
                <a:prstGeom prst="rect">
                  <a:avLst/>
                </a:prstGeom>
                <a:noFill/>
              </p:spPr>
              <p:txBody>
                <a:bodyPr wrap="square" rtlCol="0">
                  <a:spAutoFit/>
                </a:bodyPr>
                <a:lstStyle/>
                <a:p>
                  <a:pPr algn="ctr"/>
                  <a:r>
                    <a:rPr lang="en-US" altLang="ja-JP" sz="3200" b="0" dirty="0" smtClean="0"/>
                    <a:t>G</a:t>
                  </a:r>
                  <a:endParaRPr lang="ja-JP" altLang="en-US" sz="3200" b="0" dirty="0"/>
                </a:p>
              </p:txBody>
            </p:sp>
            <p:sp>
              <p:nvSpPr>
                <p:cNvPr id="12" name="テキスト ボックス 11"/>
                <p:cNvSpPr txBox="1"/>
                <p:nvPr/>
              </p:nvSpPr>
              <p:spPr>
                <a:xfrm>
                  <a:off x="5616552" y="3822671"/>
                  <a:ext cx="891023" cy="748923"/>
                </a:xfrm>
                <a:prstGeom prst="rect">
                  <a:avLst/>
                </a:prstGeom>
                <a:noFill/>
              </p:spPr>
              <p:txBody>
                <a:bodyPr wrap="square" rtlCol="0">
                  <a:spAutoFit/>
                </a:bodyPr>
                <a:lstStyle/>
                <a:p>
                  <a:pPr algn="ctr"/>
                  <a:r>
                    <a:rPr lang="en-US" altLang="ja-JP" sz="3200" b="0" dirty="0" smtClean="0"/>
                    <a:t>A7</a:t>
                  </a:r>
                  <a:endParaRPr lang="ja-JP" altLang="en-US" sz="3200" b="0" dirty="0"/>
                </a:p>
              </p:txBody>
            </p:sp>
            <p:sp>
              <p:nvSpPr>
                <p:cNvPr id="13" name="テキスト ボックス 12"/>
                <p:cNvSpPr txBox="1"/>
                <p:nvPr/>
              </p:nvSpPr>
              <p:spPr>
                <a:xfrm>
                  <a:off x="7388008" y="3795657"/>
                  <a:ext cx="891023" cy="748923"/>
                </a:xfrm>
                <a:prstGeom prst="rect">
                  <a:avLst/>
                </a:prstGeom>
                <a:noFill/>
              </p:spPr>
              <p:txBody>
                <a:bodyPr wrap="square" rtlCol="0">
                  <a:spAutoFit/>
                </a:bodyPr>
                <a:lstStyle/>
                <a:p>
                  <a:pPr algn="ctr"/>
                  <a:r>
                    <a:rPr lang="en-US" altLang="ja-JP" sz="3200" b="0" dirty="0"/>
                    <a:t>D</a:t>
                  </a:r>
                  <a:endParaRPr lang="ja-JP" altLang="en-US" sz="3200" b="0" dirty="0"/>
                </a:p>
              </p:txBody>
            </p:sp>
          </p:grpSp>
          <p:sp>
            <p:nvSpPr>
              <p:cNvPr id="8" name="テキスト ボックス 7"/>
              <p:cNvSpPr txBox="1"/>
              <p:nvPr/>
            </p:nvSpPr>
            <p:spPr>
              <a:xfrm>
                <a:off x="316347" y="2135935"/>
                <a:ext cx="1613893" cy="461665"/>
              </a:xfrm>
              <a:prstGeom prst="rect">
                <a:avLst/>
              </a:prstGeom>
              <a:noFill/>
              <a:ln>
                <a:solidFill>
                  <a:schemeClr val="tx1"/>
                </a:solidFill>
              </a:ln>
            </p:spPr>
            <p:txBody>
              <a:bodyPr wrap="square" rtlCol="0">
                <a:spAutoFit/>
              </a:bodyPr>
              <a:lstStyle/>
              <a:p>
                <a:pPr algn="ctr"/>
                <a:r>
                  <a:rPr lang="en-US" altLang="ja-JP" sz="1800" b="0" dirty="0" smtClean="0"/>
                  <a:t>Main</a:t>
                </a:r>
                <a:r>
                  <a:rPr lang="en-US" altLang="ja-JP" sz="1800" b="0" dirty="0"/>
                  <a:t> </a:t>
                </a:r>
                <a:r>
                  <a:rPr lang="en-US" altLang="ja-JP" sz="1800" b="0" dirty="0" smtClean="0"/>
                  <a:t>Key: </a:t>
                </a:r>
                <a:r>
                  <a:rPr lang="en-US" altLang="ja-JP" sz="1800" b="0" dirty="0"/>
                  <a:t>G</a:t>
                </a:r>
                <a:endParaRPr lang="ja-JP" altLang="en-US" sz="1800" b="0" dirty="0"/>
              </a:p>
            </p:txBody>
          </p:sp>
        </p:grpSp>
        <p:sp>
          <p:nvSpPr>
            <p:cNvPr id="14" name="テキスト ボックス 13"/>
            <p:cNvSpPr txBox="1"/>
            <p:nvPr/>
          </p:nvSpPr>
          <p:spPr>
            <a:xfrm>
              <a:off x="1253399" y="4455535"/>
              <a:ext cx="1727813" cy="1138773"/>
            </a:xfrm>
            <a:prstGeom prst="rect">
              <a:avLst/>
            </a:prstGeom>
            <a:noFill/>
          </p:spPr>
          <p:txBody>
            <a:bodyPr wrap="square" rtlCol="0">
              <a:spAutoFit/>
            </a:bodyPr>
            <a:lstStyle/>
            <a:p>
              <a:pPr algn="ctr"/>
              <a:r>
                <a:rPr lang="en-US" altLang="ja-JP" sz="2400" b="0" dirty="0" smtClean="0"/>
                <a:t>Ⅳ</a:t>
              </a:r>
            </a:p>
            <a:p>
              <a:pPr algn="ctr"/>
              <a:r>
                <a:rPr lang="en-US" altLang="ja-JP" sz="2400" b="0" dirty="0" smtClean="0"/>
                <a:t>in G</a:t>
              </a:r>
              <a:endParaRPr lang="ja-JP" altLang="en-US" sz="2400" b="0" dirty="0"/>
            </a:p>
          </p:txBody>
        </p:sp>
        <p:sp>
          <p:nvSpPr>
            <p:cNvPr id="15" name="テキスト ボックス 14"/>
            <p:cNvSpPr txBox="1"/>
            <p:nvPr/>
          </p:nvSpPr>
          <p:spPr>
            <a:xfrm>
              <a:off x="2707261" y="4453577"/>
              <a:ext cx="1727813" cy="1138773"/>
            </a:xfrm>
            <a:prstGeom prst="rect">
              <a:avLst/>
            </a:prstGeom>
            <a:noFill/>
          </p:spPr>
          <p:txBody>
            <a:bodyPr wrap="square" rtlCol="0">
              <a:spAutoFit/>
            </a:bodyPr>
            <a:lstStyle/>
            <a:p>
              <a:pPr algn="ctr"/>
              <a:r>
                <a:rPr lang="en-US" altLang="ja-JP" sz="2400" b="0" dirty="0" smtClean="0"/>
                <a:t>Ⅴ7</a:t>
              </a:r>
            </a:p>
            <a:p>
              <a:pPr algn="ctr"/>
              <a:r>
                <a:rPr lang="en-US" altLang="ja-JP" sz="2400" b="0" dirty="0" smtClean="0"/>
                <a:t>in G</a:t>
              </a:r>
              <a:endParaRPr lang="ja-JP" altLang="en-US" sz="2400" b="0" dirty="0"/>
            </a:p>
          </p:txBody>
        </p:sp>
        <p:sp>
          <p:nvSpPr>
            <p:cNvPr id="16" name="テキスト ボックス 15"/>
            <p:cNvSpPr txBox="1"/>
            <p:nvPr/>
          </p:nvSpPr>
          <p:spPr>
            <a:xfrm>
              <a:off x="4383024" y="4455535"/>
              <a:ext cx="1727813" cy="1138773"/>
            </a:xfrm>
            <a:prstGeom prst="rect">
              <a:avLst/>
            </a:prstGeom>
            <a:noFill/>
          </p:spPr>
          <p:txBody>
            <a:bodyPr wrap="square" rtlCol="0">
              <a:spAutoFit/>
            </a:bodyPr>
            <a:lstStyle/>
            <a:p>
              <a:pPr algn="ctr"/>
              <a:r>
                <a:rPr lang="en-US" altLang="ja-JP" sz="2400" b="0" dirty="0" smtClean="0"/>
                <a:t>Ⅰ</a:t>
              </a:r>
            </a:p>
            <a:p>
              <a:pPr algn="ctr"/>
              <a:r>
                <a:rPr lang="en-US" altLang="ja-JP" sz="2400" b="0" dirty="0" smtClean="0"/>
                <a:t>in G</a:t>
              </a:r>
              <a:endParaRPr lang="ja-JP" altLang="en-US" sz="2400" b="0" dirty="0"/>
            </a:p>
          </p:txBody>
        </p:sp>
        <p:sp>
          <p:nvSpPr>
            <p:cNvPr id="17" name="テキスト ボックス 16"/>
            <p:cNvSpPr txBox="1"/>
            <p:nvPr/>
          </p:nvSpPr>
          <p:spPr>
            <a:xfrm>
              <a:off x="5969717" y="4449177"/>
              <a:ext cx="1727813" cy="1138773"/>
            </a:xfrm>
            <a:prstGeom prst="rect">
              <a:avLst/>
            </a:prstGeom>
            <a:noFill/>
          </p:spPr>
          <p:txBody>
            <a:bodyPr wrap="square" rtlCol="0">
              <a:spAutoFit/>
            </a:bodyPr>
            <a:lstStyle/>
            <a:p>
              <a:pPr algn="ctr"/>
              <a:r>
                <a:rPr lang="en-US" altLang="ja-JP" sz="2400" b="0" dirty="0" smtClean="0"/>
                <a:t>Ⅴ</a:t>
              </a:r>
            </a:p>
            <a:p>
              <a:pPr algn="ctr"/>
              <a:r>
                <a:rPr lang="en-US" altLang="ja-JP" sz="2400" b="0" dirty="0" smtClean="0"/>
                <a:t>in D</a:t>
              </a:r>
              <a:endParaRPr lang="ja-JP" altLang="en-US" sz="2400" b="0" dirty="0"/>
            </a:p>
          </p:txBody>
        </p:sp>
        <p:sp>
          <p:nvSpPr>
            <p:cNvPr id="18" name="テキスト ボックス 17"/>
            <p:cNvSpPr txBox="1"/>
            <p:nvPr/>
          </p:nvSpPr>
          <p:spPr>
            <a:xfrm>
              <a:off x="7733029" y="4449177"/>
              <a:ext cx="1727813" cy="1138773"/>
            </a:xfrm>
            <a:prstGeom prst="rect">
              <a:avLst/>
            </a:prstGeom>
            <a:noFill/>
          </p:spPr>
          <p:txBody>
            <a:bodyPr wrap="square" rtlCol="0">
              <a:spAutoFit/>
            </a:bodyPr>
            <a:lstStyle/>
            <a:p>
              <a:pPr algn="ctr"/>
              <a:r>
                <a:rPr lang="en-US" altLang="ja-JP" sz="2400" b="0" dirty="0" smtClean="0"/>
                <a:t>Ⅰ</a:t>
              </a:r>
            </a:p>
            <a:p>
              <a:pPr algn="ctr"/>
              <a:r>
                <a:rPr lang="en-US" altLang="ja-JP" sz="2400" b="0" dirty="0" smtClean="0"/>
                <a:t>in D</a:t>
              </a:r>
              <a:endParaRPr lang="ja-JP" altLang="en-US" sz="2400" b="0" dirty="0"/>
            </a:p>
          </p:txBody>
        </p:sp>
        <p:cxnSp>
          <p:nvCxnSpPr>
            <p:cNvPr id="20" name="直線コネクタ 19"/>
            <p:cNvCxnSpPr/>
            <p:nvPr/>
          </p:nvCxnSpPr>
          <p:spPr>
            <a:xfrm flipH="1">
              <a:off x="6095157" y="3435646"/>
              <a:ext cx="15680" cy="2318880"/>
            </a:xfrm>
            <a:prstGeom prst="line">
              <a:avLst/>
            </a:prstGeom>
            <a:ln>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
          <p:nvSpPr>
            <p:cNvPr id="21" name="テキスト ボックス 20"/>
            <p:cNvSpPr txBox="1"/>
            <p:nvPr/>
          </p:nvSpPr>
          <p:spPr>
            <a:xfrm>
              <a:off x="5230367" y="5640617"/>
              <a:ext cx="1727813" cy="584775"/>
            </a:xfrm>
            <a:prstGeom prst="rect">
              <a:avLst/>
            </a:prstGeom>
            <a:noFill/>
          </p:spPr>
          <p:txBody>
            <a:bodyPr wrap="square" rtlCol="0">
              <a:spAutoFit/>
            </a:bodyPr>
            <a:lstStyle/>
            <a:p>
              <a:pPr algn="ctr"/>
              <a:r>
                <a:rPr lang="ja-JP" altLang="en-US" sz="2400" b="0" dirty="0" smtClean="0"/>
                <a:t>転調</a:t>
              </a:r>
              <a:endParaRPr lang="en-US" altLang="ja-JP" sz="2400" b="0" dirty="0" smtClean="0"/>
            </a:p>
          </p:txBody>
        </p:sp>
        <p:sp>
          <p:nvSpPr>
            <p:cNvPr id="22" name="テキスト ボックス 21"/>
            <p:cNvSpPr txBox="1"/>
            <p:nvPr/>
          </p:nvSpPr>
          <p:spPr>
            <a:xfrm>
              <a:off x="4367344" y="2852934"/>
              <a:ext cx="1727813" cy="502702"/>
            </a:xfrm>
            <a:prstGeom prst="rect">
              <a:avLst/>
            </a:prstGeom>
            <a:noFill/>
          </p:spPr>
          <p:txBody>
            <a:bodyPr wrap="square" rtlCol="0">
              <a:spAutoFit/>
            </a:bodyPr>
            <a:lstStyle/>
            <a:p>
              <a:pPr algn="ctr"/>
              <a:r>
                <a:rPr lang="en-US" altLang="ja-JP" sz="2000" b="0" dirty="0" smtClean="0"/>
                <a:t>pivot?</a:t>
              </a:r>
              <a:endParaRPr lang="en-US" altLang="ja-JP" sz="2000" b="0" dirty="0"/>
            </a:p>
          </p:txBody>
        </p:sp>
        <p:sp>
          <p:nvSpPr>
            <p:cNvPr id="23" name="テキスト ボックス 22"/>
            <p:cNvSpPr txBox="1"/>
            <p:nvPr/>
          </p:nvSpPr>
          <p:spPr>
            <a:xfrm>
              <a:off x="5957140" y="2836757"/>
              <a:ext cx="1727813" cy="502702"/>
            </a:xfrm>
            <a:prstGeom prst="rect">
              <a:avLst/>
            </a:prstGeom>
            <a:noFill/>
          </p:spPr>
          <p:txBody>
            <a:bodyPr wrap="square" rtlCol="0">
              <a:spAutoFit/>
            </a:bodyPr>
            <a:lstStyle/>
            <a:p>
              <a:pPr algn="ctr"/>
              <a:r>
                <a:rPr lang="en-US" altLang="ja-JP" sz="2000" b="0" dirty="0" smtClean="0"/>
                <a:t>pivot?</a:t>
              </a:r>
              <a:endParaRPr lang="en-US" altLang="ja-JP" sz="2000" b="0" dirty="0"/>
            </a:p>
          </p:txBody>
        </p:sp>
        <p:sp>
          <p:nvSpPr>
            <p:cNvPr id="24" name="下矢印 23"/>
            <p:cNvSpPr/>
            <p:nvPr/>
          </p:nvSpPr>
          <p:spPr>
            <a:xfrm>
              <a:off x="5026523" y="3345545"/>
              <a:ext cx="407687" cy="371079"/>
            </a:xfrm>
            <a:prstGeom prst="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sp>
          <p:nvSpPr>
            <p:cNvPr id="25" name="下矢印 24"/>
            <p:cNvSpPr/>
            <p:nvPr/>
          </p:nvSpPr>
          <p:spPr>
            <a:xfrm>
              <a:off x="6590696" y="3328085"/>
              <a:ext cx="407687" cy="371079"/>
            </a:xfrm>
            <a:prstGeom prst="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grpSp>
    </p:spTree>
    <p:extLst>
      <p:ext uri="{BB962C8B-B14F-4D97-AF65-F5344CB8AC3E}">
        <p14:creationId xmlns:p14="http://schemas.microsoft.com/office/powerpoint/2010/main" val="486252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転調付近におけるピボットコードの発見</a:t>
            </a:r>
            <a:endParaRPr kumimoji="1" lang="ja-JP" altLang="en-US" dirty="0"/>
          </a:p>
        </p:txBody>
      </p:sp>
      <p:sp>
        <p:nvSpPr>
          <p:cNvPr id="3" name="コンテンツ プレースホルダー 2"/>
          <p:cNvSpPr>
            <a:spLocks noGrp="1"/>
          </p:cNvSpPr>
          <p:nvPr>
            <p:ph idx="1"/>
          </p:nvPr>
        </p:nvSpPr>
        <p:spPr/>
        <p:txBody>
          <a:bodyPr/>
          <a:lstStyle/>
          <a:p>
            <a:r>
              <a:rPr lang="en-US" altLang="ja-JP" dirty="0" smtClean="0"/>
              <a:t>Tonal Pitch Space</a:t>
            </a:r>
            <a:r>
              <a:rPr lang="ja-JP" altLang="en-US" dirty="0" smtClean="0"/>
              <a:t>を用いた和声解析を用いる</a:t>
            </a:r>
            <a:endParaRPr lang="ja-JP" altLang="en-US" dirty="0"/>
          </a:p>
        </p:txBody>
      </p:sp>
      <p:sp>
        <p:nvSpPr>
          <p:cNvPr id="5" name="円/楕円 4"/>
          <p:cNvSpPr/>
          <p:nvPr/>
        </p:nvSpPr>
        <p:spPr>
          <a:xfrm>
            <a:off x="6505208" y="3546370"/>
            <a:ext cx="594092" cy="594092"/>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grpSp>
        <p:nvGrpSpPr>
          <p:cNvPr id="4" name="図形グループ 3"/>
          <p:cNvGrpSpPr/>
          <p:nvPr/>
        </p:nvGrpSpPr>
        <p:grpSpPr>
          <a:xfrm>
            <a:off x="361824" y="2154864"/>
            <a:ext cx="9099024" cy="3866688"/>
            <a:chOff x="361821" y="2154864"/>
            <a:chExt cx="9099024" cy="3866688"/>
          </a:xfrm>
        </p:grpSpPr>
        <p:grpSp>
          <p:nvGrpSpPr>
            <p:cNvPr id="27" name="図形グループ 26"/>
            <p:cNvGrpSpPr/>
            <p:nvPr/>
          </p:nvGrpSpPr>
          <p:grpSpPr>
            <a:xfrm>
              <a:off x="361821" y="2154864"/>
              <a:ext cx="9099024" cy="3866688"/>
              <a:chOff x="361818" y="2358704"/>
              <a:chExt cx="9099024" cy="3866688"/>
            </a:xfrm>
          </p:grpSpPr>
          <p:grpSp>
            <p:nvGrpSpPr>
              <p:cNvPr id="6" name="図形グループ 5"/>
              <p:cNvGrpSpPr/>
              <p:nvPr/>
            </p:nvGrpSpPr>
            <p:grpSpPr>
              <a:xfrm>
                <a:off x="361818" y="2358704"/>
                <a:ext cx="8681224" cy="1958384"/>
                <a:chOff x="316347" y="2135935"/>
                <a:chExt cx="8681224" cy="1958384"/>
              </a:xfrm>
            </p:grpSpPr>
            <p:grpSp>
              <p:nvGrpSpPr>
                <p:cNvPr id="7" name="図形グループ 6"/>
                <p:cNvGrpSpPr/>
                <p:nvPr/>
              </p:nvGrpSpPr>
              <p:grpSpPr>
                <a:xfrm>
                  <a:off x="1612080" y="3308316"/>
                  <a:ext cx="7385491" cy="786003"/>
                  <a:chOff x="893540" y="3795657"/>
                  <a:chExt cx="7385491" cy="786003"/>
                </a:xfrm>
              </p:grpSpPr>
              <p:sp>
                <p:nvSpPr>
                  <p:cNvPr id="9" name="テキスト ボックス 8"/>
                  <p:cNvSpPr txBox="1"/>
                  <p:nvPr/>
                </p:nvSpPr>
                <p:spPr>
                  <a:xfrm>
                    <a:off x="893540" y="3832737"/>
                    <a:ext cx="891023" cy="748923"/>
                  </a:xfrm>
                  <a:prstGeom prst="rect">
                    <a:avLst/>
                  </a:prstGeom>
                  <a:noFill/>
                </p:spPr>
                <p:txBody>
                  <a:bodyPr wrap="square" rtlCol="0">
                    <a:spAutoFit/>
                  </a:bodyPr>
                  <a:lstStyle/>
                  <a:p>
                    <a:pPr algn="ctr"/>
                    <a:r>
                      <a:rPr lang="en-US" altLang="ja-JP" sz="3200" b="0" dirty="0" smtClean="0"/>
                      <a:t>C</a:t>
                    </a:r>
                    <a:endParaRPr lang="ja-JP" altLang="en-US" sz="3200" b="0" dirty="0"/>
                  </a:p>
                </p:txBody>
              </p:sp>
              <p:sp>
                <p:nvSpPr>
                  <p:cNvPr id="10" name="テキスト ボックス 9"/>
                  <p:cNvSpPr txBox="1"/>
                  <p:nvPr/>
                </p:nvSpPr>
                <p:spPr>
                  <a:xfrm>
                    <a:off x="2405542" y="3832737"/>
                    <a:ext cx="891023" cy="748923"/>
                  </a:xfrm>
                  <a:prstGeom prst="rect">
                    <a:avLst/>
                  </a:prstGeom>
                  <a:noFill/>
                </p:spPr>
                <p:txBody>
                  <a:bodyPr wrap="square" rtlCol="0">
                    <a:spAutoFit/>
                  </a:bodyPr>
                  <a:lstStyle/>
                  <a:p>
                    <a:pPr algn="ctr"/>
                    <a:r>
                      <a:rPr lang="en-US" altLang="ja-JP" sz="3200" b="0" dirty="0" smtClean="0"/>
                      <a:t>D7</a:t>
                    </a:r>
                    <a:endParaRPr lang="ja-JP" altLang="en-US" sz="3200" b="0" dirty="0"/>
                  </a:p>
                </p:txBody>
              </p:sp>
              <p:sp>
                <p:nvSpPr>
                  <p:cNvPr id="11" name="テキスト ボックス 10"/>
                  <p:cNvSpPr txBox="1"/>
                  <p:nvPr/>
                </p:nvSpPr>
                <p:spPr>
                  <a:xfrm>
                    <a:off x="4040001" y="3832737"/>
                    <a:ext cx="891023" cy="748923"/>
                  </a:xfrm>
                  <a:prstGeom prst="rect">
                    <a:avLst/>
                  </a:prstGeom>
                  <a:noFill/>
                </p:spPr>
                <p:txBody>
                  <a:bodyPr wrap="square" rtlCol="0">
                    <a:spAutoFit/>
                  </a:bodyPr>
                  <a:lstStyle/>
                  <a:p>
                    <a:pPr algn="ctr"/>
                    <a:r>
                      <a:rPr lang="en-US" altLang="ja-JP" sz="3200" b="0" dirty="0" smtClean="0"/>
                      <a:t>G</a:t>
                    </a:r>
                    <a:endParaRPr lang="ja-JP" altLang="en-US" sz="3200" b="0" dirty="0"/>
                  </a:p>
                </p:txBody>
              </p:sp>
              <p:sp>
                <p:nvSpPr>
                  <p:cNvPr id="12" name="テキスト ボックス 11"/>
                  <p:cNvSpPr txBox="1"/>
                  <p:nvPr/>
                </p:nvSpPr>
                <p:spPr>
                  <a:xfrm>
                    <a:off x="5616552" y="3822671"/>
                    <a:ext cx="891023" cy="748923"/>
                  </a:xfrm>
                  <a:prstGeom prst="rect">
                    <a:avLst/>
                  </a:prstGeom>
                  <a:noFill/>
                </p:spPr>
                <p:txBody>
                  <a:bodyPr wrap="square" rtlCol="0">
                    <a:spAutoFit/>
                  </a:bodyPr>
                  <a:lstStyle/>
                  <a:p>
                    <a:pPr algn="ctr"/>
                    <a:r>
                      <a:rPr lang="en-US" altLang="ja-JP" sz="3200" b="0" dirty="0" smtClean="0"/>
                      <a:t>A7</a:t>
                    </a:r>
                    <a:endParaRPr lang="ja-JP" altLang="en-US" sz="3200" b="0" dirty="0"/>
                  </a:p>
                </p:txBody>
              </p:sp>
              <p:sp>
                <p:nvSpPr>
                  <p:cNvPr id="13" name="テキスト ボックス 12"/>
                  <p:cNvSpPr txBox="1"/>
                  <p:nvPr/>
                </p:nvSpPr>
                <p:spPr>
                  <a:xfrm>
                    <a:off x="7388008" y="3795657"/>
                    <a:ext cx="891023" cy="748923"/>
                  </a:xfrm>
                  <a:prstGeom prst="rect">
                    <a:avLst/>
                  </a:prstGeom>
                  <a:noFill/>
                </p:spPr>
                <p:txBody>
                  <a:bodyPr wrap="square" rtlCol="0">
                    <a:spAutoFit/>
                  </a:bodyPr>
                  <a:lstStyle/>
                  <a:p>
                    <a:pPr algn="ctr"/>
                    <a:r>
                      <a:rPr lang="en-US" altLang="ja-JP" sz="3200" b="0" dirty="0"/>
                      <a:t>D</a:t>
                    </a:r>
                    <a:endParaRPr lang="ja-JP" altLang="en-US" sz="3200" b="0" dirty="0"/>
                  </a:p>
                </p:txBody>
              </p:sp>
            </p:grpSp>
            <p:sp>
              <p:nvSpPr>
                <p:cNvPr id="8" name="テキスト ボックス 7"/>
                <p:cNvSpPr txBox="1"/>
                <p:nvPr/>
              </p:nvSpPr>
              <p:spPr>
                <a:xfrm>
                  <a:off x="316347" y="2135935"/>
                  <a:ext cx="1613893" cy="461665"/>
                </a:xfrm>
                <a:prstGeom prst="rect">
                  <a:avLst/>
                </a:prstGeom>
                <a:noFill/>
                <a:ln>
                  <a:solidFill>
                    <a:schemeClr val="tx1"/>
                  </a:solidFill>
                </a:ln>
              </p:spPr>
              <p:txBody>
                <a:bodyPr wrap="square" rtlCol="0">
                  <a:spAutoFit/>
                </a:bodyPr>
                <a:lstStyle/>
                <a:p>
                  <a:pPr algn="ctr"/>
                  <a:r>
                    <a:rPr lang="en-US" altLang="ja-JP" sz="1800" b="0" dirty="0" smtClean="0"/>
                    <a:t>Main</a:t>
                  </a:r>
                  <a:r>
                    <a:rPr lang="en-US" altLang="ja-JP" sz="1800" b="0" dirty="0"/>
                    <a:t> </a:t>
                  </a:r>
                  <a:r>
                    <a:rPr lang="en-US" altLang="ja-JP" sz="1800" b="0" dirty="0" smtClean="0"/>
                    <a:t>Key: </a:t>
                  </a:r>
                  <a:r>
                    <a:rPr lang="en-US" altLang="ja-JP" sz="1800" b="0" dirty="0"/>
                    <a:t>G</a:t>
                  </a:r>
                  <a:endParaRPr lang="ja-JP" altLang="en-US" sz="1800" b="0" dirty="0"/>
                </a:p>
              </p:txBody>
            </p:sp>
          </p:grpSp>
          <p:sp>
            <p:nvSpPr>
              <p:cNvPr id="14" name="テキスト ボックス 13"/>
              <p:cNvSpPr txBox="1"/>
              <p:nvPr/>
            </p:nvSpPr>
            <p:spPr>
              <a:xfrm>
                <a:off x="1253399" y="4455535"/>
                <a:ext cx="1727813" cy="1138773"/>
              </a:xfrm>
              <a:prstGeom prst="rect">
                <a:avLst/>
              </a:prstGeom>
              <a:noFill/>
            </p:spPr>
            <p:txBody>
              <a:bodyPr wrap="square" rtlCol="0">
                <a:spAutoFit/>
              </a:bodyPr>
              <a:lstStyle/>
              <a:p>
                <a:pPr algn="ctr"/>
                <a:r>
                  <a:rPr lang="en-US" altLang="ja-JP" sz="2400" b="0" dirty="0" smtClean="0"/>
                  <a:t>Ⅳ</a:t>
                </a:r>
              </a:p>
              <a:p>
                <a:pPr algn="ctr"/>
                <a:r>
                  <a:rPr lang="en-US" altLang="ja-JP" sz="2400" b="0" dirty="0" smtClean="0"/>
                  <a:t>in G</a:t>
                </a:r>
                <a:endParaRPr lang="ja-JP" altLang="en-US" sz="2400" b="0" dirty="0"/>
              </a:p>
            </p:txBody>
          </p:sp>
          <p:sp>
            <p:nvSpPr>
              <p:cNvPr id="15" name="テキスト ボックス 14"/>
              <p:cNvSpPr txBox="1"/>
              <p:nvPr/>
            </p:nvSpPr>
            <p:spPr>
              <a:xfrm>
                <a:off x="2707261" y="4453577"/>
                <a:ext cx="1727813" cy="1138773"/>
              </a:xfrm>
              <a:prstGeom prst="rect">
                <a:avLst/>
              </a:prstGeom>
              <a:noFill/>
            </p:spPr>
            <p:txBody>
              <a:bodyPr wrap="square" rtlCol="0">
                <a:spAutoFit/>
              </a:bodyPr>
              <a:lstStyle/>
              <a:p>
                <a:pPr algn="ctr"/>
                <a:r>
                  <a:rPr lang="en-US" altLang="ja-JP" sz="2400" b="0" dirty="0" smtClean="0"/>
                  <a:t>Ⅴ7</a:t>
                </a:r>
              </a:p>
              <a:p>
                <a:pPr algn="ctr"/>
                <a:r>
                  <a:rPr lang="en-US" altLang="ja-JP" sz="2400" b="0" dirty="0" smtClean="0"/>
                  <a:t>in G</a:t>
                </a:r>
                <a:endParaRPr lang="ja-JP" altLang="en-US" sz="2400" b="0" dirty="0"/>
              </a:p>
            </p:txBody>
          </p:sp>
          <p:sp>
            <p:nvSpPr>
              <p:cNvPr id="16" name="テキスト ボックス 15"/>
              <p:cNvSpPr txBox="1"/>
              <p:nvPr/>
            </p:nvSpPr>
            <p:spPr>
              <a:xfrm>
                <a:off x="4383024" y="4455535"/>
                <a:ext cx="1727813" cy="1138773"/>
              </a:xfrm>
              <a:prstGeom prst="rect">
                <a:avLst/>
              </a:prstGeom>
              <a:noFill/>
            </p:spPr>
            <p:txBody>
              <a:bodyPr wrap="square" rtlCol="0">
                <a:spAutoFit/>
              </a:bodyPr>
              <a:lstStyle/>
              <a:p>
                <a:pPr algn="ctr"/>
                <a:r>
                  <a:rPr lang="en-US" altLang="ja-JP" sz="2400" b="0" dirty="0" smtClean="0"/>
                  <a:t>Ⅰ</a:t>
                </a:r>
              </a:p>
              <a:p>
                <a:pPr algn="ctr"/>
                <a:r>
                  <a:rPr lang="en-US" altLang="ja-JP" sz="2400" b="0" dirty="0" smtClean="0"/>
                  <a:t>in G</a:t>
                </a:r>
                <a:endParaRPr lang="ja-JP" altLang="en-US" sz="2400" b="0" dirty="0"/>
              </a:p>
            </p:txBody>
          </p:sp>
          <p:sp>
            <p:nvSpPr>
              <p:cNvPr id="17" name="テキスト ボックス 16"/>
              <p:cNvSpPr txBox="1"/>
              <p:nvPr/>
            </p:nvSpPr>
            <p:spPr>
              <a:xfrm>
                <a:off x="5969717" y="4449177"/>
                <a:ext cx="1727813" cy="1138773"/>
              </a:xfrm>
              <a:prstGeom prst="rect">
                <a:avLst/>
              </a:prstGeom>
              <a:noFill/>
            </p:spPr>
            <p:txBody>
              <a:bodyPr wrap="square" rtlCol="0">
                <a:spAutoFit/>
              </a:bodyPr>
              <a:lstStyle/>
              <a:p>
                <a:pPr algn="ctr"/>
                <a:r>
                  <a:rPr lang="en-US" altLang="ja-JP" sz="2400" b="0" dirty="0" smtClean="0"/>
                  <a:t>Ⅴ</a:t>
                </a:r>
              </a:p>
              <a:p>
                <a:pPr algn="ctr"/>
                <a:r>
                  <a:rPr lang="en-US" altLang="ja-JP" sz="2400" b="0" dirty="0" smtClean="0"/>
                  <a:t>in D</a:t>
                </a:r>
                <a:endParaRPr lang="ja-JP" altLang="en-US" sz="2400" b="0" dirty="0"/>
              </a:p>
            </p:txBody>
          </p:sp>
          <p:sp>
            <p:nvSpPr>
              <p:cNvPr id="18" name="テキスト ボックス 17"/>
              <p:cNvSpPr txBox="1"/>
              <p:nvPr/>
            </p:nvSpPr>
            <p:spPr>
              <a:xfrm>
                <a:off x="7733029" y="4449177"/>
                <a:ext cx="1727813" cy="1138773"/>
              </a:xfrm>
              <a:prstGeom prst="rect">
                <a:avLst/>
              </a:prstGeom>
              <a:noFill/>
            </p:spPr>
            <p:txBody>
              <a:bodyPr wrap="square" rtlCol="0">
                <a:spAutoFit/>
              </a:bodyPr>
              <a:lstStyle/>
              <a:p>
                <a:pPr algn="ctr"/>
                <a:r>
                  <a:rPr lang="en-US" altLang="ja-JP" sz="2400" b="0" dirty="0" smtClean="0"/>
                  <a:t>Ⅰ</a:t>
                </a:r>
              </a:p>
              <a:p>
                <a:pPr algn="ctr"/>
                <a:r>
                  <a:rPr lang="en-US" altLang="ja-JP" sz="2400" b="0" dirty="0" smtClean="0"/>
                  <a:t>in D</a:t>
                </a:r>
                <a:endParaRPr lang="ja-JP" altLang="en-US" sz="2400" b="0" dirty="0"/>
              </a:p>
            </p:txBody>
          </p:sp>
          <p:cxnSp>
            <p:nvCxnSpPr>
              <p:cNvPr id="20" name="直線コネクタ 19"/>
              <p:cNvCxnSpPr/>
              <p:nvPr/>
            </p:nvCxnSpPr>
            <p:spPr>
              <a:xfrm flipH="1">
                <a:off x="6095157" y="3435646"/>
                <a:ext cx="15680" cy="2318880"/>
              </a:xfrm>
              <a:prstGeom prst="line">
                <a:avLst/>
              </a:prstGeom>
              <a:ln>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
            <p:nvSpPr>
              <p:cNvPr id="21" name="テキスト ボックス 20"/>
              <p:cNvSpPr txBox="1"/>
              <p:nvPr/>
            </p:nvSpPr>
            <p:spPr>
              <a:xfrm>
                <a:off x="5230367" y="5640617"/>
                <a:ext cx="1727813" cy="584775"/>
              </a:xfrm>
              <a:prstGeom prst="rect">
                <a:avLst/>
              </a:prstGeom>
              <a:noFill/>
            </p:spPr>
            <p:txBody>
              <a:bodyPr wrap="square" rtlCol="0">
                <a:spAutoFit/>
              </a:bodyPr>
              <a:lstStyle/>
              <a:p>
                <a:pPr algn="ctr"/>
                <a:r>
                  <a:rPr lang="ja-JP" altLang="en-US" sz="2400" b="0" dirty="0" smtClean="0"/>
                  <a:t>転調</a:t>
                </a:r>
                <a:endParaRPr lang="en-US" altLang="ja-JP" sz="2400" b="0" dirty="0" smtClean="0"/>
              </a:p>
            </p:txBody>
          </p:sp>
          <p:sp>
            <p:nvSpPr>
              <p:cNvPr id="24" name="下矢印 23"/>
              <p:cNvSpPr/>
              <p:nvPr/>
            </p:nvSpPr>
            <p:spPr>
              <a:xfrm>
                <a:off x="5026523" y="3345545"/>
                <a:ext cx="407687" cy="371079"/>
              </a:xfrm>
              <a:prstGeom prst="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sp>
            <p:nvSpPr>
              <p:cNvPr id="25" name="下矢印 24"/>
              <p:cNvSpPr/>
              <p:nvPr/>
            </p:nvSpPr>
            <p:spPr>
              <a:xfrm>
                <a:off x="6590696" y="3328085"/>
                <a:ext cx="407687" cy="371079"/>
              </a:xfrm>
              <a:prstGeom prst="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grpSp>
        <p:sp>
          <p:nvSpPr>
            <p:cNvPr id="28" name="テキスト ボックス 27"/>
            <p:cNvSpPr txBox="1"/>
            <p:nvPr/>
          </p:nvSpPr>
          <p:spPr>
            <a:xfrm>
              <a:off x="4367347" y="2649094"/>
              <a:ext cx="1727813" cy="502702"/>
            </a:xfrm>
            <a:prstGeom prst="rect">
              <a:avLst/>
            </a:prstGeom>
            <a:noFill/>
          </p:spPr>
          <p:txBody>
            <a:bodyPr wrap="square" rtlCol="0">
              <a:spAutoFit/>
            </a:bodyPr>
            <a:lstStyle/>
            <a:p>
              <a:pPr algn="ctr"/>
              <a:r>
                <a:rPr lang="en-US" altLang="ja-JP" sz="2000" b="0" dirty="0" smtClean="0"/>
                <a:t>pivot?</a:t>
              </a:r>
              <a:endParaRPr lang="en-US" altLang="ja-JP" sz="2000" b="0" dirty="0"/>
            </a:p>
          </p:txBody>
        </p:sp>
        <p:sp>
          <p:nvSpPr>
            <p:cNvPr id="29" name="テキスト ボックス 28"/>
            <p:cNvSpPr txBox="1"/>
            <p:nvPr/>
          </p:nvSpPr>
          <p:spPr>
            <a:xfrm>
              <a:off x="5957143" y="2632917"/>
              <a:ext cx="1727813" cy="502702"/>
            </a:xfrm>
            <a:prstGeom prst="rect">
              <a:avLst/>
            </a:prstGeom>
            <a:noFill/>
          </p:spPr>
          <p:txBody>
            <a:bodyPr wrap="square" rtlCol="0">
              <a:spAutoFit/>
            </a:bodyPr>
            <a:lstStyle/>
            <a:p>
              <a:pPr algn="ctr"/>
              <a:r>
                <a:rPr lang="en-US" altLang="ja-JP" sz="2000" b="0" dirty="0" smtClean="0"/>
                <a:t>pivot?</a:t>
              </a:r>
              <a:endParaRPr lang="en-US" altLang="ja-JP" sz="2000" b="0" dirty="0"/>
            </a:p>
          </p:txBody>
        </p:sp>
      </p:grpSp>
    </p:spTree>
    <p:extLst>
      <p:ext uri="{BB962C8B-B14F-4D97-AF65-F5344CB8AC3E}">
        <p14:creationId xmlns:p14="http://schemas.microsoft.com/office/powerpoint/2010/main" val="4024907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転調付近におけるピボットコードの発見</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緑枠に対して</a:t>
            </a:r>
            <a:r>
              <a:rPr lang="en-US" altLang="ja-JP" dirty="0" smtClean="0"/>
              <a:t>CCG</a:t>
            </a:r>
            <a:r>
              <a:rPr lang="ja-JP" altLang="en-US" dirty="0"/>
              <a:t>を用いる</a:t>
            </a:r>
          </a:p>
        </p:txBody>
      </p:sp>
      <p:sp>
        <p:nvSpPr>
          <p:cNvPr id="5" name="円/楕円 4"/>
          <p:cNvSpPr/>
          <p:nvPr/>
        </p:nvSpPr>
        <p:spPr>
          <a:xfrm>
            <a:off x="6505208" y="3546370"/>
            <a:ext cx="594092" cy="594092"/>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grpSp>
        <p:nvGrpSpPr>
          <p:cNvPr id="4" name="図形グループ 3"/>
          <p:cNvGrpSpPr/>
          <p:nvPr/>
        </p:nvGrpSpPr>
        <p:grpSpPr>
          <a:xfrm>
            <a:off x="249762" y="2171252"/>
            <a:ext cx="9211083" cy="3850300"/>
            <a:chOff x="249762" y="2171252"/>
            <a:chExt cx="9211083" cy="3850300"/>
          </a:xfrm>
        </p:grpSpPr>
        <p:grpSp>
          <p:nvGrpSpPr>
            <p:cNvPr id="30" name="図形グループ 29"/>
            <p:cNvGrpSpPr/>
            <p:nvPr/>
          </p:nvGrpSpPr>
          <p:grpSpPr>
            <a:xfrm>
              <a:off x="249762" y="2171252"/>
              <a:ext cx="9211083" cy="3850300"/>
              <a:chOff x="249759" y="2171252"/>
              <a:chExt cx="9211083" cy="3850300"/>
            </a:xfrm>
          </p:grpSpPr>
          <p:grpSp>
            <p:nvGrpSpPr>
              <p:cNvPr id="27" name="図形グループ 26"/>
              <p:cNvGrpSpPr/>
              <p:nvPr/>
            </p:nvGrpSpPr>
            <p:grpSpPr>
              <a:xfrm>
                <a:off x="249759" y="2171252"/>
                <a:ext cx="9211083" cy="3850300"/>
                <a:chOff x="249759" y="2375092"/>
                <a:chExt cx="9211083" cy="3850300"/>
              </a:xfrm>
            </p:grpSpPr>
            <p:grpSp>
              <p:nvGrpSpPr>
                <p:cNvPr id="6" name="図形グループ 5"/>
                <p:cNvGrpSpPr/>
                <p:nvPr/>
              </p:nvGrpSpPr>
              <p:grpSpPr>
                <a:xfrm>
                  <a:off x="249759" y="2375092"/>
                  <a:ext cx="8793283" cy="1941996"/>
                  <a:chOff x="204288" y="2152323"/>
                  <a:chExt cx="8793283" cy="1941996"/>
                </a:xfrm>
              </p:grpSpPr>
              <p:grpSp>
                <p:nvGrpSpPr>
                  <p:cNvPr id="7" name="図形グループ 6"/>
                  <p:cNvGrpSpPr/>
                  <p:nvPr/>
                </p:nvGrpSpPr>
                <p:grpSpPr>
                  <a:xfrm>
                    <a:off x="1612080" y="3308316"/>
                    <a:ext cx="7385491" cy="786003"/>
                    <a:chOff x="893540" y="3795657"/>
                    <a:chExt cx="7385491" cy="786003"/>
                  </a:xfrm>
                </p:grpSpPr>
                <p:sp>
                  <p:nvSpPr>
                    <p:cNvPr id="9" name="テキスト ボックス 8"/>
                    <p:cNvSpPr txBox="1"/>
                    <p:nvPr/>
                  </p:nvSpPr>
                  <p:spPr>
                    <a:xfrm>
                      <a:off x="893540" y="3832737"/>
                      <a:ext cx="891023" cy="748923"/>
                    </a:xfrm>
                    <a:prstGeom prst="rect">
                      <a:avLst/>
                    </a:prstGeom>
                    <a:noFill/>
                  </p:spPr>
                  <p:txBody>
                    <a:bodyPr wrap="square" rtlCol="0">
                      <a:spAutoFit/>
                    </a:bodyPr>
                    <a:lstStyle/>
                    <a:p>
                      <a:pPr algn="ctr"/>
                      <a:r>
                        <a:rPr lang="en-US" altLang="ja-JP" sz="3200" b="0" dirty="0" smtClean="0"/>
                        <a:t>C</a:t>
                      </a:r>
                      <a:endParaRPr lang="ja-JP" altLang="en-US" sz="3200" b="0" dirty="0"/>
                    </a:p>
                  </p:txBody>
                </p:sp>
                <p:sp>
                  <p:nvSpPr>
                    <p:cNvPr id="10" name="テキスト ボックス 9"/>
                    <p:cNvSpPr txBox="1"/>
                    <p:nvPr/>
                  </p:nvSpPr>
                  <p:spPr>
                    <a:xfrm>
                      <a:off x="2405542" y="3832737"/>
                      <a:ext cx="891023" cy="748923"/>
                    </a:xfrm>
                    <a:prstGeom prst="rect">
                      <a:avLst/>
                    </a:prstGeom>
                    <a:noFill/>
                  </p:spPr>
                  <p:txBody>
                    <a:bodyPr wrap="square" rtlCol="0">
                      <a:spAutoFit/>
                    </a:bodyPr>
                    <a:lstStyle/>
                    <a:p>
                      <a:pPr algn="ctr"/>
                      <a:r>
                        <a:rPr lang="en-US" altLang="ja-JP" sz="3200" b="0" dirty="0" smtClean="0"/>
                        <a:t>D7</a:t>
                      </a:r>
                      <a:endParaRPr lang="ja-JP" altLang="en-US" sz="3200" b="0" dirty="0"/>
                    </a:p>
                  </p:txBody>
                </p:sp>
                <p:sp>
                  <p:nvSpPr>
                    <p:cNvPr id="11" name="テキスト ボックス 10"/>
                    <p:cNvSpPr txBox="1"/>
                    <p:nvPr/>
                  </p:nvSpPr>
                  <p:spPr>
                    <a:xfrm>
                      <a:off x="4040001" y="3832737"/>
                      <a:ext cx="891023" cy="748923"/>
                    </a:xfrm>
                    <a:prstGeom prst="rect">
                      <a:avLst/>
                    </a:prstGeom>
                    <a:noFill/>
                  </p:spPr>
                  <p:txBody>
                    <a:bodyPr wrap="square" rtlCol="0">
                      <a:spAutoFit/>
                    </a:bodyPr>
                    <a:lstStyle/>
                    <a:p>
                      <a:pPr algn="ctr"/>
                      <a:r>
                        <a:rPr lang="en-US" altLang="ja-JP" sz="3200" b="0" dirty="0" smtClean="0"/>
                        <a:t>G</a:t>
                      </a:r>
                      <a:endParaRPr lang="ja-JP" altLang="en-US" sz="3200" b="0" dirty="0"/>
                    </a:p>
                  </p:txBody>
                </p:sp>
                <p:sp>
                  <p:nvSpPr>
                    <p:cNvPr id="12" name="テキスト ボックス 11"/>
                    <p:cNvSpPr txBox="1"/>
                    <p:nvPr/>
                  </p:nvSpPr>
                  <p:spPr>
                    <a:xfrm>
                      <a:off x="5616552" y="3822671"/>
                      <a:ext cx="891023" cy="748923"/>
                    </a:xfrm>
                    <a:prstGeom prst="rect">
                      <a:avLst/>
                    </a:prstGeom>
                    <a:noFill/>
                  </p:spPr>
                  <p:txBody>
                    <a:bodyPr wrap="square" rtlCol="0">
                      <a:spAutoFit/>
                    </a:bodyPr>
                    <a:lstStyle/>
                    <a:p>
                      <a:pPr algn="ctr"/>
                      <a:r>
                        <a:rPr lang="en-US" altLang="ja-JP" sz="3200" b="0" dirty="0" smtClean="0"/>
                        <a:t>A7</a:t>
                      </a:r>
                      <a:endParaRPr lang="ja-JP" altLang="en-US" sz="3200" b="0" dirty="0"/>
                    </a:p>
                  </p:txBody>
                </p:sp>
                <p:sp>
                  <p:nvSpPr>
                    <p:cNvPr id="13" name="テキスト ボックス 12"/>
                    <p:cNvSpPr txBox="1"/>
                    <p:nvPr/>
                  </p:nvSpPr>
                  <p:spPr>
                    <a:xfrm>
                      <a:off x="7388008" y="3795657"/>
                      <a:ext cx="891023" cy="748923"/>
                    </a:xfrm>
                    <a:prstGeom prst="rect">
                      <a:avLst/>
                    </a:prstGeom>
                    <a:noFill/>
                  </p:spPr>
                  <p:txBody>
                    <a:bodyPr wrap="square" rtlCol="0">
                      <a:spAutoFit/>
                    </a:bodyPr>
                    <a:lstStyle/>
                    <a:p>
                      <a:pPr algn="ctr"/>
                      <a:r>
                        <a:rPr lang="en-US" altLang="ja-JP" sz="3200" b="0" dirty="0"/>
                        <a:t>D</a:t>
                      </a:r>
                      <a:endParaRPr lang="ja-JP" altLang="en-US" sz="3200" b="0" dirty="0"/>
                    </a:p>
                  </p:txBody>
                </p:sp>
              </p:grpSp>
              <p:sp>
                <p:nvSpPr>
                  <p:cNvPr id="8" name="テキスト ボックス 7"/>
                  <p:cNvSpPr txBox="1"/>
                  <p:nvPr/>
                </p:nvSpPr>
                <p:spPr>
                  <a:xfrm>
                    <a:off x="204288" y="2152323"/>
                    <a:ext cx="1613893" cy="461665"/>
                  </a:xfrm>
                  <a:prstGeom prst="rect">
                    <a:avLst/>
                  </a:prstGeom>
                  <a:noFill/>
                  <a:ln>
                    <a:solidFill>
                      <a:schemeClr val="tx1"/>
                    </a:solidFill>
                  </a:ln>
                </p:spPr>
                <p:txBody>
                  <a:bodyPr wrap="square" rtlCol="0">
                    <a:spAutoFit/>
                  </a:bodyPr>
                  <a:lstStyle/>
                  <a:p>
                    <a:pPr algn="ctr"/>
                    <a:r>
                      <a:rPr lang="en-US" altLang="ja-JP" sz="1800" b="0" dirty="0" smtClean="0"/>
                      <a:t>Main</a:t>
                    </a:r>
                    <a:r>
                      <a:rPr lang="en-US" altLang="ja-JP" sz="1800" b="0" dirty="0"/>
                      <a:t> </a:t>
                    </a:r>
                    <a:r>
                      <a:rPr lang="en-US" altLang="ja-JP" sz="1800" b="0" dirty="0" smtClean="0"/>
                      <a:t>Key: </a:t>
                    </a:r>
                    <a:r>
                      <a:rPr lang="en-US" altLang="ja-JP" sz="1800" b="0" dirty="0"/>
                      <a:t>G</a:t>
                    </a:r>
                    <a:endParaRPr lang="ja-JP" altLang="en-US" sz="1800" b="0" dirty="0"/>
                  </a:p>
                </p:txBody>
              </p:sp>
            </p:grpSp>
            <p:sp>
              <p:nvSpPr>
                <p:cNvPr id="14" name="テキスト ボックス 13"/>
                <p:cNvSpPr txBox="1"/>
                <p:nvPr/>
              </p:nvSpPr>
              <p:spPr>
                <a:xfrm>
                  <a:off x="1253399" y="4455535"/>
                  <a:ext cx="1727813" cy="1138773"/>
                </a:xfrm>
                <a:prstGeom prst="rect">
                  <a:avLst/>
                </a:prstGeom>
                <a:noFill/>
              </p:spPr>
              <p:txBody>
                <a:bodyPr wrap="square" rtlCol="0">
                  <a:spAutoFit/>
                </a:bodyPr>
                <a:lstStyle/>
                <a:p>
                  <a:pPr algn="ctr"/>
                  <a:r>
                    <a:rPr lang="en-US" altLang="ja-JP" sz="2400" b="0" dirty="0" smtClean="0"/>
                    <a:t>Ⅳ</a:t>
                  </a:r>
                </a:p>
                <a:p>
                  <a:pPr algn="ctr"/>
                  <a:r>
                    <a:rPr lang="en-US" altLang="ja-JP" sz="2400" b="0" dirty="0" smtClean="0"/>
                    <a:t>in G</a:t>
                  </a:r>
                  <a:endParaRPr lang="ja-JP" altLang="en-US" sz="2400" b="0" dirty="0"/>
                </a:p>
              </p:txBody>
            </p:sp>
            <p:sp>
              <p:nvSpPr>
                <p:cNvPr id="15" name="テキスト ボックス 14"/>
                <p:cNvSpPr txBox="1"/>
                <p:nvPr/>
              </p:nvSpPr>
              <p:spPr>
                <a:xfrm>
                  <a:off x="2707261" y="4453577"/>
                  <a:ext cx="1727813" cy="1138773"/>
                </a:xfrm>
                <a:prstGeom prst="rect">
                  <a:avLst/>
                </a:prstGeom>
                <a:noFill/>
              </p:spPr>
              <p:txBody>
                <a:bodyPr wrap="square" rtlCol="0">
                  <a:spAutoFit/>
                </a:bodyPr>
                <a:lstStyle/>
                <a:p>
                  <a:pPr algn="ctr"/>
                  <a:r>
                    <a:rPr lang="en-US" altLang="ja-JP" sz="2400" b="0" dirty="0" smtClean="0"/>
                    <a:t>Ⅴ7</a:t>
                  </a:r>
                </a:p>
                <a:p>
                  <a:pPr algn="ctr"/>
                  <a:r>
                    <a:rPr lang="en-US" altLang="ja-JP" sz="2400" b="0" dirty="0" smtClean="0"/>
                    <a:t>in G</a:t>
                  </a:r>
                  <a:endParaRPr lang="ja-JP" altLang="en-US" sz="2400" b="0" dirty="0"/>
                </a:p>
              </p:txBody>
            </p:sp>
            <p:sp>
              <p:nvSpPr>
                <p:cNvPr id="16" name="テキスト ボックス 15"/>
                <p:cNvSpPr txBox="1"/>
                <p:nvPr/>
              </p:nvSpPr>
              <p:spPr>
                <a:xfrm>
                  <a:off x="4383024" y="4455535"/>
                  <a:ext cx="1727813" cy="1138773"/>
                </a:xfrm>
                <a:prstGeom prst="rect">
                  <a:avLst/>
                </a:prstGeom>
                <a:noFill/>
              </p:spPr>
              <p:txBody>
                <a:bodyPr wrap="square" rtlCol="0">
                  <a:spAutoFit/>
                </a:bodyPr>
                <a:lstStyle/>
                <a:p>
                  <a:pPr algn="ctr"/>
                  <a:r>
                    <a:rPr lang="en-US" altLang="ja-JP" sz="2400" b="0" dirty="0" smtClean="0"/>
                    <a:t>Ⅰ</a:t>
                  </a:r>
                </a:p>
                <a:p>
                  <a:pPr algn="ctr"/>
                  <a:r>
                    <a:rPr lang="en-US" altLang="ja-JP" sz="2400" b="0" dirty="0" smtClean="0"/>
                    <a:t>in G</a:t>
                  </a:r>
                  <a:endParaRPr lang="ja-JP" altLang="en-US" sz="2400" b="0" dirty="0"/>
                </a:p>
              </p:txBody>
            </p:sp>
            <p:sp>
              <p:nvSpPr>
                <p:cNvPr id="17" name="テキスト ボックス 16"/>
                <p:cNvSpPr txBox="1"/>
                <p:nvPr/>
              </p:nvSpPr>
              <p:spPr>
                <a:xfrm>
                  <a:off x="5969717" y="4449177"/>
                  <a:ext cx="1727813" cy="1138773"/>
                </a:xfrm>
                <a:prstGeom prst="rect">
                  <a:avLst/>
                </a:prstGeom>
                <a:noFill/>
              </p:spPr>
              <p:txBody>
                <a:bodyPr wrap="square" rtlCol="0">
                  <a:spAutoFit/>
                </a:bodyPr>
                <a:lstStyle/>
                <a:p>
                  <a:pPr algn="ctr"/>
                  <a:r>
                    <a:rPr lang="en-US" altLang="ja-JP" sz="2400" b="0" dirty="0" smtClean="0"/>
                    <a:t>Ⅴ</a:t>
                  </a:r>
                </a:p>
                <a:p>
                  <a:pPr algn="ctr"/>
                  <a:r>
                    <a:rPr lang="en-US" altLang="ja-JP" sz="2400" b="0" dirty="0" smtClean="0"/>
                    <a:t>in D</a:t>
                  </a:r>
                  <a:endParaRPr lang="ja-JP" altLang="en-US" sz="2400" b="0" dirty="0"/>
                </a:p>
              </p:txBody>
            </p:sp>
            <p:sp>
              <p:nvSpPr>
                <p:cNvPr id="18" name="テキスト ボックス 17"/>
                <p:cNvSpPr txBox="1"/>
                <p:nvPr/>
              </p:nvSpPr>
              <p:spPr>
                <a:xfrm>
                  <a:off x="7733029" y="4449177"/>
                  <a:ext cx="1727813" cy="1138773"/>
                </a:xfrm>
                <a:prstGeom prst="rect">
                  <a:avLst/>
                </a:prstGeom>
                <a:noFill/>
              </p:spPr>
              <p:txBody>
                <a:bodyPr wrap="square" rtlCol="0">
                  <a:spAutoFit/>
                </a:bodyPr>
                <a:lstStyle/>
                <a:p>
                  <a:pPr algn="ctr"/>
                  <a:r>
                    <a:rPr lang="en-US" altLang="ja-JP" sz="2400" b="0" dirty="0" smtClean="0"/>
                    <a:t>Ⅰ</a:t>
                  </a:r>
                </a:p>
                <a:p>
                  <a:pPr algn="ctr"/>
                  <a:r>
                    <a:rPr lang="en-US" altLang="ja-JP" sz="2400" b="0" dirty="0" smtClean="0"/>
                    <a:t>in D</a:t>
                  </a:r>
                  <a:endParaRPr lang="ja-JP" altLang="en-US" sz="2400" b="0" dirty="0"/>
                </a:p>
              </p:txBody>
            </p:sp>
            <p:cxnSp>
              <p:nvCxnSpPr>
                <p:cNvPr id="20" name="直線コネクタ 19"/>
                <p:cNvCxnSpPr/>
                <p:nvPr/>
              </p:nvCxnSpPr>
              <p:spPr>
                <a:xfrm flipH="1">
                  <a:off x="6095157" y="3435646"/>
                  <a:ext cx="15680" cy="2318880"/>
                </a:xfrm>
                <a:prstGeom prst="line">
                  <a:avLst/>
                </a:prstGeom>
                <a:ln>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
              <p:nvSpPr>
                <p:cNvPr id="21" name="テキスト ボックス 20"/>
                <p:cNvSpPr txBox="1"/>
                <p:nvPr/>
              </p:nvSpPr>
              <p:spPr>
                <a:xfrm>
                  <a:off x="5230367" y="5640617"/>
                  <a:ext cx="1727813" cy="584775"/>
                </a:xfrm>
                <a:prstGeom prst="rect">
                  <a:avLst/>
                </a:prstGeom>
                <a:noFill/>
              </p:spPr>
              <p:txBody>
                <a:bodyPr wrap="square" rtlCol="0">
                  <a:spAutoFit/>
                </a:bodyPr>
                <a:lstStyle/>
                <a:p>
                  <a:pPr algn="ctr"/>
                  <a:r>
                    <a:rPr lang="ja-JP" altLang="en-US" sz="2400" b="0" dirty="0" smtClean="0"/>
                    <a:t>転調</a:t>
                  </a:r>
                  <a:endParaRPr lang="en-US" altLang="ja-JP" sz="2400" b="0" dirty="0" smtClean="0"/>
                </a:p>
              </p:txBody>
            </p:sp>
            <p:sp>
              <p:nvSpPr>
                <p:cNvPr id="24" name="下矢印 23"/>
                <p:cNvSpPr/>
                <p:nvPr/>
              </p:nvSpPr>
              <p:spPr>
                <a:xfrm>
                  <a:off x="5026523" y="3345545"/>
                  <a:ext cx="407687" cy="371079"/>
                </a:xfrm>
                <a:prstGeom prst="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sp>
              <p:nvSpPr>
                <p:cNvPr id="25" name="下矢印 24"/>
                <p:cNvSpPr/>
                <p:nvPr/>
              </p:nvSpPr>
              <p:spPr>
                <a:xfrm>
                  <a:off x="6590696" y="3328085"/>
                  <a:ext cx="407687" cy="371079"/>
                </a:xfrm>
                <a:prstGeom prst="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grpSp>
          <p:sp>
            <p:nvSpPr>
              <p:cNvPr id="28" name="角丸四角形 27"/>
              <p:cNvSpPr/>
              <p:nvPr/>
            </p:nvSpPr>
            <p:spPr>
              <a:xfrm>
                <a:off x="1253399" y="3525208"/>
                <a:ext cx="6018187" cy="756371"/>
              </a:xfrm>
              <a:prstGeom prst="roundRect">
                <a:avLst/>
              </a:prstGeom>
              <a:noFill/>
              <a:ln w="3810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grpSp>
        <p:sp>
          <p:nvSpPr>
            <p:cNvPr id="31" name="テキスト ボックス 30"/>
            <p:cNvSpPr txBox="1"/>
            <p:nvPr/>
          </p:nvSpPr>
          <p:spPr>
            <a:xfrm>
              <a:off x="4367347" y="2649094"/>
              <a:ext cx="1727813" cy="502702"/>
            </a:xfrm>
            <a:prstGeom prst="rect">
              <a:avLst/>
            </a:prstGeom>
            <a:noFill/>
          </p:spPr>
          <p:txBody>
            <a:bodyPr wrap="square" rtlCol="0">
              <a:spAutoFit/>
            </a:bodyPr>
            <a:lstStyle/>
            <a:p>
              <a:pPr algn="ctr"/>
              <a:r>
                <a:rPr lang="en-US" altLang="ja-JP" sz="2000" b="0" dirty="0" smtClean="0"/>
                <a:t>pivot?</a:t>
              </a:r>
              <a:endParaRPr lang="en-US" altLang="ja-JP" sz="2000" b="0" dirty="0"/>
            </a:p>
          </p:txBody>
        </p:sp>
        <p:sp>
          <p:nvSpPr>
            <p:cNvPr id="32" name="テキスト ボックス 31"/>
            <p:cNvSpPr txBox="1"/>
            <p:nvPr/>
          </p:nvSpPr>
          <p:spPr>
            <a:xfrm>
              <a:off x="5957143" y="2632917"/>
              <a:ext cx="1727813" cy="502702"/>
            </a:xfrm>
            <a:prstGeom prst="rect">
              <a:avLst/>
            </a:prstGeom>
            <a:noFill/>
          </p:spPr>
          <p:txBody>
            <a:bodyPr wrap="square" rtlCol="0">
              <a:spAutoFit/>
            </a:bodyPr>
            <a:lstStyle/>
            <a:p>
              <a:pPr algn="ctr"/>
              <a:r>
                <a:rPr lang="en-US" altLang="ja-JP" sz="2000" b="0" dirty="0" smtClean="0"/>
                <a:t>pivot?</a:t>
              </a:r>
              <a:endParaRPr lang="en-US" altLang="ja-JP" sz="2000" b="0" dirty="0"/>
            </a:p>
          </p:txBody>
        </p:sp>
      </p:grpSp>
    </p:spTree>
    <p:extLst>
      <p:ext uri="{BB962C8B-B14F-4D97-AF65-F5344CB8AC3E}">
        <p14:creationId xmlns:p14="http://schemas.microsoft.com/office/powerpoint/2010/main" val="12647581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転調付近におけるピボットコードの発見</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緑枠に対して</a:t>
            </a:r>
            <a:r>
              <a:rPr lang="en-US" altLang="ja-JP" dirty="0" smtClean="0"/>
              <a:t>CCG</a:t>
            </a:r>
            <a:r>
              <a:rPr lang="ja-JP" altLang="en-US" dirty="0" smtClean="0"/>
              <a:t>を用いる</a:t>
            </a:r>
            <a:endParaRPr kumimoji="1" lang="ja-JP" altLang="en-US" dirty="0"/>
          </a:p>
        </p:txBody>
      </p:sp>
      <p:sp>
        <p:nvSpPr>
          <p:cNvPr id="58" name="円/楕円 57"/>
          <p:cNvSpPr/>
          <p:nvPr/>
        </p:nvSpPr>
        <p:spPr>
          <a:xfrm>
            <a:off x="6505208" y="3546370"/>
            <a:ext cx="594092" cy="594092"/>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grpSp>
        <p:nvGrpSpPr>
          <p:cNvPr id="4" name="図形グループ 3"/>
          <p:cNvGrpSpPr/>
          <p:nvPr/>
        </p:nvGrpSpPr>
        <p:grpSpPr>
          <a:xfrm>
            <a:off x="172482" y="2444755"/>
            <a:ext cx="8870560" cy="4109446"/>
            <a:chOff x="172482" y="2444755"/>
            <a:chExt cx="8870560" cy="4109446"/>
          </a:xfrm>
        </p:grpSpPr>
        <p:grpSp>
          <p:nvGrpSpPr>
            <p:cNvPr id="5" name="図形グループ 4"/>
            <p:cNvGrpSpPr/>
            <p:nvPr/>
          </p:nvGrpSpPr>
          <p:grpSpPr>
            <a:xfrm>
              <a:off x="172482" y="2444755"/>
              <a:ext cx="8870560" cy="4109446"/>
              <a:chOff x="172482" y="2444755"/>
              <a:chExt cx="8870560" cy="4109446"/>
            </a:xfrm>
          </p:grpSpPr>
          <p:grpSp>
            <p:nvGrpSpPr>
              <p:cNvPr id="30" name="図形グループ 29"/>
              <p:cNvGrpSpPr/>
              <p:nvPr/>
            </p:nvGrpSpPr>
            <p:grpSpPr>
              <a:xfrm>
                <a:off x="172482" y="2444755"/>
                <a:ext cx="8870560" cy="1976979"/>
                <a:chOff x="172482" y="2444755"/>
                <a:chExt cx="8870560" cy="1976979"/>
              </a:xfrm>
            </p:grpSpPr>
            <p:grpSp>
              <p:nvGrpSpPr>
                <p:cNvPr id="27" name="図形グループ 26"/>
                <p:cNvGrpSpPr/>
                <p:nvPr/>
              </p:nvGrpSpPr>
              <p:grpSpPr>
                <a:xfrm>
                  <a:off x="172482" y="2444755"/>
                  <a:ext cx="8870560" cy="1976979"/>
                  <a:chOff x="172482" y="2648595"/>
                  <a:chExt cx="8870560" cy="1976979"/>
                </a:xfrm>
              </p:grpSpPr>
              <p:grpSp>
                <p:nvGrpSpPr>
                  <p:cNvPr id="6" name="図形グループ 5"/>
                  <p:cNvGrpSpPr/>
                  <p:nvPr/>
                </p:nvGrpSpPr>
                <p:grpSpPr>
                  <a:xfrm>
                    <a:off x="172482" y="2648595"/>
                    <a:ext cx="8870560" cy="1668493"/>
                    <a:chOff x="127011" y="2425826"/>
                    <a:chExt cx="8870560" cy="1668493"/>
                  </a:xfrm>
                </p:grpSpPr>
                <p:grpSp>
                  <p:nvGrpSpPr>
                    <p:cNvPr id="7" name="図形グループ 6"/>
                    <p:cNvGrpSpPr/>
                    <p:nvPr/>
                  </p:nvGrpSpPr>
                  <p:grpSpPr>
                    <a:xfrm>
                      <a:off x="1612080" y="3308316"/>
                      <a:ext cx="7385491" cy="786003"/>
                      <a:chOff x="893540" y="3795657"/>
                      <a:chExt cx="7385491" cy="786003"/>
                    </a:xfrm>
                  </p:grpSpPr>
                  <p:sp>
                    <p:nvSpPr>
                      <p:cNvPr id="9" name="テキスト ボックス 8"/>
                      <p:cNvSpPr txBox="1"/>
                      <p:nvPr/>
                    </p:nvSpPr>
                    <p:spPr>
                      <a:xfrm>
                        <a:off x="893540" y="3832737"/>
                        <a:ext cx="891023" cy="748923"/>
                      </a:xfrm>
                      <a:prstGeom prst="rect">
                        <a:avLst/>
                      </a:prstGeom>
                      <a:noFill/>
                    </p:spPr>
                    <p:txBody>
                      <a:bodyPr wrap="square" rtlCol="0">
                        <a:spAutoFit/>
                      </a:bodyPr>
                      <a:lstStyle/>
                      <a:p>
                        <a:pPr algn="ctr"/>
                        <a:r>
                          <a:rPr lang="en-US" altLang="ja-JP" sz="3200" b="0" dirty="0" smtClean="0"/>
                          <a:t>C</a:t>
                        </a:r>
                        <a:endParaRPr lang="ja-JP" altLang="en-US" sz="3200" b="0" dirty="0"/>
                      </a:p>
                    </p:txBody>
                  </p:sp>
                  <p:sp>
                    <p:nvSpPr>
                      <p:cNvPr id="10" name="テキスト ボックス 9"/>
                      <p:cNvSpPr txBox="1"/>
                      <p:nvPr/>
                    </p:nvSpPr>
                    <p:spPr>
                      <a:xfrm>
                        <a:off x="2405542" y="3832737"/>
                        <a:ext cx="891023" cy="748923"/>
                      </a:xfrm>
                      <a:prstGeom prst="rect">
                        <a:avLst/>
                      </a:prstGeom>
                      <a:noFill/>
                    </p:spPr>
                    <p:txBody>
                      <a:bodyPr wrap="square" rtlCol="0">
                        <a:spAutoFit/>
                      </a:bodyPr>
                      <a:lstStyle/>
                      <a:p>
                        <a:pPr algn="ctr"/>
                        <a:r>
                          <a:rPr lang="en-US" altLang="ja-JP" sz="3200" b="0" dirty="0" smtClean="0"/>
                          <a:t>D7</a:t>
                        </a:r>
                        <a:endParaRPr lang="ja-JP" altLang="en-US" sz="3200" b="0" dirty="0"/>
                      </a:p>
                    </p:txBody>
                  </p:sp>
                  <p:sp>
                    <p:nvSpPr>
                      <p:cNvPr id="11" name="テキスト ボックス 10"/>
                      <p:cNvSpPr txBox="1"/>
                      <p:nvPr/>
                    </p:nvSpPr>
                    <p:spPr>
                      <a:xfrm>
                        <a:off x="4040001" y="3832737"/>
                        <a:ext cx="891023" cy="748923"/>
                      </a:xfrm>
                      <a:prstGeom prst="rect">
                        <a:avLst/>
                      </a:prstGeom>
                      <a:noFill/>
                    </p:spPr>
                    <p:txBody>
                      <a:bodyPr wrap="square" rtlCol="0">
                        <a:spAutoFit/>
                      </a:bodyPr>
                      <a:lstStyle/>
                      <a:p>
                        <a:pPr algn="ctr"/>
                        <a:r>
                          <a:rPr lang="en-US" altLang="ja-JP" sz="3200" b="0" dirty="0" smtClean="0"/>
                          <a:t>G</a:t>
                        </a:r>
                        <a:endParaRPr lang="ja-JP" altLang="en-US" sz="3200" b="0" dirty="0"/>
                      </a:p>
                    </p:txBody>
                  </p:sp>
                  <p:sp>
                    <p:nvSpPr>
                      <p:cNvPr id="12" name="テキスト ボックス 11"/>
                      <p:cNvSpPr txBox="1"/>
                      <p:nvPr/>
                    </p:nvSpPr>
                    <p:spPr>
                      <a:xfrm>
                        <a:off x="5616552" y="3822671"/>
                        <a:ext cx="891023" cy="748923"/>
                      </a:xfrm>
                      <a:prstGeom prst="rect">
                        <a:avLst/>
                      </a:prstGeom>
                      <a:noFill/>
                    </p:spPr>
                    <p:txBody>
                      <a:bodyPr wrap="square" rtlCol="0">
                        <a:spAutoFit/>
                      </a:bodyPr>
                      <a:lstStyle/>
                      <a:p>
                        <a:pPr algn="ctr"/>
                        <a:r>
                          <a:rPr lang="en-US" altLang="ja-JP" sz="3200" b="0" dirty="0" smtClean="0"/>
                          <a:t>A7</a:t>
                        </a:r>
                        <a:endParaRPr lang="ja-JP" altLang="en-US" sz="3200" b="0" dirty="0"/>
                      </a:p>
                    </p:txBody>
                  </p:sp>
                  <p:sp>
                    <p:nvSpPr>
                      <p:cNvPr id="13" name="テキスト ボックス 12"/>
                      <p:cNvSpPr txBox="1"/>
                      <p:nvPr/>
                    </p:nvSpPr>
                    <p:spPr>
                      <a:xfrm>
                        <a:off x="7388008" y="3795657"/>
                        <a:ext cx="891023" cy="748923"/>
                      </a:xfrm>
                      <a:prstGeom prst="rect">
                        <a:avLst/>
                      </a:prstGeom>
                      <a:noFill/>
                    </p:spPr>
                    <p:txBody>
                      <a:bodyPr wrap="square" rtlCol="0">
                        <a:spAutoFit/>
                      </a:bodyPr>
                      <a:lstStyle/>
                      <a:p>
                        <a:pPr algn="ctr"/>
                        <a:r>
                          <a:rPr lang="en-US" altLang="ja-JP" sz="3200" b="0" dirty="0"/>
                          <a:t>D</a:t>
                        </a:r>
                        <a:endParaRPr lang="ja-JP" altLang="en-US" sz="3200" b="0" dirty="0"/>
                      </a:p>
                    </p:txBody>
                  </p:sp>
                </p:grpSp>
                <p:sp>
                  <p:nvSpPr>
                    <p:cNvPr id="8" name="テキスト ボックス 7"/>
                    <p:cNvSpPr txBox="1"/>
                    <p:nvPr/>
                  </p:nvSpPr>
                  <p:spPr>
                    <a:xfrm>
                      <a:off x="127011" y="2425826"/>
                      <a:ext cx="1613893" cy="461665"/>
                    </a:xfrm>
                    <a:prstGeom prst="rect">
                      <a:avLst/>
                    </a:prstGeom>
                    <a:noFill/>
                    <a:ln>
                      <a:solidFill>
                        <a:schemeClr val="tx1"/>
                      </a:solidFill>
                    </a:ln>
                  </p:spPr>
                  <p:txBody>
                    <a:bodyPr wrap="square" rtlCol="0">
                      <a:spAutoFit/>
                    </a:bodyPr>
                    <a:lstStyle/>
                    <a:p>
                      <a:pPr algn="ctr"/>
                      <a:r>
                        <a:rPr lang="en-US" altLang="ja-JP" sz="1800" b="0" dirty="0" smtClean="0"/>
                        <a:t>Main</a:t>
                      </a:r>
                      <a:r>
                        <a:rPr lang="en-US" altLang="ja-JP" sz="1800" b="0" dirty="0"/>
                        <a:t> </a:t>
                      </a:r>
                      <a:r>
                        <a:rPr lang="en-US" altLang="ja-JP" sz="1800" b="0" dirty="0" smtClean="0"/>
                        <a:t>Key: </a:t>
                      </a:r>
                      <a:r>
                        <a:rPr lang="en-US" altLang="ja-JP" sz="1800" b="0" dirty="0"/>
                        <a:t>G</a:t>
                      </a:r>
                      <a:endParaRPr lang="ja-JP" altLang="en-US" sz="1800" b="0" dirty="0"/>
                    </a:p>
                  </p:txBody>
                </p:sp>
              </p:grpSp>
              <p:cxnSp>
                <p:nvCxnSpPr>
                  <p:cNvPr id="20" name="直線コネクタ 19"/>
                  <p:cNvCxnSpPr/>
                  <p:nvPr/>
                </p:nvCxnSpPr>
                <p:spPr>
                  <a:xfrm flipV="1">
                    <a:off x="6110837" y="3435646"/>
                    <a:ext cx="0" cy="1189928"/>
                  </a:xfrm>
                  <a:prstGeom prst="line">
                    <a:avLst/>
                  </a:prstGeom>
                  <a:ln>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
                <p:nvSpPr>
                  <p:cNvPr id="24" name="下矢印 23"/>
                  <p:cNvSpPr/>
                  <p:nvPr/>
                </p:nvSpPr>
                <p:spPr>
                  <a:xfrm>
                    <a:off x="5026523" y="3345545"/>
                    <a:ext cx="407687" cy="371079"/>
                  </a:xfrm>
                  <a:prstGeom prst="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sp>
                <p:nvSpPr>
                  <p:cNvPr id="25" name="下矢印 24"/>
                  <p:cNvSpPr/>
                  <p:nvPr/>
                </p:nvSpPr>
                <p:spPr>
                  <a:xfrm>
                    <a:off x="6590696" y="3328085"/>
                    <a:ext cx="407687" cy="371079"/>
                  </a:xfrm>
                  <a:prstGeom prst="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grpSp>
            <p:sp>
              <p:nvSpPr>
                <p:cNvPr id="28" name="角丸四角形 27"/>
                <p:cNvSpPr/>
                <p:nvPr/>
              </p:nvSpPr>
              <p:spPr>
                <a:xfrm>
                  <a:off x="1253399" y="3495324"/>
                  <a:ext cx="6018187" cy="756371"/>
                </a:xfrm>
                <a:prstGeom prst="roundRect">
                  <a:avLst/>
                </a:prstGeom>
                <a:noFill/>
                <a:ln w="3810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grpSp>
          <p:sp>
            <p:nvSpPr>
              <p:cNvPr id="32" name="テキスト ボックス 31"/>
              <p:cNvSpPr txBox="1"/>
              <p:nvPr/>
            </p:nvSpPr>
            <p:spPr>
              <a:xfrm>
                <a:off x="1012865" y="4471215"/>
                <a:ext cx="2704596" cy="584775"/>
              </a:xfrm>
              <a:prstGeom prst="rect">
                <a:avLst/>
              </a:prstGeom>
              <a:noFill/>
            </p:spPr>
            <p:txBody>
              <a:bodyPr wrap="square" rtlCol="0">
                <a:spAutoFit/>
              </a:bodyPr>
              <a:lstStyle/>
              <a:p>
                <a:pPr algn="ctr"/>
                <a:r>
                  <a:rPr lang="en-US" altLang="ja-JP" sz="2400" b="0" dirty="0" err="1" smtClean="0"/>
                  <a:t>S</a:t>
                </a:r>
                <a:r>
                  <a:rPr lang="en-US" altLang="ja-JP" sz="2400" b="0" baseline="30000" dirty="0" err="1" smtClean="0"/>
                  <a:t>Ⅳ</a:t>
                </a:r>
                <a:r>
                  <a:rPr lang="ja-JP" altLang="en-US" sz="2400" b="0" dirty="0" smtClean="0"/>
                  <a:t>／</a:t>
                </a:r>
                <a:r>
                  <a:rPr lang="en-US" altLang="ja-JP" sz="2400" b="0" dirty="0"/>
                  <a:t>D</a:t>
                </a:r>
                <a:r>
                  <a:rPr lang="en-US" altLang="ja-JP" sz="2400" b="0" baseline="30000" dirty="0"/>
                  <a:t>[V|V7|II♭7</a:t>
                </a:r>
                <a:r>
                  <a:rPr lang="en-US" altLang="ja-JP" sz="2400" b="0" baseline="30000" dirty="0" smtClean="0"/>
                  <a:t>]</a:t>
                </a:r>
                <a:endParaRPr lang="ja-JP" altLang="en-US" sz="2400" b="0" dirty="0"/>
              </a:p>
            </p:txBody>
          </p:sp>
          <p:sp>
            <p:nvSpPr>
              <p:cNvPr id="33" name="テキスト ボックス 32"/>
              <p:cNvSpPr txBox="1"/>
              <p:nvPr/>
            </p:nvSpPr>
            <p:spPr>
              <a:xfrm>
                <a:off x="3223385" y="4486895"/>
                <a:ext cx="1727813" cy="584775"/>
              </a:xfrm>
              <a:prstGeom prst="rect">
                <a:avLst/>
              </a:prstGeom>
              <a:noFill/>
            </p:spPr>
            <p:txBody>
              <a:bodyPr wrap="square" rtlCol="0">
                <a:spAutoFit/>
              </a:bodyPr>
              <a:lstStyle/>
              <a:p>
                <a:pPr algn="ctr"/>
                <a:r>
                  <a:rPr lang="en-US" altLang="ja-JP" sz="2400" b="0" dirty="0" smtClean="0"/>
                  <a:t>D</a:t>
                </a:r>
                <a:r>
                  <a:rPr lang="en-US" altLang="ja-JP" sz="2400" b="0" baseline="30000" dirty="0" smtClean="0"/>
                  <a:t>V7</a:t>
                </a:r>
                <a:r>
                  <a:rPr lang="ja-JP" altLang="en-US" sz="2400" b="0" dirty="0" smtClean="0"/>
                  <a:t>／</a:t>
                </a:r>
                <a:r>
                  <a:rPr lang="en-US" altLang="ja-JP" sz="2400" b="0" dirty="0"/>
                  <a:t>T</a:t>
                </a:r>
                <a:endParaRPr lang="en-US" altLang="ja-JP" sz="2400" b="0" dirty="0" smtClean="0"/>
              </a:p>
            </p:txBody>
          </p:sp>
          <p:sp>
            <p:nvSpPr>
              <p:cNvPr id="34" name="テキスト ボックス 33"/>
              <p:cNvSpPr txBox="1"/>
              <p:nvPr/>
            </p:nvSpPr>
            <p:spPr>
              <a:xfrm>
                <a:off x="4951198" y="4473655"/>
                <a:ext cx="1005945" cy="584775"/>
              </a:xfrm>
              <a:prstGeom prst="rect">
                <a:avLst/>
              </a:prstGeom>
              <a:noFill/>
            </p:spPr>
            <p:txBody>
              <a:bodyPr wrap="square" rtlCol="0">
                <a:spAutoFit/>
              </a:bodyPr>
              <a:lstStyle/>
              <a:p>
                <a:pPr algn="ctr"/>
                <a:r>
                  <a:rPr lang="en-US" altLang="ja-JP" sz="2400" b="0" dirty="0"/>
                  <a:t>T</a:t>
                </a:r>
                <a:endParaRPr lang="en-US" altLang="ja-JP" sz="2400" b="0" dirty="0" smtClean="0"/>
              </a:p>
            </p:txBody>
          </p:sp>
          <p:sp>
            <p:nvSpPr>
              <p:cNvPr id="35" name="テキスト ボックス 34"/>
              <p:cNvSpPr txBox="1"/>
              <p:nvPr/>
            </p:nvSpPr>
            <p:spPr>
              <a:xfrm>
                <a:off x="5975924" y="4455535"/>
                <a:ext cx="1727813" cy="584775"/>
              </a:xfrm>
              <a:prstGeom prst="rect">
                <a:avLst/>
              </a:prstGeom>
              <a:noFill/>
            </p:spPr>
            <p:txBody>
              <a:bodyPr wrap="square" rtlCol="0">
                <a:spAutoFit/>
              </a:bodyPr>
              <a:lstStyle/>
              <a:p>
                <a:pPr algn="ctr"/>
                <a:r>
                  <a:rPr lang="en-US" altLang="ja-JP" sz="2400" b="0" dirty="0" smtClean="0"/>
                  <a:t>※</a:t>
                </a:r>
              </a:p>
            </p:txBody>
          </p:sp>
          <p:sp>
            <p:nvSpPr>
              <p:cNvPr id="36" name="テキスト ボックス 35"/>
              <p:cNvSpPr txBox="1"/>
              <p:nvPr/>
            </p:nvSpPr>
            <p:spPr>
              <a:xfrm>
                <a:off x="228740" y="4374806"/>
                <a:ext cx="1149953" cy="461665"/>
              </a:xfrm>
              <a:prstGeom prst="rect">
                <a:avLst/>
              </a:prstGeom>
              <a:noFill/>
              <a:ln>
                <a:solidFill>
                  <a:schemeClr val="tx1"/>
                </a:solidFill>
              </a:ln>
            </p:spPr>
            <p:txBody>
              <a:bodyPr wrap="square" rtlCol="0">
                <a:spAutoFit/>
              </a:bodyPr>
              <a:lstStyle/>
              <a:p>
                <a:pPr algn="ctr"/>
                <a:r>
                  <a:rPr lang="en-US" altLang="ja-JP" sz="1800" b="0" dirty="0" smtClean="0"/>
                  <a:t>Key</a:t>
                </a:r>
                <a:r>
                  <a:rPr lang="ja-JP" altLang="en-US" sz="1800" b="0" dirty="0" smtClean="0"/>
                  <a:t>：</a:t>
                </a:r>
                <a:r>
                  <a:rPr lang="en-US" altLang="ja-JP" sz="1800" b="0" dirty="0" smtClean="0"/>
                  <a:t>G</a:t>
                </a:r>
                <a:endParaRPr lang="ja-JP" altLang="en-US" sz="1800" b="0" dirty="0"/>
              </a:p>
            </p:txBody>
          </p:sp>
          <p:cxnSp>
            <p:nvCxnSpPr>
              <p:cNvPr id="42" name="直線コネクタ 41"/>
              <p:cNvCxnSpPr/>
              <p:nvPr/>
            </p:nvCxnSpPr>
            <p:spPr>
              <a:xfrm flipV="1">
                <a:off x="1253399" y="5071670"/>
                <a:ext cx="3314432" cy="1568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7" name="テキスト ボックス 46"/>
              <p:cNvSpPr txBox="1"/>
              <p:nvPr/>
            </p:nvSpPr>
            <p:spPr>
              <a:xfrm>
                <a:off x="4567831" y="4784120"/>
                <a:ext cx="759116" cy="502702"/>
              </a:xfrm>
              <a:prstGeom prst="rect">
                <a:avLst/>
              </a:prstGeom>
              <a:noFill/>
            </p:spPr>
            <p:txBody>
              <a:bodyPr wrap="square" rtlCol="0">
                <a:spAutoFit/>
              </a:bodyPr>
              <a:lstStyle/>
              <a:p>
                <a:r>
                  <a:rPr lang="en-US" altLang="ja-JP" sz="2000" b="0" dirty="0" smtClean="0"/>
                  <a:t>&gt;B</a:t>
                </a:r>
                <a:endParaRPr lang="ja-JP" altLang="en-US" sz="2000" b="0" dirty="0"/>
              </a:p>
            </p:txBody>
          </p:sp>
          <p:sp>
            <p:nvSpPr>
              <p:cNvPr id="48" name="テキスト ボックス 47"/>
              <p:cNvSpPr txBox="1"/>
              <p:nvPr/>
            </p:nvSpPr>
            <p:spPr>
              <a:xfrm>
                <a:off x="1974707" y="5084685"/>
                <a:ext cx="1727813" cy="584775"/>
              </a:xfrm>
              <a:prstGeom prst="rect">
                <a:avLst/>
              </a:prstGeom>
              <a:noFill/>
            </p:spPr>
            <p:txBody>
              <a:bodyPr wrap="square" rtlCol="0">
                <a:spAutoFit/>
              </a:bodyPr>
              <a:lstStyle/>
              <a:p>
                <a:pPr algn="ctr"/>
                <a:r>
                  <a:rPr lang="en-US" altLang="ja-JP" sz="2400" b="0" dirty="0" err="1" smtClean="0"/>
                  <a:t>S</a:t>
                </a:r>
                <a:r>
                  <a:rPr lang="en-US" altLang="ja-JP" sz="2400" b="0" baseline="30000" dirty="0" err="1" smtClean="0"/>
                  <a:t>Ⅳ</a:t>
                </a:r>
                <a:r>
                  <a:rPr lang="ja-JP" altLang="en-US" sz="2400" b="0" dirty="0" smtClean="0"/>
                  <a:t>／</a:t>
                </a:r>
                <a:r>
                  <a:rPr lang="en-US" altLang="ja-JP" sz="2400" b="0" dirty="0"/>
                  <a:t>T</a:t>
                </a:r>
                <a:endParaRPr lang="en-US" altLang="ja-JP" sz="2400" b="0" dirty="0" smtClean="0"/>
              </a:p>
            </p:txBody>
          </p:sp>
          <p:cxnSp>
            <p:nvCxnSpPr>
              <p:cNvPr id="49" name="直線コネクタ 48"/>
              <p:cNvCxnSpPr/>
              <p:nvPr/>
            </p:nvCxnSpPr>
            <p:spPr>
              <a:xfrm>
                <a:off x="2227778" y="5744165"/>
                <a:ext cx="346725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1" name="テキスト ボックス 50"/>
              <p:cNvSpPr txBox="1"/>
              <p:nvPr/>
            </p:nvSpPr>
            <p:spPr>
              <a:xfrm>
                <a:off x="5639817" y="5446131"/>
                <a:ext cx="455340" cy="518382"/>
              </a:xfrm>
              <a:prstGeom prst="rect">
                <a:avLst/>
              </a:prstGeom>
              <a:noFill/>
            </p:spPr>
            <p:txBody>
              <a:bodyPr wrap="square" rtlCol="0">
                <a:spAutoFit/>
              </a:bodyPr>
              <a:lstStyle/>
              <a:p>
                <a:r>
                  <a:rPr lang="en-US" altLang="ja-JP" sz="2000" b="0" dirty="0" smtClean="0"/>
                  <a:t>&gt;</a:t>
                </a:r>
                <a:endParaRPr lang="ja-JP" altLang="en-US" sz="2000" b="0" dirty="0"/>
              </a:p>
            </p:txBody>
          </p:sp>
          <p:sp>
            <p:nvSpPr>
              <p:cNvPr id="52" name="テキスト ボックス 51"/>
              <p:cNvSpPr txBox="1"/>
              <p:nvPr/>
            </p:nvSpPr>
            <p:spPr>
              <a:xfrm>
                <a:off x="3076199" y="5745234"/>
                <a:ext cx="1727813" cy="584775"/>
              </a:xfrm>
              <a:prstGeom prst="rect">
                <a:avLst/>
              </a:prstGeom>
              <a:noFill/>
            </p:spPr>
            <p:txBody>
              <a:bodyPr wrap="square" rtlCol="0">
                <a:spAutoFit/>
              </a:bodyPr>
              <a:lstStyle/>
              <a:p>
                <a:pPr algn="ctr"/>
                <a:r>
                  <a:rPr lang="en-US" altLang="ja-JP" sz="2400" b="0" dirty="0" smtClean="0"/>
                  <a:t>K</a:t>
                </a:r>
                <a:endParaRPr lang="en-US" altLang="ja-JP" sz="2400" b="0" dirty="0"/>
              </a:p>
            </p:txBody>
          </p:sp>
          <p:sp>
            <p:nvSpPr>
              <p:cNvPr id="54" name="正方形/長方形 53"/>
              <p:cNvSpPr/>
              <p:nvPr/>
            </p:nvSpPr>
            <p:spPr>
              <a:xfrm>
                <a:off x="172482" y="4322454"/>
                <a:ext cx="7099103" cy="2231747"/>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grpSp>
        <p:sp>
          <p:nvSpPr>
            <p:cNvPr id="38" name="テキスト ボックス 37"/>
            <p:cNvSpPr txBox="1"/>
            <p:nvPr/>
          </p:nvSpPr>
          <p:spPr>
            <a:xfrm>
              <a:off x="4367347" y="2649094"/>
              <a:ext cx="1727813" cy="502702"/>
            </a:xfrm>
            <a:prstGeom prst="rect">
              <a:avLst/>
            </a:prstGeom>
            <a:noFill/>
          </p:spPr>
          <p:txBody>
            <a:bodyPr wrap="square" rtlCol="0">
              <a:spAutoFit/>
            </a:bodyPr>
            <a:lstStyle/>
            <a:p>
              <a:pPr algn="ctr"/>
              <a:r>
                <a:rPr lang="en-US" altLang="ja-JP" sz="2000" b="0" dirty="0" smtClean="0"/>
                <a:t>pivot?</a:t>
              </a:r>
              <a:endParaRPr lang="en-US" altLang="ja-JP" sz="2000" b="0" dirty="0"/>
            </a:p>
          </p:txBody>
        </p:sp>
        <p:sp>
          <p:nvSpPr>
            <p:cNvPr id="39" name="テキスト ボックス 38"/>
            <p:cNvSpPr txBox="1"/>
            <p:nvPr/>
          </p:nvSpPr>
          <p:spPr>
            <a:xfrm>
              <a:off x="5957143" y="2632917"/>
              <a:ext cx="1727813" cy="502702"/>
            </a:xfrm>
            <a:prstGeom prst="rect">
              <a:avLst/>
            </a:prstGeom>
            <a:noFill/>
          </p:spPr>
          <p:txBody>
            <a:bodyPr wrap="square" rtlCol="0">
              <a:spAutoFit/>
            </a:bodyPr>
            <a:lstStyle/>
            <a:p>
              <a:pPr algn="ctr"/>
              <a:r>
                <a:rPr lang="en-US" altLang="ja-JP" sz="2000" b="0" strike="sngStrike" dirty="0" smtClean="0"/>
                <a:t>pivot?</a:t>
              </a:r>
              <a:endParaRPr lang="en-US" altLang="ja-JP" sz="2000" b="0" strike="sngStrike" dirty="0"/>
            </a:p>
          </p:txBody>
        </p:sp>
      </p:grpSp>
    </p:spTree>
    <p:extLst>
      <p:ext uri="{BB962C8B-B14F-4D97-AF65-F5344CB8AC3E}">
        <p14:creationId xmlns:p14="http://schemas.microsoft.com/office/powerpoint/2010/main" val="2751017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転調付近におけるピボットコードの発見</a:t>
            </a:r>
            <a:endParaRPr kumimoji="1" lang="ja-JP" altLang="en-US" dirty="0"/>
          </a:p>
        </p:txBody>
      </p:sp>
      <p:sp>
        <p:nvSpPr>
          <p:cNvPr id="3" name="コンテンツ プレースホルダー 2"/>
          <p:cNvSpPr>
            <a:spLocks noGrp="1"/>
          </p:cNvSpPr>
          <p:nvPr>
            <p:ph idx="1"/>
          </p:nvPr>
        </p:nvSpPr>
        <p:spPr/>
        <p:txBody>
          <a:bodyPr/>
          <a:lstStyle/>
          <a:p>
            <a:r>
              <a:rPr lang="ja-JP" altLang="en-US" dirty="0"/>
              <a:t>紫枠に</a:t>
            </a:r>
            <a:r>
              <a:rPr lang="ja-JP" altLang="en-US" dirty="0" smtClean="0"/>
              <a:t>対して</a:t>
            </a:r>
            <a:r>
              <a:rPr lang="en-US" altLang="ja-JP" dirty="0" smtClean="0"/>
              <a:t>CCG</a:t>
            </a:r>
            <a:r>
              <a:rPr lang="ja-JP" altLang="en-US" dirty="0"/>
              <a:t>を用いる</a:t>
            </a:r>
          </a:p>
        </p:txBody>
      </p:sp>
      <p:grpSp>
        <p:nvGrpSpPr>
          <p:cNvPr id="27" name="図形グループ 26"/>
          <p:cNvGrpSpPr/>
          <p:nvPr/>
        </p:nvGrpSpPr>
        <p:grpSpPr>
          <a:xfrm>
            <a:off x="189997" y="2112737"/>
            <a:ext cx="9270848" cy="3908823"/>
            <a:chOff x="189994" y="2316569"/>
            <a:chExt cx="9270848" cy="3908823"/>
          </a:xfrm>
        </p:grpSpPr>
        <p:grpSp>
          <p:nvGrpSpPr>
            <p:cNvPr id="6" name="図形グループ 5"/>
            <p:cNvGrpSpPr/>
            <p:nvPr/>
          </p:nvGrpSpPr>
          <p:grpSpPr>
            <a:xfrm>
              <a:off x="189994" y="2316569"/>
              <a:ext cx="8853048" cy="2000519"/>
              <a:chOff x="144523" y="2093800"/>
              <a:chExt cx="8853048" cy="2000519"/>
            </a:xfrm>
          </p:grpSpPr>
          <p:grpSp>
            <p:nvGrpSpPr>
              <p:cNvPr id="7" name="図形グループ 6"/>
              <p:cNvGrpSpPr/>
              <p:nvPr/>
            </p:nvGrpSpPr>
            <p:grpSpPr>
              <a:xfrm>
                <a:off x="1612080" y="3308316"/>
                <a:ext cx="7385491" cy="786003"/>
                <a:chOff x="893540" y="3795657"/>
                <a:chExt cx="7385491" cy="786003"/>
              </a:xfrm>
            </p:grpSpPr>
            <p:sp>
              <p:nvSpPr>
                <p:cNvPr id="9" name="テキスト ボックス 8"/>
                <p:cNvSpPr txBox="1"/>
                <p:nvPr/>
              </p:nvSpPr>
              <p:spPr>
                <a:xfrm>
                  <a:off x="893540" y="3832737"/>
                  <a:ext cx="891023" cy="748923"/>
                </a:xfrm>
                <a:prstGeom prst="rect">
                  <a:avLst/>
                </a:prstGeom>
                <a:noFill/>
              </p:spPr>
              <p:txBody>
                <a:bodyPr wrap="square" rtlCol="0">
                  <a:spAutoFit/>
                </a:bodyPr>
                <a:lstStyle/>
                <a:p>
                  <a:pPr algn="ctr"/>
                  <a:r>
                    <a:rPr lang="en-US" altLang="ja-JP" sz="3200" b="0" dirty="0" smtClean="0"/>
                    <a:t>C</a:t>
                  </a:r>
                  <a:endParaRPr lang="ja-JP" altLang="en-US" sz="3200" b="0" dirty="0"/>
                </a:p>
              </p:txBody>
            </p:sp>
            <p:sp>
              <p:nvSpPr>
                <p:cNvPr id="10" name="テキスト ボックス 9"/>
                <p:cNvSpPr txBox="1"/>
                <p:nvPr/>
              </p:nvSpPr>
              <p:spPr>
                <a:xfrm>
                  <a:off x="2405542" y="3832737"/>
                  <a:ext cx="891023" cy="748923"/>
                </a:xfrm>
                <a:prstGeom prst="rect">
                  <a:avLst/>
                </a:prstGeom>
                <a:noFill/>
              </p:spPr>
              <p:txBody>
                <a:bodyPr wrap="square" rtlCol="0">
                  <a:spAutoFit/>
                </a:bodyPr>
                <a:lstStyle/>
                <a:p>
                  <a:pPr algn="ctr"/>
                  <a:r>
                    <a:rPr lang="en-US" altLang="ja-JP" sz="3200" b="0" dirty="0" smtClean="0"/>
                    <a:t>D7</a:t>
                  </a:r>
                  <a:endParaRPr lang="ja-JP" altLang="en-US" sz="3200" b="0" dirty="0"/>
                </a:p>
              </p:txBody>
            </p:sp>
            <p:sp>
              <p:nvSpPr>
                <p:cNvPr id="11" name="テキスト ボックス 10"/>
                <p:cNvSpPr txBox="1"/>
                <p:nvPr/>
              </p:nvSpPr>
              <p:spPr>
                <a:xfrm>
                  <a:off x="4040001" y="3832737"/>
                  <a:ext cx="891023" cy="748923"/>
                </a:xfrm>
                <a:prstGeom prst="rect">
                  <a:avLst/>
                </a:prstGeom>
                <a:noFill/>
              </p:spPr>
              <p:txBody>
                <a:bodyPr wrap="square" rtlCol="0">
                  <a:spAutoFit/>
                </a:bodyPr>
                <a:lstStyle/>
                <a:p>
                  <a:pPr algn="ctr"/>
                  <a:r>
                    <a:rPr lang="en-US" altLang="ja-JP" sz="3200" b="0" dirty="0" smtClean="0"/>
                    <a:t>G</a:t>
                  </a:r>
                  <a:endParaRPr lang="ja-JP" altLang="en-US" sz="3200" b="0" dirty="0"/>
                </a:p>
              </p:txBody>
            </p:sp>
            <p:sp>
              <p:nvSpPr>
                <p:cNvPr id="12" name="テキスト ボックス 11"/>
                <p:cNvSpPr txBox="1"/>
                <p:nvPr/>
              </p:nvSpPr>
              <p:spPr>
                <a:xfrm>
                  <a:off x="5616552" y="3822671"/>
                  <a:ext cx="891023" cy="748923"/>
                </a:xfrm>
                <a:prstGeom prst="rect">
                  <a:avLst/>
                </a:prstGeom>
                <a:noFill/>
              </p:spPr>
              <p:txBody>
                <a:bodyPr wrap="square" rtlCol="0">
                  <a:spAutoFit/>
                </a:bodyPr>
                <a:lstStyle/>
                <a:p>
                  <a:pPr algn="ctr"/>
                  <a:r>
                    <a:rPr lang="en-US" altLang="ja-JP" sz="3200" b="0" dirty="0" smtClean="0"/>
                    <a:t>A7</a:t>
                  </a:r>
                  <a:endParaRPr lang="ja-JP" altLang="en-US" sz="3200" b="0" dirty="0"/>
                </a:p>
              </p:txBody>
            </p:sp>
            <p:sp>
              <p:nvSpPr>
                <p:cNvPr id="13" name="テキスト ボックス 12"/>
                <p:cNvSpPr txBox="1"/>
                <p:nvPr/>
              </p:nvSpPr>
              <p:spPr>
                <a:xfrm>
                  <a:off x="7388008" y="3795657"/>
                  <a:ext cx="891023" cy="748923"/>
                </a:xfrm>
                <a:prstGeom prst="rect">
                  <a:avLst/>
                </a:prstGeom>
                <a:noFill/>
              </p:spPr>
              <p:txBody>
                <a:bodyPr wrap="square" rtlCol="0">
                  <a:spAutoFit/>
                </a:bodyPr>
                <a:lstStyle/>
                <a:p>
                  <a:pPr algn="ctr"/>
                  <a:r>
                    <a:rPr lang="en-US" altLang="ja-JP" sz="3200" b="0" dirty="0"/>
                    <a:t>D</a:t>
                  </a:r>
                  <a:endParaRPr lang="ja-JP" altLang="en-US" sz="3200" b="0" dirty="0"/>
                </a:p>
              </p:txBody>
            </p:sp>
          </p:grpSp>
          <p:sp>
            <p:nvSpPr>
              <p:cNvPr id="8" name="テキスト ボックス 7"/>
              <p:cNvSpPr txBox="1"/>
              <p:nvPr/>
            </p:nvSpPr>
            <p:spPr>
              <a:xfrm>
                <a:off x="144523" y="2093800"/>
                <a:ext cx="1613893" cy="461665"/>
              </a:xfrm>
              <a:prstGeom prst="rect">
                <a:avLst/>
              </a:prstGeom>
              <a:noFill/>
              <a:ln>
                <a:solidFill>
                  <a:schemeClr val="tx1"/>
                </a:solidFill>
              </a:ln>
            </p:spPr>
            <p:txBody>
              <a:bodyPr wrap="square" rtlCol="0">
                <a:spAutoFit/>
              </a:bodyPr>
              <a:lstStyle/>
              <a:p>
                <a:pPr algn="ctr"/>
                <a:r>
                  <a:rPr lang="en-US" altLang="ja-JP" sz="1800" b="0" dirty="0" smtClean="0"/>
                  <a:t>Main</a:t>
                </a:r>
                <a:r>
                  <a:rPr lang="en-US" altLang="ja-JP" sz="1800" b="0" dirty="0"/>
                  <a:t> </a:t>
                </a:r>
                <a:r>
                  <a:rPr lang="en-US" altLang="ja-JP" sz="1800" b="0" dirty="0" smtClean="0"/>
                  <a:t>Key: </a:t>
                </a:r>
                <a:r>
                  <a:rPr lang="en-US" altLang="ja-JP" sz="1800" b="0" dirty="0"/>
                  <a:t>G</a:t>
                </a:r>
                <a:endParaRPr lang="ja-JP" altLang="en-US" sz="1800" b="0" dirty="0"/>
              </a:p>
            </p:txBody>
          </p:sp>
        </p:grpSp>
        <p:sp>
          <p:nvSpPr>
            <p:cNvPr id="14" name="テキスト ボックス 13"/>
            <p:cNvSpPr txBox="1"/>
            <p:nvPr/>
          </p:nvSpPr>
          <p:spPr>
            <a:xfrm>
              <a:off x="1253399" y="4455535"/>
              <a:ext cx="1727813" cy="1138773"/>
            </a:xfrm>
            <a:prstGeom prst="rect">
              <a:avLst/>
            </a:prstGeom>
            <a:noFill/>
          </p:spPr>
          <p:txBody>
            <a:bodyPr wrap="square" rtlCol="0">
              <a:spAutoFit/>
            </a:bodyPr>
            <a:lstStyle/>
            <a:p>
              <a:pPr algn="ctr"/>
              <a:r>
                <a:rPr lang="en-US" altLang="ja-JP" sz="2400" b="0" dirty="0" smtClean="0"/>
                <a:t>Ⅳ</a:t>
              </a:r>
            </a:p>
            <a:p>
              <a:pPr algn="ctr"/>
              <a:r>
                <a:rPr lang="en-US" altLang="ja-JP" sz="2400" b="0" dirty="0" smtClean="0"/>
                <a:t>in G</a:t>
              </a:r>
              <a:endParaRPr lang="ja-JP" altLang="en-US" sz="2400" b="0" dirty="0"/>
            </a:p>
          </p:txBody>
        </p:sp>
        <p:sp>
          <p:nvSpPr>
            <p:cNvPr id="15" name="テキスト ボックス 14"/>
            <p:cNvSpPr txBox="1"/>
            <p:nvPr/>
          </p:nvSpPr>
          <p:spPr>
            <a:xfrm>
              <a:off x="2707261" y="4453577"/>
              <a:ext cx="1727813" cy="1138773"/>
            </a:xfrm>
            <a:prstGeom prst="rect">
              <a:avLst/>
            </a:prstGeom>
            <a:noFill/>
          </p:spPr>
          <p:txBody>
            <a:bodyPr wrap="square" rtlCol="0">
              <a:spAutoFit/>
            </a:bodyPr>
            <a:lstStyle/>
            <a:p>
              <a:pPr algn="ctr"/>
              <a:r>
                <a:rPr lang="en-US" altLang="ja-JP" sz="2400" b="0" dirty="0" smtClean="0"/>
                <a:t>Ⅴ7</a:t>
              </a:r>
            </a:p>
            <a:p>
              <a:pPr algn="ctr"/>
              <a:r>
                <a:rPr lang="en-US" altLang="ja-JP" sz="2400" b="0" dirty="0" smtClean="0"/>
                <a:t>in G</a:t>
              </a:r>
              <a:endParaRPr lang="ja-JP" altLang="en-US" sz="2400" b="0" dirty="0"/>
            </a:p>
          </p:txBody>
        </p:sp>
        <p:sp>
          <p:nvSpPr>
            <p:cNvPr id="16" name="テキスト ボックス 15"/>
            <p:cNvSpPr txBox="1"/>
            <p:nvPr/>
          </p:nvSpPr>
          <p:spPr>
            <a:xfrm>
              <a:off x="4383024" y="4455535"/>
              <a:ext cx="1727813" cy="1138773"/>
            </a:xfrm>
            <a:prstGeom prst="rect">
              <a:avLst/>
            </a:prstGeom>
            <a:noFill/>
          </p:spPr>
          <p:txBody>
            <a:bodyPr wrap="square" rtlCol="0">
              <a:spAutoFit/>
            </a:bodyPr>
            <a:lstStyle/>
            <a:p>
              <a:pPr algn="ctr"/>
              <a:r>
                <a:rPr lang="en-US" altLang="ja-JP" sz="2400" b="0" dirty="0" smtClean="0"/>
                <a:t>Ⅰ</a:t>
              </a:r>
            </a:p>
            <a:p>
              <a:pPr algn="ctr"/>
              <a:r>
                <a:rPr lang="en-US" altLang="ja-JP" sz="2400" b="0" dirty="0" smtClean="0"/>
                <a:t>in G</a:t>
              </a:r>
              <a:endParaRPr lang="ja-JP" altLang="en-US" sz="2400" b="0" dirty="0"/>
            </a:p>
          </p:txBody>
        </p:sp>
        <p:sp>
          <p:nvSpPr>
            <p:cNvPr id="17" name="テキスト ボックス 16"/>
            <p:cNvSpPr txBox="1"/>
            <p:nvPr/>
          </p:nvSpPr>
          <p:spPr>
            <a:xfrm>
              <a:off x="5969717" y="4449177"/>
              <a:ext cx="1727813" cy="1138773"/>
            </a:xfrm>
            <a:prstGeom prst="rect">
              <a:avLst/>
            </a:prstGeom>
            <a:noFill/>
          </p:spPr>
          <p:txBody>
            <a:bodyPr wrap="square" rtlCol="0">
              <a:spAutoFit/>
            </a:bodyPr>
            <a:lstStyle/>
            <a:p>
              <a:pPr algn="ctr"/>
              <a:r>
                <a:rPr lang="en-US" altLang="ja-JP" sz="2400" b="0" dirty="0" smtClean="0"/>
                <a:t>Ⅴ</a:t>
              </a:r>
            </a:p>
            <a:p>
              <a:pPr algn="ctr"/>
              <a:r>
                <a:rPr lang="en-US" altLang="ja-JP" sz="2400" b="0" dirty="0" smtClean="0"/>
                <a:t>in D</a:t>
              </a:r>
              <a:endParaRPr lang="ja-JP" altLang="en-US" sz="2400" b="0" dirty="0"/>
            </a:p>
          </p:txBody>
        </p:sp>
        <p:sp>
          <p:nvSpPr>
            <p:cNvPr id="18" name="テキスト ボックス 17"/>
            <p:cNvSpPr txBox="1"/>
            <p:nvPr/>
          </p:nvSpPr>
          <p:spPr>
            <a:xfrm>
              <a:off x="7733029" y="4449177"/>
              <a:ext cx="1727813" cy="1138773"/>
            </a:xfrm>
            <a:prstGeom prst="rect">
              <a:avLst/>
            </a:prstGeom>
            <a:noFill/>
          </p:spPr>
          <p:txBody>
            <a:bodyPr wrap="square" rtlCol="0">
              <a:spAutoFit/>
            </a:bodyPr>
            <a:lstStyle/>
            <a:p>
              <a:pPr algn="ctr"/>
              <a:r>
                <a:rPr lang="en-US" altLang="ja-JP" sz="2400" b="0" dirty="0" smtClean="0"/>
                <a:t>Ⅰ</a:t>
              </a:r>
            </a:p>
            <a:p>
              <a:pPr algn="ctr"/>
              <a:r>
                <a:rPr lang="en-US" altLang="ja-JP" sz="2400" b="0" dirty="0" smtClean="0"/>
                <a:t>in D</a:t>
              </a:r>
              <a:endParaRPr lang="ja-JP" altLang="en-US" sz="2400" b="0" dirty="0"/>
            </a:p>
          </p:txBody>
        </p:sp>
        <p:cxnSp>
          <p:nvCxnSpPr>
            <p:cNvPr id="20" name="直線コネクタ 19"/>
            <p:cNvCxnSpPr/>
            <p:nvPr/>
          </p:nvCxnSpPr>
          <p:spPr>
            <a:xfrm flipH="1">
              <a:off x="6095157" y="3435646"/>
              <a:ext cx="15680" cy="2318880"/>
            </a:xfrm>
            <a:prstGeom prst="line">
              <a:avLst/>
            </a:prstGeom>
            <a:ln>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
          <p:nvSpPr>
            <p:cNvPr id="21" name="テキスト ボックス 20"/>
            <p:cNvSpPr txBox="1"/>
            <p:nvPr/>
          </p:nvSpPr>
          <p:spPr>
            <a:xfrm>
              <a:off x="5230367" y="5640617"/>
              <a:ext cx="1727813" cy="584775"/>
            </a:xfrm>
            <a:prstGeom prst="rect">
              <a:avLst/>
            </a:prstGeom>
            <a:noFill/>
          </p:spPr>
          <p:txBody>
            <a:bodyPr wrap="square" rtlCol="0">
              <a:spAutoFit/>
            </a:bodyPr>
            <a:lstStyle/>
            <a:p>
              <a:pPr algn="ctr"/>
              <a:r>
                <a:rPr lang="ja-JP" altLang="en-US" sz="2400" b="0" dirty="0" smtClean="0"/>
                <a:t>転調</a:t>
              </a:r>
              <a:endParaRPr lang="en-US" altLang="ja-JP" sz="2400" b="0" dirty="0" smtClean="0"/>
            </a:p>
          </p:txBody>
        </p:sp>
        <p:sp>
          <p:nvSpPr>
            <p:cNvPr id="24" name="下矢印 23"/>
            <p:cNvSpPr/>
            <p:nvPr/>
          </p:nvSpPr>
          <p:spPr>
            <a:xfrm>
              <a:off x="5026523" y="3345545"/>
              <a:ext cx="407687" cy="371079"/>
            </a:xfrm>
            <a:prstGeom prst="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sp>
          <p:nvSpPr>
            <p:cNvPr id="25" name="下矢印 24"/>
            <p:cNvSpPr/>
            <p:nvPr/>
          </p:nvSpPr>
          <p:spPr>
            <a:xfrm>
              <a:off x="6590696" y="3328085"/>
              <a:ext cx="407687" cy="371079"/>
            </a:xfrm>
            <a:prstGeom prst="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grpSp>
      <p:sp>
        <p:nvSpPr>
          <p:cNvPr id="26" name="角丸四角形 25"/>
          <p:cNvSpPr/>
          <p:nvPr/>
        </p:nvSpPr>
        <p:spPr>
          <a:xfrm>
            <a:off x="4675865" y="3495324"/>
            <a:ext cx="4367183" cy="756371"/>
          </a:xfrm>
          <a:prstGeom prst="roundRect">
            <a:avLst/>
          </a:prstGeom>
          <a:noFill/>
          <a:ln w="38100">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sp>
        <p:nvSpPr>
          <p:cNvPr id="29" name="円/楕円 28"/>
          <p:cNvSpPr/>
          <p:nvPr/>
        </p:nvSpPr>
        <p:spPr>
          <a:xfrm>
            <a:off x="4968568" y="3546370"/>
            <a:ext cx="594092" cy="594092"/>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sp>
        <p:nvSpPr>
          <p:cNvPr id="30" name="テキスト ボックス 29"/>
          <p:cNvSpPr txBox="1"/>
          <p:nvPr/>
        </p:nvSpPr>
        <p:spPr>
          <a:xfrm>
            <a:off x="4367352" y="2649094"/>
            <a:ext cx="1727813" cy="502702"/>
          </a:xfrm>
          <a:prstGeom prst="rect">
            <a:avLst/>
          </a:prstGeom>
          <a:noFill/>
        </p:spPr>
        <p:txBody>
          <a:bodyPr wrap="square" rtlCol="0">
            <a:spAutoFit/>
          </a:bodyPr>
          <a:lstStyle/>
          <a:p>
            <a:pPr algn="ctr"/>
            <a:r>
              <a:rPr lang="en-US" altLang="ja-JP" sz="2000" b="0" dirty="0" smtClean="0"/>
              <a:t>pivot?</a:t>
            </a:r>
            <a:endParaRPr lang="en-US" altLang="ja-JP" sz="2000" b="0" dirty="0"/>
          </a:p>
        </p:txBody>
      </p:sp>
      <p:sp>
        <p:nvSpPr>
          <p:cNvPr id="31" name="テキスト ボックス 30"/>
          <p:cNvSpPr txBox="1"/>
          <p:nvPr/>
        </p:nvSpPr>
        <p:spPr>
          <a:xfrm>
            <a:off x="5957148" y="2632917"/>
            <a:ext cx="1727813" cy="502702"/>
          </a:xfrm>
          <a:prstGeom prst="rect">
            <a:avLst/>
          </a:prstGeom>
          <a:noFill/>
        </p:spPr>
        <p:txBody>
          <a:bodyPr wrap="square" rtlCol="0">
            <a:spAutoFit/>
          </a:bodyPr>
          <a:lstStyle/>
          <a:p>
            <a:pPr algn="ctr"/>
            <a:r>
              <a:rPr lang="en-US" altLang="ja-JP" sz="2000" b="0" strike="sngStrike" dirty="0" smtClean="0"/>
              <a:t>pivot?</a:t>
            </a:r>
            <a:endParaRPr lang="en-US" altLang="ja-JP" sz="2000" b="0" strike="sngStrike" dirty="0"/>
          </a:p>
        </p:txBody>
      </p:sp>
    </p:spTree>
    <p:extLst>
      <p:ext uri="{BB962C8B-B14F-4D97-AF65-F5344CB8AC3E}">
        <p14:creationId xmlns:p14="http://schemas.microsoft.com/office/powerpoint/2010/main" val="36763694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転調付近におけるピボットコードの発見</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紫枠に対して</a:t>
            </a:r>
            <a:r>
              <a:rPr lang="en-US" altLang="ja-JP" dirty="0" smtClean="0"/>
              <a:t>CCG</a:t>
            </a:r>
            <a:r>
              <a:rPr lang="ja-JP" altLang="en-US" dirty="0" smtClean="0"/>
              <a:t>を用いる</a:t>
            </a:r>
            <a:endParaRPr kumimoji="1" lang="ja-JP" altLang="en-US" dirty="0"/>
          </a:p>
        </p:txBody>
      </p:sp>
      <p:sp>
        <p:nvSpPr>
          <p:cNvPr id="51" name="テキスト ボックス 50"/>
          <p:cNvSpPr txBox="1"/>
          <p:nvPr/>
        </p:nvSpPr>
        <p:spPr>
          <a:xfrm>
            <a:off x="9032638" y="5414771"/>
            <a:ext cx="455340" cy="518382"/>
          </a:xfrm>
          <a:prstGeom prst="rect">
            <a:avLst/>
          </a:prstGeom>
          <a:noFill/>
        </p:spPr>
        <p:txBody>
          <a:bodyPr wrap="square" rtlCol="0">
            <a:spAutoFit/>
          </a:bodyPr>
          <a:lstStyle/>
          <a:p>
            <a:r>
              <a:rPr lang="en-US" altLang="ja-JP" sz="2000" b="0" dirty="0" smtClean="0"/>
              <a:t>&gt;</a:t>
            </a:r>
            <a:endParaRPr lang="ja-JP" altLang="en-US" sz="2000" b="0" dirty="0"/>
          </a:p>
        </p:txBody>
      </p:sp>
      <p:grpSp>
        <p:nvGrpSpPr>
          <p:cNvPr id="14" name="図形グループ 13"/>
          <p:cNvGrpSpPr/>
          <p:nvPr/>
        </p:nvGrpSpPr>
        <p:grpSpPr>
          <a:xfrm>
            <a:off x="219879" y="2582717"/>
            <a:ext cx="9184143" cy="3945236"/>
            <a:chOff x="219876" y="2582717"/>
            <a:chExt cx="9184143" cy="3945236"/>
          </a:xfrm>
        </p:grpSpPr>
        <p:grpSp>
          <p:nvGrpSpPr>
            <p:cNvPr id="30" name="図形グループ 29"/>
            <p:cNvGrpSpPr/>
            <p:nvPr/>
          </p:nvGrpSpPr>
          <p:grpSpPr>
            <a:xfrm>
              <a:off x="219876" y="2582717"/>
              <a:ext cx="8823166" cy="1839017"/>
              <a:chOff x="219876" y="2582717"/>
              <a:chExt cx="8823166" cy="1839017"/>
            </a:xfrm>
          </p:grpSpPr>
          <p:grpSp>
            <p:nvGrpSpPr>
              <p:cNvPr id="27" name="図形グループ 26"/>
              <p:cNvGrpSpPr/>
              <p:nvPr/>
            </p:nvGrpSpPr>
            <p:grpSpPr>
              <a:xfrm>
                <a:off x="219876" y="2582717"/>
                <a:ext cx="8823166" cy="1839017"/>
                <a:chOff x="219876" y="2786557"/>
                <a:chExt cx="8823166" cy="1839017"/>
              </a:xfrm>
            </p:grpSpPr>
            <p:grpSp>
              <p:nvGrpSpPr>
                <p:cNvPr id="6" name="図形グループ 5"/>
                <p:cNvGrpSpPr/>
                <p:nvPr/>
              </p:nvGrpSpPr>
              <p:grpSpPr>
                <a:xfrm>
                  <a:off x="219876" y="2786557"/>
                  <a:ext cx="8823166" cy="1530531"/>
                  <a:chOff x="174405" y="2563788"/>
                  <a:chExt cx="8823166" cy="1530531"/>
                </a:xfrm>
              </p:grpSpPr>
              <p:grpSp>
                <p:nvGrpSpPr>
                  <p:cNvPr id="7" name="図形グループ 6"/>
                  <p:cNvGrpSpPr/>
                  <p:nvPr/>
                </p:nvGrpSpPr>
                <p:grpSpPr>
                  <a:xfrm>
                    <a:off x="1612080" y="3308316"/>
                    <a:ext cx="7385491" cy="786003"/>
                    <a:chOff x="893540" y="3795657"/>
                    <a:chExt cx="7385491" cy="786003"/>
                  </a:xfrm>
                </p:grpSpPr>
                <p:sp>
                  <p:nvSpPr>
                    <p:cNvPr id="9" name="テキスト ボックス 8"/>
                    <p:cNvSpPr txBox="1"/>
                    <p:nvPr/>
                  </p:nvSpPr>
                  <p:spPr>
                    <a:xfrm>
                      <a:off x="893540" y="3832737"/>
                      <a:ext cx="891023" cy="748923"/>
                    </a:xfrm>
                    <a:prstGeom prst="rect">
                      <a:avLst/>
                    </a:prstGeom>
                    <a:noFill/>
                  </p:spPr>
                  <p:txBody>
                    <a:bodyPr wrap="square" rtlCol="0">
                      <a:spAutoFit/>
                    </a:bodyPr>
                    <a:lstStyle/>
                    <a:p>
                      <a:pPr algn="ctr"/>
                      <a:r>
                        <a:rPr lang="en-US" altLang="ja-JP" sz="3200" b="0" dirty="0" smtClean="0"/>
                        <a:t>C</a:t>
                      </a:r>
                      <a:endParaRPr lang="ja-JP" altLang="en-US" sz="3200" b="0" dirty="0"/>
                    </a:p>
                  </p:txBody>
                </p:sp>
                <p:sp>
                  <p:nvSpPr>
                    <p:cNvPr id="10" name="テキスト ボックス 9"/>
                    <p:cNvSpPr txBox="1"/>
                    <p:nvPr/>
                  </p:nvSpPr>
                  <p:spPr>
                    <a:xfrm>
                      <a:off x="2405542" y="3832737"/>
                      <a:ext cx="891023" cy="748923"/>
                    </a:xfrm>
                    <a:prstGeom prst="rect">
                      <a:avLst/>
                    </a:prstGeom>
                    <a:noFill/>
                  </p:spPr>
                  <p:txBody>
                    <a:bodyPr wrap="square" rtlCol="0">
                      <a:spAutoFit/>
                    </a:bodyPr>
                    <a:lstStyle/>
                    <a:p>
                      <a:pPr algn="ctr"/>
                      <a:r>
                        <a:rPr lang="en-US" altLang="ja-JP" sz="3200" b="0" dirty="0" smtClean="0"/>
                        <a:t>D7</a:t>
                      </a:r>
                      <a:endParaRPr lang="ja-JP" altLang="en-US" sz="3200" b="0" dirty="0"/>
                    </a:p>
                  </p:txBody>
                </p:sp>
                <p:sp>
                  <p:nvSpPr>
                    <p:cNvPr id="11" name="テキスト ボックス 10"/>
                    <p:cNvSpPr txBox="1"/>
                    <p:nvPr/>
                  </p:nvSpPr>
                  <p:spPr>
                    <a:xfrm>
                      <a:off x="4040001" y="3832737"/>
                      <a:ext cx="891023" cy="748923"/>
                    </a:xfrm>
                    <a:prstGeom prst="rect">
                      <a:avLst/>
                    </a:prstGeom>
                    <a:noFill/>
                  </p:spPr>
                  <p:txBody>
                    <a:bodyPr wrap="square" rtlCol="0">
                      <a:spAutoFit/>
                    </a:bodyPr>
                    <a:lstStyle/>
                    <a:p>
                      <a:pPr algn="ctr"/>
                      <a:r>
                        <a:rPr lang="en-US" altLang="ja-JP" sz="3200" b="0" dirty="0" smtClean="0"/>
                        <a:t>G</a:t>
                      </a:r>
                      <a:endParaRPr lang="ja-JP" altLang="en-US" sz="3200" b="0" dirty="0"/>
                    </a:p>
                  </p:txBody>
                </p:sp>
                <p:sp>
                  <p:nvSpPr>
                    <p:cNvPr id="12" name="テキスト ボックス 11"/>
                    <p:cNvSpPr txBox="1"/>
                    <p:nvPr/>
                  </p:nvSpPr>
                  <p:spPr>
                    <a:xfrm>
                      <a:off x="5616552" y="3822671"/>
                      <a:ext cx="891023" cy="748923"/>
                    </a:xfrm>
                    <a:prstGeom prst="rect">
                      <a:avLst/>
                    </a:prstGeom>
                    <a:noFill/>
                  </p:spPr>
                  <p:txBody>
                    <a:bodyPr wrap="square" rtlCol="0">
                      <a:spAutoFit/>
                    </a:bodyPr>
                    <a:lstStyle/>
                    <a:p>
                      <a:pPr algn="ctr"/>
                      <a:r>
                        <a:rPr lang="en-US" altLang="ja-JP" sz="3200" b="0" dirty="0" smtClean="0"/>
                        <a:t>A7</a:t>
                      </a:r>
                      <a:endParaRPr lang="ja-JP" altLang="en-US" sz="3200" b="0" dirty="0"/>
                    </a:p>
                  </p:txBody>
                </p:sp>
                <p:sp>
                  <p:nvSpPr>
                    <p:cNvPr id="13" name="テキスト ボックス 12"/>
                    <p:cNvSpPr txBox="1"/>
                    <p:nvPr/>
                  </p:nvSpPr>
                  <p:spPr>
                    <a:xfrm>
                      <a:off x="7388008" y="3795657"/>
                      <a:ext cx="891023" cy="748923"/>
                    </a:xfrm>
                    <a:prstGeom prst="rect">
                      <a:avLst/>
                    </a:prstGeom>
                    <a:noFill/>
                  </p:spPr>
                  <p:txBody>
                    <a:bodyPr wrap="square" rtlCol="0">
                      <a:spAutoFit/>
                    </a:bodyPr>
                    <a:lstStyle/>
                    <a:p>
                      <a:pPr algn="ctr"/>
                      <a:r>
                        <a:rPr lang="en-US" altLang="ja-JP" sz="3200" b="0" dirty="0"/>
                        <a:t>D</a:t>
                      </a:r>
                      <a:endParaRPr lang="ja-JP" altLang="en-US" sz="3200" b="0" dirty="0"/>
                    </a:p>
                  </p:txBody>
                </p:sp>
              </p:grpSp>
              <p:sp>
                <p:nvSpPr>
                  <p:cNvPr id="8" name="テキスト ボックス 7"/>
                  <p:cNvSpPr txBox="1"/>
                  <p:nvPr/>
                </p:nvSpPr>
                <p:spPr>
                  <a:xfrm>
                    <a:off x="174405" y="2563788"/>
                    <a:ext cx="1613893" cy="461665"/>
                  </a:xfrm>
                  <a:prstGeom prst="rect">
                    <a:avLst/>
                  </a:prstGeom>
                  <a:noFill/>
                  <a:ln>
                    <a:solidFill>
                      <a:schemeClr val="tx1"/>
                    </a:solidFill>
                  </a:ln>
                </p:spPr>
                <p:txBody>
                  <a:bodyPr wrap="square" rtlCol="0">
                    <a:spAutoFit/>
                  </a:bodyPr>
                  <a:lstStyle/>
                  <a:p>
                    <a:pPr algn="ctr"/>
                    <a:r>
                      <a:rPr lang="en-US" altLang="ja-JP" sz="1800" b="0" dirty="0" smtClean="0"/>
                      <a:t>Main</a:t>
                    </a:r>
                    <a:r>
                      <a:rPr lang="en-US" altLang="ja-JP" sz="1800" b="0" dirty="0"/>
                      <a:t> </a:t>
                    </a:r>
                    <a:r>
                      <a:rPr lang="en-US" altLang="ja-JP" sz="1800" b="0" dirty="0" smtClean="0"/>
                      <a:t>Key: </a:t>
                    </a:r>
                    <a:r>
                      <a:rPr lang="en-US" altLang="ja-JP" sz="1800" b="0" dirty="0"/>
                      <a:t>G</a:t>
                    </a:r>
                    <a:endParaRPr lang="ja-JP" altLang="en-US" sz="1800" b="0" dirty="0"/>
                  </a:p>
                </p:txBody>
              </p:sp>
            </p:grpSp>
            <p:cxnSp>
              <p:nvCxnSpPr>
                <p:cNvPr id="20" name="直線コネクタ 19"/>
                <p:cNvCxnSpPr/>
                <p:nvPr/>
              </p:nvCxnSpPr>
              <p:spPr>
                <a:xfrm flipV="1">
                  <a:off x="6110837" y="3435646"/>
                  <a:ext cx="0" cy="1189928"/>
                </a:xfrm>
                <a:prstGeom prst="line">
                  <a:avLst/>
                </a:prstGeom>
                <a:ln>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
              <p:nvSpPr>
                <p:cNvPr id="24" name="下矢印 23"/>
                <p:cNvSpPr/>
                <p:nvPr/>
              </p:nvSpPr>
              <p:spPr>
                <a:xfrm>
                  <a:off x="5026523" y="3345545"/>
                  <a:ext cx="407687" cy="371079"/>
                </a:xfrm>
                <a:prstGeom prst="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sp>
              <p:nvSpPr>
                <p:cNvPr id="25" name="下矢印 24"/>
                <p:cNvSpPr/>
                <p:nvPr/>
              </p:nvSpPr>
              <p:spPr>
                <a:xfrm>
                  <a:off x="6590696" y="3328085"/>
                  <a:ext cx="407687" cy="371079"/>
                </a:xfrm>
                <a:prstGeom prst="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grpSp>
          <p:sp>
            <p:nvSpPr>
              <p:cNvPr id="28" name="角丸四角形 27"/>
              <p:cNvSpPr/>
              <p:nvPr/>
            </p:nvSpPr>
            <p:spPr>
              <a:xfrm>
                <a:off x="4675859" y="3495324"/>
                <a:ext cx="4367183" cy="756371"/>
              </a:xfrm>
              <a:prstGeom prst="roundRect">
                <a:avLst/>
              </a:prstGeom>
              <a:noFill/>
              <a:ln w="38100">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grpSp>
        <p:grpSp>
          <p:nvGrpSpPr>
            <p:cNvPr id="5" name="図形グループ 4"/>
            <p:cNvGrpSpPr/>
            <p:nvPr/>
          </p:nvGrpSpPr>
          <p:grpSpPr>
            <a:xfrm>
              <a:off x="3169553" y="4296206"/>
              <a:ext cx="6234466" cy="2231747"/>
              <a:chOff x="-184454" y="4322454"/>
              <a:chExt cx="6234466" cy="2231747"/>
            </a:xfrm>
          </p:grpSpPr>
          <p:sp>
            <p:nvSpPr>
              <p:cNvPr id="32" name="テキスト ボックス 31"/>
              <p:cNvSpPr txBox="1"/>
              <p:nvPr/>
            </p:nvSpPr>
            <p:spPr>
              <a:xfrm>
                <a:off x="953101" y="4456274"/>
                <a:ext cx="2422337" cy="584775"/>
              </a:xfrm>
              <a:prstGeom prst="rect">
                <a:avLst/>
              </a:prstGeom>
              <a:noFill/>
            </p:spPr>
            <p:txBody>
              <a:bodyPr wrap="square" rtlCol="0">
                <a:spAutoFit/>
              </a:bodyPr>
              <a:lstStyle/>
              <a:p>
                <a:pPr algn="ctr"/>
                <a:r>
                  <a:rPr lang="en-US" altLang="ja-JP" sz="2400" b="0" dirty="0" err="1"/>
                  <a:t>S</a:t>
                </a:r>
                <a:r>
                  <a:rPr lang="en-US" altLang="ja-JP" sz="2400" b="0" baseline="30000" dirty="0" err="1"/>
                  <a:t>Ⅳ</a:t>
                </a:r>
                <a:r>
                  <a:rPr lang="ja-JP" altLang="en-US" sz="2400" b="0" dirty="0"/>
                  <a:t>／</a:t>
                </a:r>
                <a:r>
                  <a:rPr lang="en-US" altLang="ja-JP" sz="2400" b="0" dirty="0"/>
                  <a:t>D</a:t>
                </a:r>
                <a:r>
                  <a:rPr lang="en-US" altLang="ja-JP" sz="2400" b="0" baseline="30000" dirty="0"/>
                  <a:t>[V|V7|II♭7]</a:t>
                </a:r>
                <a:endParaRPr lang="ja-JP" altLang="en-US" sz="2400" b="0" dirty="0"/>
              </a:p>
            </p:txBody>
          </p:sp>
          <p:sp>
            <p:nvSpPr>
              <p:cNvPr id="33" name="テキスト ボックス 32"/>
              <p:cNvSpPr txBox="1"/>
              <p:nvPr/>
            </p:nvSpPr>
            <p:spPr>
              <a:xfrm>
                <a:off x="2969388" y="4457013"/>
                <a:ext cx="1727813" cy="584775"/>
              </a:xfrm>
              <a:prstGeom prst="rect">
                <a:avLst/>
              </a:prstGeom>
              <a:noFill/>
            </p:spPr>
            <p:txBody>
              <a:bodyPr wrap="square" rtlCol="0">
                <a:spAutoFit/>
              </a:bodyPr>
              <a:lstStyle/>
              <a:p>
                <a:pPr algn="ctr"/>
                <a:r>
                  <a:rPr lang="en-US" altLang="ja-JP" sz="2400" b="0" dirty="0"/>
                  <a:t>D</a:t>
                </a:r>
                <a:r>
                  <a:rPr lang="en-US" altLang="ja-JP" sz="2400" b="0" baseline="30000" dirty="0"/>
                  <a:t>V7</a:t>
                </a:r>
                <a:r>
                  <a:rPr lang="ja-JP" altLang="en-US" sz="2400" b="0" dirty="0"/>
                  <a:t>／</a:t>
                </a:r>
                <a:r>
                  <a:rPr lang="en-US" altLang="ja-JP" sz="2400" b="0" dirty="0" smtClean="0"/>
                  <a:t>T</a:t>
                </a:r>
                <a:endParaRPr lang="en-US" altLang="ja-JP" sz="2400" b="0" dirty="0"/>
              </a:p>
            </p:txBody>
          </p:sp>
          <p:sp>
            <p:nvSpPr>
              <p:cNvPr id="34" name="テキスト ボックス 33"/>
              <p:cNvSpPr txBox="1"/>
              <p:nvPr/>
            </p:nvSpPr>
            <p:spPr>
              <a:xfrm>
                <a:off x="4639523" y="4443773"/>
                <a:ext cx="1231196" cy="584775"/>
              </a:xfrm>
              <a:prstGeom prst="rect">
                <a:avLst/>
              </a:prstGeom>
              <a:noFill/>
            </p:spPr>
            <p:txBody>
              <a:bodyPr wrap="square" rtlCol="0">
                <a:spAutoFit/>
              </a:bodyPr>
              <a:lstStyle/>
              <a:p>
                <a:pPr algn="ctr"/>
                <a:r>
                  <a:rPr lang="en-US" altLang="ja-JP" sz="2400" b="0" smtClean="0"/>
                  <a:t>T</a:t>
                </a:r>
                <a:endParaRPr lang="en-US" altLang="ja-JP" sz="2400" b="0" dirty="0" smtClean="0"/>
              </a:p>
            </p:txBody>
          </p:sp>
          <p:sp>
            <p:nvSpPr>
              <p:cNvPr id="36" name="テキスト ボックス 35"/>
              <p:cNvSpPr txBox="1"/>
              <p:nvPr/>
            </p:nvSpPr>
            <p:spPr>
              <a:xfrm>
                <a:off x="-55139" y="4374806"/>
                <a:ext cx="1149953" cy="461665"/>
              </a:xfrm>
              <a:prstGeom prst="rect">
                <a:avLst/>
              </a:prstGeom>
              <a:noFill/>
              <a:ln>
                <a:solidFill>
                  <a:schemeClr val="tx1"/>
                </a:solidFill>
              </a:ln>
            </p:spPr>
            <p:txBody>
              <a:bodyPr wrap="square" rtlCol="0">
                <a:spAutoFit/>
              </a:bodyPr>
              <a:lstStyle/>
              <a:p>
                <a:pPr algn="ctr"/>
                <a:r>
                  <a:rPr lang="en-US" altLang="ja-JP" sz="1800" b="0" dirty="0" smtClean="0"/>
                  <a:t>Key</a:t>
                </a:r>
                <a:r>
                  <a:rPr lang="ja-JP" altLang="en-US" sz="1800" b="0" dirty="0" smtClean="0"/>
                  <a:t>：</a:t>
                </a:r>
                <a:r>
                  <a:rPr lang="en-US" altLang="ja-JP" sz="1800" b="0" dirty="0" smtClean="0"/>
                  <a:t>D</a:t>
                </a:r>
                <a:endParaRPr lang="ja-JP" altLang="en-US" sz="1800" b="0" dirty="0"/>
              </a:p>
            </p:txBody>
          </p:sp>
          <p:sp>
            <p:nvSpPr>
              <p:cNvPr id="47" name="テキスト ボックス 46"/>
              <p:cNvSpPr txBox="1"/>
              <p:nvPr/>
            </p:nvSpPr>
            <p:spPr>
              <a:xfrm>
                <a:off x="4388539" y="4784120"/>
                <a:ext cx="759116" cy="502702"/>
              </a:xfrm>
              <a:prstGeom prst="rect">
                <a:avLst/>
              </a:prstGeom>
              <a:noFill/>
            </p:spPr>
            <p:txBody>
              <a:bodyPr wrap="square" rtlCol="0">
                <a:spAutoFit/>
              </a:bodyPr>
              <a:lstStyle/>
              <a:p>
                <a:r>
                  <a:rPr lang="en-US" altLang="ja-JP" sz="2000" b="0" dirty="0" smtClean="0"/>
                  <a:t>&gt;B</a:t>
                </a:r>
                <a:endParaRPr lang="ja-JP" altLang="en-US" sz="2000" b="0" dirty="0"/>
              </a:p>
            </p:txBody>
          </p:sp>
          <p:sp>
            <p:nvSpPr>
              <p:cNvPr id="48" name="テキスト ボックス 47"/>
              <p:cNvSpPr txBox="1"/>
              <p:nvPr/>
            </p:nvSpPr>
            <p:spPr>
              <a:xfrm>
                <a:off x="1944825" y="5024921"/>
                <a:ext cx="1727813" cy="584775"/>
              </a:xfrm>
              <a:prstGeom prst="rect">
                <a:avLst/>
              </a:prstGeom>
              <a:noFill/>
            </p:spPr>
            <p:txBody>
              <a:bodyPr wrap="square" rtlCol="0">
                <a:spAutoFit/>
              </a:bodyPr>
              <a:lstStyle/>
              <a:p>
                <a:pPr algn="ctr"/>
                <a:r>
                  <a:rPr lang="en-US" altLang="ja-JP" sz="2400" b="0" dirty="0" err="1"/>
                  <a:t>S</a:t>
                </a:r>
                <a:r>
                  <a:rPr lang="en-US" altLang="ja-JP" sz="2400" b="0" baseline="30000" dirty="0" err="1"/>
                  <a:t>Ⅳ</a:t>
                </a:r>
                <a:r>
                  <a:rPr lang="ja-JP" altLang="en-US" sz="2400" b="0" dirty="0" smtClean="0"/>
                  <a:t>／</a:t>
                </a:r>
                <a:r>
                  <a:rPr lang="en-US" altLang="ja-JP" sz="2400" b="0" dirty="0" smtClean="0"/>
                  <a:t>T</a:t>
                </a:r>
              </a:p>
            </p:txBody>
          </p:sp>
          <p:cxnSp>
            <p:nvCxnSpPr>
              <p:cNvPr id="49" name="直線コネクタ 48"/>
              <p:cNvCxnSpPr/>
              <p:nvPr/>
            </p:nvCxnSpPr>
            <p:spPr>
              <a:xfrm>
                <a:off x="2180738" y="5744165"/>
                <a:ext cx="346725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2" name="テキスト ボックス 51"/>
              <p:cNvSpPr txBox="1"/>
              <p:nvPr/>
            </p:nvSpPr>
            <p:spPr>
              <a:xfrm>
                <a:off x="3076199" y="5745234"/>
                <a:ext cx="1727813" cy="584775"/>
              </a:xfrm>
              <a:prstGeom prst="rect">
                <a:avLst/>
              </a:prstGeom>
              <a:noFill/>
            </p:spPr>
            <p:txBody>
              <a:bodyPr wrap="square" rtlCol="0">
                <a:spAutoFit/>
              </a:bodyPr>
              <a:lstStyle/>
              <a:p>
                <a:pPr algn="ctr"/>
                <a:r>
                  <a:rPr lang="en-US" altLang="ja-JP" sz="2400" b="0" dirty="0" smtClean="0"/>
                  <a:t>K</a:t>
                </a:r>
                <a:endParaRPr lang="en-US" altLang="ja-JP" sz="2400" b="0" dirty="0" smtClean="0"/>
              </a:p>
            </p:txBody>
          </p:sp>
          <p:sp>
            <p:nvSpPr>
              <p:cNvPr id="54" name="正方形/長方形 53"/>
              <p:cNvSpPr/>
              <p:nvPr/>
            </p:nvSpPr>
            <p:spPr>
              <a:xfrm>
                <a:off x="-184454" y="4322454"/>
                <a:ext cx="6234466" cy="2231747"/>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grpSp>
      </p:grpSp>
      <p:sp>
        <p:nvSpPr>
          <p:cNvPr id="37" name="円/楕円 36"/>
          <p:cNvSpPr/>
          <p:nvPr/>
        </p:nvSpPr>
        <p:spPr>
          <a:xfrm>
            <a:off x="4968568" y="3546370"/>
            <a:ext cx="594092" cy="594092"/>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sp>
        <p:nvSpPr>
          <p:cNvPr id="38" name="テキスト ボックス 37"/>
          <p:cNvSpPr txBox="1"/>
          <p:nvPr/>
        </p:nvSpPr>
        <p:spPr>
          <a:xfrm>
            <a:off x="4367352" y="2649094"/>
            <a:ext cx="1727813" cy="502702"/>
          </a:xfrm>
          <a:prstGeom prst="rect">
            <a:avLst/>
          </a:prstGeom>
          <a:noFill/>
        </p:spPr>
        <p:txBody>
          <a:bodyPr wrap="square" rtlCol="0">
            <a:spAutoFit/>
          </a:bodyPr>
          <a:lstStyle/>
          <a:p>
            <a:pPr algn="ctr"/>
            <a:r>
              <a:rPr lang="en-US" altLang="ja-JP" sz="2000" b="0" dirty="0" smtClean="0"/>
              <a:t>pivot?</a:t>
            </a:r>
            <a:endParaRPr lang="en-US" altLang="ja-JP" sz="2000" b="0" dirty="0"/>
          </a:p>
        </p:txBody>
      </p:sp>
      <p:sp>
        <p:nvSpPr>
          <p:cNvPr id="39" name="テキスト ボックス 38"/>
          <p:cNvSpPr txBox="1"/>
          <p:nvPr/>
        </p:nvSpPr>
        <p:spPr>
          <a:xfrm>
            <a:off x="5957148" y="2632917"/>
            <a:ext cx="1727813" cy="502702"/>
          </a:xfrm>
          <a:prstGeom prst="rect">
            <a:avLst/>
          </a:prstGeom>
          <a:noFill/>
        </p:spPr>
        <p:txBody>
          <a:bodyPr wrap="square" rtlCol="0">
            <a:spAutoFit/>
          </a:bodyPr>
          <a:lstStyle/>
          <a:p>
            <a:pPr algn="ctr"/>
            <a:r>
              <a:rPr lang="en-US" altLang="ja-JP" sz="2000" b="0" strike="sngStrike" dirty="0" smtClean="0"/>
              <a:t>pivot?</a:t>
            </a:r>
            <a:endParaRPr lang="en-US" altLang="ja-JP" sz="2000" b="0" strike="sngStrike" dirty="0"/>
          </a:p>
        </p:txBody>
      </p:sp>
      <p:cxnSp>
        <p:nvCxnSpPr>
          <p:cNvPr id="40" name="直線コネクタ 39"/>
          <p:cNvCxnSpPr/>
          <p:nvPr/>
        </p:nvCxnSpPr>
        <p:spPr>
          <a:xfrm>
            <a:off x="4377211" y="5086754"/>
            <a:ext cx="346725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22977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pivo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24" y="3822423"/>
            <a:ext cx="9906000" cy="2313520"/>
          </a:xfrm>
          <a:prstGeom prst="rect">
            <a:avLst/>
          </a:prstGeom>
        </p:spPr>
      </p:pic>
      <p:sp>
        <p:nvSpPr>
          <p:cNvPr id="3" name="コンテンツ プレースホルダー 2"/>
          <p:cNvSpPr>
            <a:spLocks noGrp="1"/>
          </p:cNvSpPr>
          <p:nvPr>
            <p:ph idx="1"/>
          </p:nvPr>
        </p:nvSpPr>
        <p:spPr>
          <a:xfrm>
            <a:off x="347098" y="1593269"/>
            <a:ext cx="8915400" cy="4525963"/>
          </a:xfrm>
        </p:spPr>
        <p:txBody>
          <a:bodyPr/>
          <a:lstStyle/>
          <a:p>
            <a:r>
              <a:rPr lang="en-US" altLang="en-US" dirty="0" smtClean="0"/>
              <a:t>ピボットコード</a:t>
            </a:r>
            <a:r>
              <a:rPr lang="ja-JP" altLang="en-US" dirty="0" smtClean="0"/>
              <a:t>が</a:t>
            </a:r>
            <a:r>
              <a:rPr lang="en-US" altLang="en-US" dirty="0" smtClean="0"/>
              <a:t>認識</a:t>
            </a:r>
            <a:r>
              <a:rPr lang="en-US" altLang="en-US" dirty="0"/>
              <a:t>　</a:t>
            </a:r>
            <a:r>
              <a:rPr lang="en-US" altLang="en-US" dirty="0" smtClean="0"/>
              <a:t>複数の解釈を出力</a:t>
            </a:r>
            <a:endParaRPr kumimoji="1" lang="ja-JP" altLang="en-US" dirty="0"/>
          </a:p>
        </p:txBody>
      </p:sp>
      <p:grpSp>
        <p:nvGrpSpPr>
          <p:cNvPr id="20" name="図形グループ 19"/>
          <p:cNvGrpSpPr/>
          <p:nvPr/>
        </p:nvGrpSpPr>
        <p:grpSpPr>
          <a:xfrm>
            <a:off x="1414719" y="2104906"/>
            <a:ext cx="7385491" cy="4212081"/>
            <a:chOff x="2367299" y="1545584"/>
            <a:chExt cx="7385491" cy="4212081"/>
          </a:xfrm>
        </p:grpSpPr>
        <p:grpSp>
          <p:nvGrpSpPr>
            <p:cNvPr id="23" name="図形グループ 22"/>
            <p:cNvGrpSpPr/>
            <p:nvPr/>
          </p:nvGrpSpPr>
          <p:grpSpPr>
            <a:xfrm>
              <a:off x="2367299" y="2072574"/>
              <a:ext cx="7385491" cy="3685091"/>
              <a:chOff x="1657551" y="2187192"/>
              <a:chExt cx="7385491" cy="3685091"/>
            </a:xfrm>
          </p:grpSpPr>
          <p:grpSp>
            <p:nvGrpSpPr>
              <p:cNvPr id="22" name="図形グループ 21"/>
              <p:cNvGrpSpPr/>
              <p:nvPr/>
            </p:nvGrpSpPr>
            <p:grpSpPr>
              <a:xfrm>
                <a:off x="1657551" y="2442899"/>
                <a:ext cx="7385491" cy="3429384"/>
                <a:chOff x="1657551" y="2442899"/>
                <a:chExt cx="7385491" cy="3429384"/>
              </a:xfrm>
            </p:grpSpPr>
            <p:grpSp>
              <p:nvGrpSpPr>
                <p:cNvPr id="7" name="図形グループ 6"/>
                <p:cNvGrpSpPr/>
                <p:nvPr/>
              </p:nvGrpSpPr>
              <p:grpSpPr>
                <a:xfrm>
                  <a:off x="1657551" y="2442899"/>
                  <a:ext cx="7385491" cy="786003"/>
                  <a:chOff x="893540" y="3287629"/>
                  <a:chExt cx="7385491" cy="786003"/>
                </a:xfrm>
              </p:grpSpPr>
              <p:sp>
                <p:nvSpPr>
                  <p:cNvPr id="9" name="テキスト ボックス 8"/>
                  <p:cNvSpPr txBox="1"/>
                  <p:nvPr/>
                </p:nvSpPr>
                <p:spPr>
                  <a:xfrm>
                    <a:off x="893540" y="3324709"/>
                    <a:ext cx="891023" cy="748923"/>
                  </a:xfrm>
                  <a:prstGeom prst="rect">
                    <a:avLst/>
                  </a:prstGeom>
                  <a:noFill/>
                </p:spPr>
                <p:txBody>
                  <a:bodyPr wrap="square" rtlCol="0">
                    <a:spAutoFit/>
                  </a:bodyPr>
                  <a:lstStyle/>
                  <a:p>
                    <a:pPr algn="ctr"/>
                    <a:r>
                      <a:rPr lang="en-US" altLang="ja-JP" sz="3200" b="0" dirty="0" smtClean="0"/>
                      <a:t>C</a:t>
                    </a:r>
                    <a:endParaRPr lang="ja-JP" altLang="en-US" sz="3200" b="0" dirty="0"/>
                  </a:p>
                </p:txBody>
              </p:sp>
              <p:sp>
                <p:nvSpPr>
                  <p:cNvPr id="10" name="テキスト ボックス 9"/>
                  <p:cNvSpPr txBox="1"/>
                  <p:nvPr/>
                </p:nvSpPr>
                <p:spPr>
                  <a:xfrm>
                    <a:off x="2405542" y="3324709"/>
                    <a:ext cx="891023" cy="748923"/>
                  </a:xfrm>
                  <a:prstGeom prst="rect">
                    <a:avLst/>
                  </a:prstGeom>
                  <a:noFill/>
                </p:spPr>
                <p:txBody>
                  <a:bodyPr wrap="square" rtlCol="0">
                    <a:spAutoFit/>
                  </a:bodyPr>
                  <a:lstStyle/>
                  <a:p>
                    <a:pPr algn="ctr"/>
                    <a:r>
                      <a:rPr lang="en-US" altLang="ja-JP" sz="3200" b="0" dirty="0" smtClean="0"/>
                      <a:t>D7</a:t>
                    </a:r>
                    <a:endParaRPr lang="ja-JP" altLang="en-US" sz="3200" b="0" dirty="0"/>
                  </a:p>
                </p:txBody>
              </p:sp>
              <p:sp>
                <p:nvSpPr>
                  <p:cNvPr id="11" name="テキスト ボックス 10"/>
                  <p:cNvSpPr txBox="1"/>
                  <p:nvPr/>
                </p:nvSpPr>
                <p:spPr>
                  <a:xfrm>
                    <a:off x="4240545" y="3291285"/>
                    <a:ext cx="891023" cy="748923"/>
                  </a:xfrm>
                  <a:prstGeom prst="rect">
                    <a:avLst/>
                  </a:prstGeom>
                  <a:noFill/>
                </p:spPr>
                <p:txBody>
                  <a:bodyPr wrap="square" rtlCol="0">
                    <a:spAutoFit/>
                  </a:bodyPr>
                  <a:lstStyle/>
                  <a:p>
                    <a:pPr algn="ctr"/>
                    <a:r>
                      <a:rPr lang="en-US" altLang="ja-JP" sz="3200" b="0" dirty="0" smtClean="0"/>
                      <a:t>G</a:t>
                    </a:r>
                    <a:endParaRPr lang="ja-JP" altLang="en-US" sz="3200" b="0" dirty="0"/>
                  </a:p>
                </p:txBody>
              </p:sp>
              <p:sp>
                <p:nvSpPr>
                  <p:cNvPr id="12" name="テキスト ボックス 11"/>
                  <p:cNvSpPr txBox="1"/>
                  <p:nvPr/>
                </p:nvSpPr>
                <p:spPr>
                  <a:xfrm>
                    <a:off x="5616552" y="3314643"/>
                    <a:ext cx="891023" cy="748923"/>
                  </a:xfrm>
                  <a:prstGeom prst="rect">
                    <a:avLst/>
                  </a:prstGeom>
                  <a:noFill/>
                </p:spPr>
                <p:txBody>
                  <a:bodyPr wrap="square" rtlCol="0">
                    <a:spAutoFit/>
                  </a:bodyPr>
                  <a:lstStyle/>
                  <a:p>
                    <a:pPr algn="ctr"/>
                    <a:r>
                      <a:rPr lang="en-US" altLang="ja-JP" sz="3200" b="0" dirty="0" smtClean="0"/>
                      <a:t>A7</a:t>
                    </a:r>
                    <a:endParaRPr lang="ja-JP" altLang="en-US" sz="3200" b="0" dirty="0"/>
                  </a:p>
                </p:txBody>
              </p:sp>
              <p:sp>
                <p:nvSpPr>
                  <p:cNvPr id="13" name="テキスト ボックス 12"/>
                  <p:cNvSpPr txBox="1"/>
                  <p:nvPr/>
                </p:nvSpPr>
                <p:spPr>
                  <a:xfrm>
                    <a:off x="7388008" y="3287629"/>
                    <a:ext cx="891023" cy="748923"/>
                  </a:xfrm>
                  <a:prstGeom prst="rect">
                    <a:avLst/>
                  </a:prstGeom>
                  <a:noFill/>
                </p:spPr>
                <p:txBody>
                  <a:bodyPr wrap="square" rtlCol="0">
                    <a:spAutoFit/>
                  </a:bodyPr>
                  <a:lstStyle/>
                  <a:p>
                    <a:pPr algn="ctr"/>
                    <a:r>
                      <a:rPr lang="en-US" altLang="ja-JP" sz="3200" b="0" dirty="0"/>
                      <a:t>D</a:t>
                    </a:r>
                    <a:endParaRPr lang="ja-JP" altLang="en-US" sz="3200" b="0" dirty="0"/>
                  </a:p>
                </p:txBody>
              </p:sp>
            </p:grpSp>
            <p:sp>
              <p:nvSpPr>
                <p:cNvPr id="5" name="角丸四角形 4"/>
                <p:cNvSpPr/>
                <p:nvPr/>
              </p:nvSpPr>
              <p:spPr>
                <a:xfrm>
                  <a:off x="4761442" y="2607663"/>
                  <a:ext cx="1449912" cy="3264620"/>
                </a:xfrm>
                <a:prstGeom prst="round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grpSp>
          <p:sp>
            <p:nvSpPr>
              <p:cNvPr id="21" name="下矢印 20"/>
              <p:cNvSpPr/>
              <p:nvPr/>
            </p:nvSpPr>
            <p:spPr>
              <a:xfrm>
                <a:off x="5223078" y="2187192"/>
                <a:ext cx="407687" cy="371079"/>
              </a:xfrm>
              <a:prstGeom prst="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a:endParaRPr>
              </a:p>
            </p:txBody>
          </p:sp>
        </p:grpSp>
        <p:sp>
          <p:nvSpPr>
            <p:cNvPr id="26" name="テキスト ボックス 25"/>
            <p:cNvSpPr txBox="1"/>
            <p:nvPr/>
          </p:nvSpPr>
          <p:spPr>
            <a:xfrm>
              <a:off x="5260137" y="1545584"/>
              <a:ext cx="1727813" cy="502702"/>
            </a:xfrm>
            <a:prstGeom prst="rect">
              <a:avLst/>
            </a:prstGeom>
            <a:noFill/>
          </p:spPr>
          <p:txBody>
            <a:bodyPr wrap="square" rtlCol="0">
              <a:spAutoFit/>
            </a:bodyPr>
            <a:lstStyle/>
            <a:p>
              <a:pPr algn="ctr"/>
              <a:r>
                <a:rPr lang="en-US" altLang="ja-JP" sz="2000" b="0" dirty="0" smtClean="0"/>
                <a:t>pivot </a:t>
              </a:r>
              <a:endParaRPr lang="en-US" altLang="ja-JP" sz="2000" b="0" dirty="0"/>
            </a:p>
          </p:txBody>
        </p:sp>
      </p:grpSp>
      <p:sp>
        <p:nvSpPr>
          <p:cNvPr id="32" name="タイトル 1"/>
          <p:cNvSpPr txBox="1">
            <a:spLocks/>
          </p:cNvSpPr>
          <p:nvPr/>
        </p:nvSpPr>
        <p:spPr>
          <a:xfrm>
            <a:off x="495300" y="44709"/>
            <a:ext cx="8915400" cy="11430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kumimoji="1" sz="4400" kern="1200">
                <a:solidFill>
                  <a:schemeClr val="tx1"/>
                </a:solidFill>
                <a:latin typeface="+mj-lt"/>
                <a:ea typeface="+mj-ea"/>
                <a:cs typeface="+mj-cs"/>
              </a:defRPr>
            </a:lvl1pPr>
          </a:lstStyle>
          <a:p>
            <a:r>
              <a:rPr lang="ja-JP" altLang="en-US" sz="4300" b="0" dirty="0">
                <a:solidFill>
                  <a:prstClr val="black"/>
                </a:solidFill>
              </a:rPr>
              <a:t>転調付近におけるピボットコードの発見</a:t>
            </a:r>
            <a:endParaRPr lang="ja-JP" altLang="en-US" b="0" dirty="0"/>
          </a:p>
        </p:txBody>
      </p:sp>
    </p:spTree>
    <p:extLst>
      <p:ext uri="{BB962C8B-B14F-4D97-AF65-F5344CB8AC3E}">
        <p14:creationId xmlns:p14="http://schemas.microsoft.com/office/powerpoint/2010/main" val="101483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トニック以外を終端とする</a:t>
            </a:r>
            <a:r>
              <a:rPr kumimoji="1" lang="en-US" altLang="ja-JP" dirty="0" smtClean="0"/>
              <a:t/>
            </a:r>
            <a:br>
              <a:rPr kumimoji="1" lang="en-US" altLang="ja-JP" dirty="0" smtClean="0"/>
            </a:br>
            <a:r>
              <a:rPr kumimoji="1" lang="ja-JP" altLang="en-US" dirty="0" smtClean="0"/>
              <a:t>和音進行への対応</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sz="2800" dirty="0" smtClean="0"/>
              <a:t>トニックで解決しない和音進行に限り、終端の和音に</a:t>
            </a:r>
            <a:endParaRPr kumimoji="1" lang="en-US" altLang="ja-JP" sz="2800" dirty="0" smtClean="0"/>
          </a:p>
          <a:p>
            <a:pPr marL="0" indent="0">
              <a:buNone/>
            </a:pPr>
            <a:r>
              <a:rPr lang="en-US" altLang="ja-JP" sz="2800" dirty="0" smtClean="0"/>
              <a:t>    </a:t>
            </a:r>
            <a:r>
              <a:rPr kumimoji="1" lang="ja-JP" altLang="en-US" sz="2800" dirty="0" smtClean="0"/>
              <a:t>付与されたカテゴリーに対して以下の式を用いる</a:t>
            </a:r>
            <a:endParaRPr kumimoji="1" lang="en-US" altLang="ja-JP" sz="2800" dirty="0" smtClean="0"/>
          </a:p>
          <a:p>
            <a:pPr marL="0" indent="0" algn="ctr">
              <a:buNone/>
            </a:pPr>
            <a:r>
              <a:rPr lang="en-US" altLang="ja-JP" dirty="0" smtClean="0"/>
              <a:t>X/Y </a:t>
            </a:r>
            <a:r>
              <a:rPr lang="ja-JP" altLang="en-US" dirty="0" smtClean="0"/>
              <a:t>　</a:t>
            </a:r>
            <a:r>
              <a:rPr lang="en-US" altLang="ja-JP" dirty="0" smtClean="0"/>
              <a:t>→</a:t>
            </a:r>
            <a:r>
              <a:rPr lang="ja-JP" altLang="en-US" dirty="0" smtClean="0"/>
              <a:t>　</a:t>
            </a:r>
            <a:r>
              <a:rPr lang="en-US" altLang="ja-JP" dirty="0" smtClean="0"/>
              <a:t>X   (E)</a:t>
            </a:r>
            <a:endParaRPr kumimoji="1" lang="ja-JP" altLang="en-US" dirty="0"/>
          </a:p>
        </p:txBody>
      </p:sp>
      <p:grpSp>
        <p:nvGrpSpPr>
          <p:cNvPr id="5" name="図形グループ 4"/>
          <p:cNvGrpSpPr/>
          <p:nvPr/>
        </p:nvGrpSpPr>
        <p:grpSpPr>
          <a:xfrm>
            <a:off x="553722" y="3678427"/>
            <a:ext cx="9381176" cy="2153003"/>
            <a:chOff x="141122" y="3594724"/>
            <a:chExt cx="9381176" cy="2621763"/>
          </a:xfrm>
        </p:grpSpPr>
        <p:grpSp>
          <p:nvGrpSpPr>
            <p:cNvPr id="9" name="図形グループ 8"/>
            <p:cNvGrpSpPr/>
            <p:nvPr/>
          </p:nvGrpSpPr>
          <p:grpSpPr>
            <a:xfrm>
              <a:off x="141122" y="3594724"/>
              <a:ext cx="9222433" cy="2621763"/>
              <a:chOff x="98060" y="2152374"/>
              <a:chExt cx="9222433" cy="2621763"/>
            </a:xfrm>
          </p:grpSpPr>
          <p:sp>
            <p:nvSpPr>
              <p:cNvPr id="12" name="テキスト ボックス 11"/>
              <p:cNvSpPr txBox="1"/>
              <p:nvPr/>
            </p:nvSpPr>
            <p:spPr>
              <a:xfrm>
                <a:off x="777993" y="2152374"/>
                <a:ext cx="1104086" cy="812038"/>
              </a:xfrm>
              <a:prstGeom prst="rect">
                <a:avLst/>
              </a:prstGeom>
              <a:noFill/>
            </p:spPr>
            <p:txBody>
              <a:bodyPr wrap="square" rtlCol="0">
                <a:spAutoFit/>
              </a:bodyPr>
              <a:lstStyle/>
              <a:p>
                <a:r>
                  <a:rPr lang="en-US" altLang="ja-JP" sz="2800" dirty="0" smtClean="0"/>
                  <a:t>Am</a:t>
                </a:r>
                <a:r>
                  <a:rPr lang="en-US" altLang="ja-JP" sz="2800" baseline="-25000" dirty="0" smtClean="0"/>
                  <a:t>7</a:t>
                </a:r>
                <a:endParaRPr lang="ja-JP" altLang="en-US" sz="2800" dirty="0"/>
              </a:p>
            </p:txBody>
          </p:sp>
          <p:sp>
            <p:nvSpPr>
              <p:cNvPr id="13" name="テキスト ボックス 12"/>
              <p:cNvSpPr txBox="1"/>
              <p:nvPr/>
            </p:nvSpPr>
            <p:spPr>
              <a:xfrm>
                <a:off x="4583435" y="2157071"/>
                <a:ext cx="1104086" cy="812038"/>
              </a:xfrm>
              <a:prstGeom prst="rect">
                <a:avLst/>
              </a:prstGeom>
              <a:noFill/>
            </p:spPr>
            <p:txBody>
              <a:bodyPr wrap="square" rtlCol="0">
                <a:spAutoFit/>
              </a:bodyPr>
              <a:lstStyle/>
              <a:p>
                <a:r>
                  <a:rPr lang="ja-JP" altLang="en-US" sz="2800" dirty="0" smtClean="0"/>
                  <a:t>Ｄ</a:t>
                </a:r>
                <a:r>
                  <a:rPr lang="en-US" altLang="ja-JP" sz="2800" dirty="0"/>
                  <a:t>m</a:t>
                </a:r>
                <a:r>
                  <a:rPr lang="en-US" altLang="ja-JP" sz="2800" baseline="-25000" dirty="0" smtClean="0"/>
                  <a:t>7</a:t>
                </a:r>
                <a:endParaRPr lang="ja-JP" altLang="en-US" sz="2800" dirty="0"/>
              </a:p>
            </p:txBody>
          </p:sp>
          <p:sp>
            <p:nvSpPr>
              <p:cNvPr id="14" name="テキスト ボックス 13"/>
              <p:cNvSpPr txBox="1"/>
              <p:nvPr/>
            </p:nvSpPr>
            <p:spPr>
              <a:xfrm>
                <a:off x="7890802" y="2239851"/>
                <a:ext cx="1104086" cy="812036"/>
              </a:xfrm>
              <a:prstGeom prst="rect">
                <a:avLst/>
              </a:prstGeom>
              <a:noFill/>
            </p:spPr>
            <p:txBody>
              <a:bodyPr wrap="square" rtlCol="0">
                <a:spAutoFit/>
              </a:bodyPr>
              <a:lstStyle/>
              <a:p>
                <a:r>
                  <a:rPr lang="en-US" altLang="ja-JP" sz="2800" dirty="0" smtClean="0"/>
                  <a:t>G</a:t>
                </a:r>
                <a:r>
                  <a:rPr lang="en-US" altLang="ja-JP" sz="2800" baseline="-25000" dirty="0" smtClean="0"/>
                  <a:t>7</a:t>
                </a:r>
                <a:endParaRPr lang="ja-JP" altLang="en-US" sz="2800" dirty="0"/>
              </a:p>
            </p:txBody>
          </p:sp>
          <p:cxnSp>
            <p:nvCxnSpPr>
              <p:cNvPr id="15" name="直線コネクタ 14"/>
              <p:cNvCxnSpPr/>
              <p:nvPr/>
            </p:nvCxnSpPr>
            <p:spPr>
              <a:xfrm>
                <a:off x="98060" y="2971795"/>
                <a:ext cx="238339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直線コネクタ 15"/>
              <p:cNvCxnSpPr/>
              <p:nvPr/>
            </p:nvCxnSpPr>
            <p:spPr>
              <a:xfrm flipV="1">
                <a:off x="3131651" y="2967395"/>
                <a:ext cx="3599154" cy="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直線コネクタ 16"/>
              <p:cNvCxnSpPr/>
              <p:nvPr/>
            </p:nvCxnSpPr>
            <p:spPr>
              <a:xfrm>
                <a:off x="7329212" y="2983075"/>
                <a:ext cx="1630746"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8" name="テキスト ボックス 17"/>
              <p:cNvSpPr txBox="1"/>
              <p:nvPr/>
            </p:nvSpPr>
            <p:spPr>
              <a:xfrm>
                <a:off x="620100" y="2791924"/>
                <a:ext cx="1270001" cy="812038"/>
              </a:xfrm>
              <a:prstGeom prst="rect">
                <a:avLst/>
              </a:prstGeom>
              <a:noFill/>
            </p:spPr>
            <p:txBody>
              <a:bodyPr wrap="square" rtlCol="0">
                <a:spAutoFit/>
              </a:bodyPr>
              <a:lstStyle/>
              <a:p>
                <a:pPr algn="ctr"/>
                <a:r>
                  <a:rPr lang="en-US" altLang="ja-JP" sz="2800" b="0" dirty="0" smtClean="0"/>
                  <a:t>T</a:t>
                </a:r>
                <a:r>
                  <a:rPr lang="en-US" altLang="ja-JP" sz="2800" b="0" baseline="30000" dirty="0" smtClean="0"/>
                  <a:t>VI-7</a:t>
                </a:r>
                <a:endParaRPr lang="ja-JP" altLang="en-US" sz="2800" b="0" dirty="0"/>
              </a:p>
            </p:txBody>
          </p:sp>
          <p:sp>
            <p:nvSpPr>
              <p:cNvPr id="19" name="テキスト ボックス 18"/>
              <p:cNvSpPr txBox="1"/>
              <p:nvPr/>
            </p:nvSpPr>
            <p:spPr>
              <a:xfrm>
                <a:off x="7567750" y="2775819"/>
                <a:ext cx="1194992" cy="812036"/>
              </a:xfrm>
              <a:prstGeom prst="rect">
                <a:avLst/>
              </a:prstGeom>
              <a:noFill/>
            </p:spPr>
            <p:txBody>
              <a:bodyPr wrap="square" rtlCol="0">
                <a:spAutoFit/>
              </a:bodyPr>
              <a:lstStyle/>
              <a:p>
                <a:pPr algn="ctr"/>
                <a:r>
                  <a:rPr lang="en-US" altLang="ja-JP" sz="2800" b="0" dirty="0" smtClean="0"/>
                  <a:t>D</a:t>
                </a:r>
                <a:r>
                  <a:rPr lang="en-US" altLang="ja-JP" sz="2800" b="0" baseline="30000" dirty="0" smtClean="0"/>
                  <a:t>V7</a:t>
                </a:r>
                <a:r>
                  <a:rPr lang="en-US" altLang="ja-JP" sz="2800" b="0" dirty="0" smtClean="0"/>
                  <a:t>/T</a:t>
                </a:r>
                <a:endParaRPr lang="ja-JP" altLang="en-US" sz="2800" b="0" dirty="0"/>
              </a:p>
            </p:txBody>
          </p:sp>
          <p:cxnSp>
            <p:nvCxnSpPr>
              <p:cNvPr id="20" name="直線コネクタ 19"/>
              <p:cNvCxnSpPr/>
              <p:nvPr/>
            </p:nvCxnSpPr>
            <p:spPr>
              <a:xfrm flipV="1">
                <a:off x="3764183" y="3561191"/>
                <a:ext cx="4998559" cy="1278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1" name="テキスト ボックス 20"/>
              <p:cNvSpPr txBox="1"/>
              <p:nvPr/>
            </p:nvSpPr>
            <p:spPr>
              <a:xfrm>
                <a:off x="8725233" y="3110900"/>
                <a:ext cx="595260" cy="712093"/>
              </a:xfrm>
              <a:prstGeom prst="rect">
                <a:avLst/>
              </a:prstGeom>
              <a:noFill/>
            </p:spPr>
            <p:txBody>
              <a:bodyPr wrap="square" rtlCol="0">
                <a:spAutoFit/>
              </a:bodyPr>
              <a:lstStyle/>
              <a:p>
                <a:r>
                  <a:rPr lang="en-US" altLang="ja-JP" sz="2400" b="0" dirty="0" smtClean="0"/>
                  <a:t>&gt;B</a:t>
                </a:r>
                <a:endParaRPr lang="ja-JP" altLang="en-US" sz="2400" b="0" dirty="0"/>
              </a:p>
            </p:txBody>
          </p:sp>
          <p:sp>
            <p:nvSpPr>
              <p:cNvPr id="22" name="テキスト ボックス 21"/>
              <p:cNvSpPr txBox="1"/>
              <p:nvPr/>
            </p:nvSpPr>
            <p:spPr>
              <a:xfrm>
                <a:off x="5626950" y="3362622"/>
                <a:ext cx="1327970" cy="812038"/>
              </a:xfrm>
              <a:prstGeom prst="rect">
                <a:avLst/>
              </a:prstGeom>
              <a:noFill/>
            </p:spPr>
            <p:txBody>
              <a:bodyPr wrap="square" rtlCol="0">
                <a:spAutoFit/>
              </a:bodyPr>
              <a:lstStyle/>
              <a:p>
                <a:pPr algn="ctr"/>
                <a:r>
                  <a:rPr lang="en-US" altLang="ja-JP" sz="2800" b="0" dirty="0"/>
                  <a:t>R</a:t>
                </a:r>
                <a:r>
                  <a:rPr lang="en-US" altLang="ja-JP" sz="2800" b="0" baseline="30000" dirty="0"/>
                  <a:t>II-7</a:t>
                </a:r>
                <a:r>
                  <a:rPr lang="en-US" altLang="ja-JP" sz="2800" b="0" dirty="0" smtClean="0"/>
                  <a:t>/</a:t>
                </a:r>
                <a:r>
                  <a:rPr lang="en-US" altLang="ja-JP" sz="2800" b="0" dirty="0"/>
                  <a:t>T</a:t>
                </a:r>
                <a:endParaRPr lang="ja-JP" altLang="en-US" sz="2800" b="0" dirty="0"/>
              </a:p>
            </p:txBody>
          </p:sp>
          <p:cxnSp>
            <p:nvCxnSpPr>
              <p:cNvPr id="23" name="直線コネクタ 22"/>
              <p:cNvCxnSpPr/>
              <p:nvPr/>
            </p:nvCxnSpPr>
            <p:spPr>
              <a:xfrm flipV="1">
                <a:off x="4250809" y="4164374"/>
                <a:ext cx="4648659" cy="1028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4" name="テキスト ボックス 23"/>
              <p:cNvSpPr txBox="1"/>
              <p:nvPr/>
            </p:nvSpPr>
            <p:spPr>
              <a:xfrm>
                <a:off x="6312688" y="3962099"/>
                <a:ext cx="908458" cy="812038"/>
              </a:xfrm>
              <a:prstGeom prst="rect">
                <a:avLst/>
              </a:prstGeom>
              <a:noFill/>
            </p:spPr>
            <p:txBody>
              <a:bodyPr wrap="square" rtlCol="0">
                <a:spAutoFit/>
              </a:bodyPr>
              <a:lstStyle/>
              <a:p>
                <a:r>
                  <a:rPr lang="en-US" altLang="ja-JP" sz="2800" b="0" dirty="0" smtClean="0"/>
                  <a:t>R</a:t>
                </a:r>
                <a:r>
                  <a:rPr lang="en-US" altLang="ja-JP" sz="2800" b="0" baseline="30000" dirty="0" smtClean="0"/>
                  <a:t>II</a:t>
                </a:r>
                <a:r>
                  <a:rPr lang="en-US" altLang="ja-JP" sz="2800" b="0" baseline="30000" dirty="0"/>
                  <a:t>-</a:t>
                </a:r>
                <a:r>
                  <a:rPr lang="en-US" altLang="ja-JP" sz="2800" b="0" baseline="30000" dirty="0" smtClean="0"/>
                  <a:t>7</a:t>
                </a:r>
                <a:endParaRPr lang="ja-JP" altLang="en-US" sz="2800" b="0" dirty="0"/>
              </a:p>
            </p:txBody>
          </p:sp>
        </p:grpSp>
        <p:sp>
          <p:nvSpPr>
            <p:cNvPr id="10" name="テキスト ボックス 9"/>
            <p:cNvSpPr txBox="1"/>
            <p:nvPr/>
          </p:nvSpPr>
          <p:spPr>
            <a:xfrm>
              <a:off x="3807245" y="4204286"/>
              <a:ext cx="2488741" cy="812038"/>
            </a:xfrm>
            <a:prstGeom prst="rect">
              <a:avLst/>
            </a:prstGeom>
            <a:noFill/>
          </p:spPr>
          <p:txBody>
            <a:bodyPr wrap="square" rtlCol="0">
              <a:spAutoFit/>
            </a:bodyPr>
            <a:lstStyle/>
            <a:p>
              <a:r>
                <a:rPr lang="en-US" altLang="ja-JP" sz="2800" b="0" dirty="0" smtClean="0"/>
                <a:t>R</a:t>
              </a:r>
              <a:r>
                <a:rPr lang="en-US" altLang="ja-JP" sz="2800" b="0" baseline="30000" dirty="0" smtClean="0"/>
                <a:t>II-7</a:t>
              </a:r>
              <a:r>
                <a:rPr lang="en-US" altLang="ja-JP" sz="2800" b="0" dirty="0" smtClean="0"/>
                <a:t>/D</a:t>
              </a:r>
              <a:r>
                <a:rPr lang="en-US" altLang="ja-JP" sz="2800" b="0" baseline="30000" dirty="0" smtClean="0"/>
                <a:t>[V|V7|II♭7]</a:t>
              </a:r>
              <a:endParaRPr lang="ja-JP" altLang="en-US" sz="2800" b="0" dirty="0"/>
            </a:p>
          </p:txBody>
        </p:sp>
        <p:sp>
          <p:nvSpPr>
            <p:cNvPr id="11" name="テキスト ボックス 10"/>
            <p:cNvSpPr txBox="1"/>
            <p:nvPr/>
          </p:nvSpPr>
          <p:spPr>
            <a:xfrm>
              <a:off x="8895450" y="5171151"/>
              <a:ext cx="626848" cy="712093"/>
            </a:xfrm>
            <a:prstGeom prst="rect">
              <a:avLst/>
            </a:prstGeom>
            <a:noFill/>
          </p:spPr>
          <p:txBody>
            <a:bodyPr wrap="square" rtlCol="0">
              <a:spAutoFit/>
            </a:bodyPr>
            <a:lstStyle/>
            <a:p>
              <a:r>
                <a:rPr lang="en-US" altLang="ja-JP" sz="2400" b="0" dirty="0"/>
                <a:t>E</a:t>
              </a:r>
              <a:endParaRPr lang="ja-JP" altLang="en-US" sz="2400" b="0" dirty="0"/>
            </a:p>
          </p:txBody>
        </p:sp>
      </p:grpSp>
      <p:sp>
        <p:nvSpPr>
          <p:cNvPr id="25" name="テキスト ボックス 24"/>
          <p:cNvSpPr txBox="1"/>
          <p:nvPr/>
        </p:nvSpPr>
        <p:spPr>
          <a:xfrm>
            <a:off x="512406" y="3255062"/>
            <a:ext cx="1175948" cy="461665"/>
          </a:xfrm>
          <a:prstGeom prst="rect">
            <a:avLst/>
          </a:prstGeom>
          <a:noFill/>
          <a:ln>
            <a:solidFill>
              <a:schemeClr val="tx1"/>
            </a:solidFill>
          </a:ln>
        </p:spPr>
        <p:txBody>
          <a:bodyPr wrap="square" rtlCol="0">
            <a:spAutoFit/>
          </a:bodyPr>
          <a:lstStyle/>
          <a:p>
            <a:pPr algn="ctr"/>
            <a:r>
              <a:rPr lang="en-US" altLang="ja-JP" sz="1800" b="0" dirty="0" smtClean="0"/>
              <a:t>Key: </a:t>
            </a:r>
            <a:r>
              <a:rPr lang="en-US" altLang="ja-JP" sz="1800" b="0" dirty="0"/>
              <a:t>C</a:t>
            </a:r>
            <a:endParaRPr lang="ja-JP" altLang="en-US" sz="1800" b="0" dirty="0"/>
          </a:p>
        </p:txBody>
      </p:sp>
      <p:cxnSp>
        <p:nvCxnSpPr>
          <p:cNvPr id="28" name="直線コネクタ 27"/>
          <p:cNvCxnSpPr/>
          <p:nvPr/>
        </p:nvCxnSpPr>
        <p:spPr>
          <a:xfrm>
            <a:off x="1075762" y="5835653"/>
            <a:ext cx="694765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1" name="テキスト ボックス 30"/>
          <p:cNvSpPr txBox="1"/>
          <p:nvPr/>
        </p:nvSpPr>
        <p:spPr>
          <a:xfrm>
            <a:off x="7993530" y="5449397"/>
            <a:ext cx="971176" cy="584775"/>
          </a:xfrm>
          <a:prstGeom prst="rect">
            <a:avLst/>
          </a:prstGeom>
          <a:noFill/>
        </p:spPr>
        <p:txBody>
          <a:bodyPr wrap="square" rtlCol="0">
            <a:spAutoFit/>
          </a:bodyPr>
          <a:lstStyle/>
          <a:p>
            <a:r>
              <a:rPr lang="en-US" altLang="ja-JP" sz="2400" b="0" dirty="0" err="1" smtClean="0"/>
              <a:t>dev</a:t>
            </a:r>
            <a:endParaRPr lang="ja-JP" altLang="en-US" sz="2400" b="0" dirty="0"/>
          </a:p>
        </p:txBody>
      </p:sp>
      <p:sp>
        <p:nvSpPr>
          <p:cNvPr id="32" name="テキスト ボックス 31"/>
          <p:cNvSpPr txBox="1"/>
          <p:nvPr/>
        </p:nvSpPr>
        <p:spPr>
          <a:xfrm>
            <a:off x="3872717" y="5650405"/>
            <a:ext cx="2253167" cy="666849"/>
          </a:xfrm>
          <a:prstGeom prst="rect">
            <a:avLst/>
          </a:prstGeom>
          <a:noFill/>
        </p:spPr>
        <p:txBody>
          <a:bodyPr wrap="square" rtlCol="0">
            <a:spAutoFit/>
          </a:bodyPr>
          <a:lstStyle/>
          <a:p>
            <a:pPr algn="ctr"/>
            <a:r>
              <a:rPr lang="en-US" altLang="ja-JP" sz="2800" b="0" dirty="0" smtClean="0"/>
              <a:t>K</a:t>
            </a:r>
            <a:endParaRPr lang="ja-JP" altLang="en-US" sz="2800" b="0" dirty="0"/>
          </a:p>
        </p:txBody>
      </p:sp>
    </p:spTree>
    <p:extLst>
      <p:ext uri="{BB962C8B-B14F-4D97-AF65-F5344CB8AC3E}">
        <p14:creationId xmlns:p14="http://schemas.microsoft.com/office/powerpoint/2010/main" val="127847890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73050" y="188939"/>
            <a:ext cx="9632950" cy="395287"/>
          </a:xfrm>
        </p:spPr>
        <p:txBody>
          <a:bodyPr/>
          <a:lstStyle/>
          <a:p>
            <a:pPr algn="ctr"/>
            <a:r>
              <a:rPr kumimoji="1" lang="en-US" altLang="ja-JP" sz="4000" b="0" dirty="0" smtClean="0">
                <a:solidFill>
                  <a:schemeClr val="tx1"/>
                </a:solidFill>
                <a:latin typeface="+mn-ea"/>
                <a:ea typeface="+mn-ea"/>
              </a:rPr>
              <a:t>Jazz</a:t>
            </a:r>
            <a:r>
              <a:rPr kumimoji="1" lang="ja-JP" altLang="en-US" sz="4000" b="0" dirty="0" smtClean="0">
                <a:solidFill>
                  <a:schemeClr val="tx1"/>
                </a:solidFill>
                <a:latin typeface="+mn-ea"/>
                <a:ea typeface="+mn-ea"/>
              </a:rPr>
              <a:t>を対象とした</a:t>
            </a:r>
            <a:r>
              <a:rPr kumimoji="1" lang="en-US" altLang="ja-JP" sz="4000" b="0" dirty="0" smtClean="0">
                <a:solidFill>
                  <a:schemeClr val="tx1"/>
                </a:solidFill>
                <a:latin typeface="+mn-ea"/>
                <a:ea typeface="+mn-ea"/>
              </a:rPr>
              <a:t>Tonal Pitch Space</a:t>
            </a:r>
            <a:endParaRPr kumimoji="1" lang="ja-JP" altLang="en-US" sz="4000" b="0" dirty="0">
              <a:solidFill>
                <a:schemeClr val="tx1"/>
              </a:solidFill>
              <a:latin typeface="+mn-ea"/>
              <a:ea typeface="+mn-ea"/>
            </a:endParaRPr>
          </a:p>
        </p:txBody>
      </p:sp>
      <p:sp>
        <p:nvSpPr>
          <p:cNvPr id="3" name="コンテンツ プレースホルダー 2"/>
          <p:cNvSpPr>
            <a:spLocks noGrp="1"/>
          </p:cNvSpPr>
          <p:nvPr>
            <p:ph idx="1"/>
          </p:nvPr>
        </p:nvSpPr>
        <p:spPr>
          <a:xfrm>
            <a:off x="430213" y="1167803"/>
            <a:ext cx="8915400" cy="6107701"/>
          </a:xfrm>
        </p:spPr>
        <p:txBody>
          <a:bodyPr/>
          <a:lstStyle/>
          <a:p>
            <a:pPr algn="ctr"/>
            <a:r>
              <a:rPr lang="ja-JP" altLang="en-US" dirty="0"/>
              <a:t>非調構成音を含む和音への対応を目的とした </a:t>
            </a:r>
            <a:r>
              <a:rPr lang="en-US" altLang="ja-JP" dirty="0"/>
              <a:t>TPS(Tonal Pitch Space)</a:t>
            </a:r>
            <a:r>
              <a:rPr lang="ja-JP" altLang="en-US" dirty="0"/>
              <a:t>の</a:t>
            </a:r>
            <a:r>
              <a:rPr lang="ja-JP" altLang="en-US" dirty="0" smtClean="0"/>
              <a:t>拡張 </a:t>
            </a:r>
            <a:endParaRPr lang="en-US" altLang="ja-JP" dirty="0" smtClean="0"/>
          </a:p>
          <a:p>
            <a:pPr marL="0" indent="0" algn="ctr">
              <a:buNone/>
            </a:pPr>
            <a:r>
              <a:rPr lang="ja-JP" altLang="en-US" dirty="0" smtClean="0"/>
              <a:t>　</a:t>
            </a:r>
            <a:r>
              <a:rPr lang="en-US" altLang="ja-JP" sz="2800" dirty="0" smtClean="0"/>
              <a:t>—</a:t>
            </a:r>
            <a:r>
              <a:rPr lang="ja-JP" altLang="en-US" sz="2800" dirty="0"/>
              <a:t>ジャズ音楽理論への適用を目指して</a:t>
            </a:r>
            <a:r>
              <a:rPr lang="en-US" altLang="ja-JP" sz="2800" dirty="0" smtClean="0"/>
              <a:t>—</a:t>
            </a:r>
            <a:r>
              <a:rPr lang="en-US" altLang="ja-JP" sz="2800" baseline="30000" dirty="0" smtClean="0"/>
              <a:t>[8]</a:t>
            </a:r>
          </a:p>
          <a:p>
            <a:pPr marL="0" indent="0" algn="ctr">
              <a:buNone/>
            </a:pPr>
            <a:endParaRPr lang="en-US" altLang="ja-JP" sz="1100" dirty="0"/>
          </a:p>
          <a:p>
            <a:r>
              <a:rPr lang="en-US" altLang="ja-JP" sz="2800" dirty="0" smtClean="0"/>
              <a:t> </a:t>
            </a:r>
            <a:r>
              <a:rPr lang="ja-JP" altLang="en-US" dirty="0" smtClean="0"/>
              <a:t>ジャズ和声に着目</a:t>
            </a:r>
            <a:endParaRPr lang="en-US" altLang="ja-JP" dirty="0" smtClean="0"/>
          </a:p>
          <a:p>
            <a:pPr marL="0" indent="0">
              <a:buNone/>
            </a:pPr>
            <a:r>
              <a:rPr lang="ja-JP" altLang="en-US" sz="2800" dirty="0" smtClean="0"/>
              <a:t>　　　</a:t>
            </a:r>
            <a:r>
              <a:rPr lang="ja-JP" altLang="en-US" sz="2400" dirty="0" smtClean="0"/>
              <a:t>ーノンダイアトニックコード</a:t>
            </a:r>
            <a:r>
              <a:rPr lang="en-US" altLang="ja-JP" sz="2400" dirty="0" smtClean="0"/>
              <a:t>(non-diatonic)</a:t>
            </a:r>
            <a:r>
              <a:rPr lang="ja-JP" altLang="en-US" sz="2400" dirty="0" smtClean="0"/>
              <a:t>が扱える</a:t>
            </a:r>
            <a:r>
              <a:rPr lang="en-US" altLang="ja-JP" sz="2400" dirty="0" smtClean="0"/>
              <a:t>(Ⅱ7/C</a:t>
            </a:r>
            <a:r>
              <a:rPr lang="ja-JP" altLang="en-US" sz="2400" dirty="0" smtClean="0"/>
              <a:t>など</a:t>
            </a:r>
            <a:r>
              <a:rPr lang="en-US" altLang="ja-JP" sz="2400" dirty="0" smtClean="0"/>
              <a:t>)</a:t>
            </a:r>
          </a:p>
          <a:p>
            <a:pPr marL="0" indent="0">
              <a:buNone/>
            </a:pPr>
            <a:r>
              <a:rPr lang="ja-JP" altLang="en-US" sz="2400" dirty="0" smtClean="0"/>
              <a:t>　　　</a:t>
            </a:r>
            <a:endParaRPr lang="en-US" altLang="ja-JP" sz="2400" dirty="0"/>
          </a:p>
          <a:p>
            <a:pPr marL="0" indent="0">
              <a:buNone/>
            </a:pPr>
            <a:endParaRPr lang="en-US" altLang="ja-JP" sz="2400" dirty="0" smtClean="0"/>
          </a:p>
          <a:p>
            <a:pPr marL="0" indent="0">
              <a:buNone/>
            </a:pPr>
            <a:endParaRPr lang="en-US" altLang="ja-JP" sz="2000" dirty="0" smtClean="0"/>
          </a:p>
          <a:p>
            <a:pPr marL="0" indent="0">
              <a:buNone/>
            </a:pPr>
            <a:endParaRPr lang="en-US" altLang="ja-JP" sz="2400" dirty="0" smtClean="0"/>
          </a:p>
          <a:p>
            <a:pPr marL="0" indent="0">
              <a:buNone/>
            </a:pPr>
            <a:endParaRPr lang="en-US" altLang="ja-JP" sz="2800" dirty="0" smtClean="0"/>
          </a:p>
          <a:p>
            <a:endParaRPr lang="en-US" altLang="ja-JP" sz="2800" dirty="0" smtClean="0"/>
          </a:p>
          <a:p>
            <a:endParaRPr lang="ja-JP" altLang="en-US" sz="2800" dirty="0"/>
          </a:p>
          <a:p>
            <a:endParaRPr lang="en-US" altLang="ja-JP" dirty="0" smtClean="0"/>
          </a:p>
        </p:txBody>
      </p:sp>
      <p:sp>
        <p:nvSpPr>
          <p:cNvPr id="5" name="テキスト ボックス 4"/>
          <p:cNvSpPr txBox="1"/>
          <p:nvPr/>
        </p:nvSpPr>
        <p:spPr>
          <a:xfrm>
            <a:off x="40583" y="6114151"/>
            <a:ext cx="9038284" cy="702756"/>
          </a:xfrm>
          <a:prstGeom prst="rect">
            <a:avLst/>
          </a:prstGeom>
          <a:noFill/>
        </p:spPr>
        <p:txBody>
          <a:bodyPr wrap="square" rtlCol="0">
            <a:spAutoFit/>
          </a:bodyPr>
          <a:lstStyle/>
          <a:p>
            <a:r>
              <a:rPr lang="en-US" altLang="ja-JP" sz="1400" b="0" kern="100" dirty="0" smtClean="0">
                <a:latin typeface="Times New Roman"/>
                <a:ea typeface="ＭＳ 明朝"/>
                <a:cs typeface="Times New Roman"/>
              </a:rPr>
              <a:t>[8]  </a:t>
            </a:r>
            <a:r>
              <a:rPr lang="ja-JP" altLang="en-US" sz="1400" b="0" kern="100" dirty="0" smtClean="0">
                <a:latin typeface="Times New Roman"/>
                <a:ea typeface="ＭＳ 明朝"/>
                <a:cs typeface="Times New Roman"/>
              </a:rPr>
              <a:t>山口直彦</a:t>
            </a:r>
            <a:r>
              <a:rPr lang="en-US" altLang="ja-JP" sz="1400" b="0" kern="100" dirty="0" smtClean="0">
                <a:latin typeface="Times New Roman"/>
                <a:ea typeface="ＭＳ 明朝"/>
                <a:cs typeface="Times New Roman"/>
              </a:rPr>
              <a:t>,</a:t>
            </a:r>
            <a:r>
              <a:rPr lang="ja-JP" altLang="en-US" sz="1400" b="0" kern="100" dirty="0" smtClean="0">
                <a:latin typeface="Times New Roman"/>
                <a:ea typeface="ＭＳ 明朝"/>
                <a:cs typeface="Times New Roman"/>
              </a:rPr>
              <a:t>管村昇</a:t>
            </a:r>
            <a:r>
              <a:rPr lang="en-US" altLang="ja-JP" sz="1400" b="0" kern="100" dirty="0" smtClean="0">
                <a:latin typeface="Times New Roman"/>
                <a:ea typeface="ＭＳ 明朝"/>
                <a:cs typeface="Times New Roman"/>
              </a:rPr>
              <a:t>:</a:t>
            </a:r>
            <a:r>
              <a:rPr lang="ja-JP" altLang="en-US" sz="1400" b="0" kern="100" dirty="0">
                <a:latin typeface="Times New Roman"/>
                <a:ea typeface="ＭＳ 明朝"/>
                <a:cs typeface="Times New Roman"/>
              </a:rPr>
              <a:t>非調構成音を含む和音への対応を目的とした </a:t>
            </a:r>
            <a:r>
              <a:rPr lang="en-US" altLang="ja-JP" sz="1400" b="0" kern="100" dirty="0">
                <a:latin typeface="Times New Roman"/>
                <a:ea typeface="ＭＳ 明朝"/>
                <a:cs typeface="Times New Roman"/>
              </a:rPr>
              <a:t>TPS(Tonal Pitch Space)</a:t>
            </a:r>
            <a:r>
              <a:rPr lang="ja-JP" altLang="en-US" sz="1400" b="0" kern="100" dirty="0">
                <a:latin typeface="Times New Roman"/>
                <a:ea typeface="ＭＳ 明朝"/>
                <a:cs typeface="Times New Roman"/>
              </a:rPr>
              <a:t>の</a:t>
            </a:r>
            <a:r>
              <a:rPr lang="ja-JP" altLang="en-US" sz="1400" b="0" kern="100" dirty="0" smtClean="0">
                <a:latin typeface="Times New Roman"/>
                <a:ea typeface="ＭＳ 明朝"/>
                <a:cs typeface="Times New Roman"/>
              </a:rPr>
              <a:t>拡張</a:t>
            </a:r>
            <a:endParaRPr lang="en-US" altLang="ja-JP" sz="1400" b="0" kern="100" dirty="0" smtClean="0">
              <a:latin typeface="Times New Roman"/>
              <a:ea typeface="ＭＳ 明朝"/>
              <a:cs typeface="Times New Roman"/>
            </a:endParaRPr>
          </a:p>
          <a:p>
            <a:r>
              <a:rPr lang="ja-JP" altLang="en-US" sz="1400" b="0" kern="100" dirty="0" smtClean="0">
                <a:latin typeface="Times New Roman"/>
                <a:ea typeface="ＭＳ 明朝"/>
                <a:cs typeface="Times New Roman"/>
              </a:rPr>
              <a:t> </a:t>
            </a:r>
            <a:r>
              <a:rPr lang="en-US" altLang="ja-JP" sz="1400" b="0" kern="100" dirty="0">
                <a:latin typeface="Times New Roman"/>
                <a:ea typeface="ＭＳ 明朝"/>
                <a:cs typeface="Times New Roman"/>
              </a:rPr>
              <a:t>—</a:t>
            </a:r>
            <a:r>
              <a:rPr lang="ja-JP" altLang="en-US" sz="1400" b="0" kern="100" dirty="0">
                <a:latin typeface="Times New Roman"/>
                <a:ea typeface="ＭＳ 明朝"/>
                <a:cs typeface="Times New Roman"/>
              </a:rPr>
              <a:t>ジャズ音楽理論への適用を目指して</a:t>
            </a:r>
            <a:r>
              <a:rPr lang="en-US" altLang="ja-JP" sz="1400" b="0" kern="100" dirty="0">
                <a:latin typeface="Times New Roman"/>
                <a:ea typeface="ＭＳ 明朝"/>
                <a:cs typeface="Times New Roman"/>
              </a:rPr>
              <a:t>— </a:t>
            </a:r>
            <a:r>
              <a:rPr lang="en-US" altLang="ja-JP" sz="1400" b="0" kern="100" dirty="0" smtClean="0">
                <a:latin typeface="Times New Roman"/>
                <a:ea typeface="ＭＳ 明朝"/>
                <a:cs typeface="Times New Roman"/>
              </a:rPr>
              <a:t>, </a:t>
            </a:r>
            <a:r>
              <a:rPr lang="ja-JP" altLang="en-US" sz="1400" b="0" kern="100" dirty="0" smtClean="0">
                <a:latin typeface="Times New Roman"/>
                <a:ea typeface="ＭＳ 明朝"/>
                <a:cs typeface="Times New Roman"/>
              </a:rPr>
              <a:t>情報処理学会研究報告</a:t>
            </a:r>
            <a:r>
              <a:rPr lang="en-US" altLang="ja-JP" sz="1400" b="0" kern="100" dirty="0" smtClean="0">
                <a:latin typeface="Times New Roman"/>
                <a:ea typeface="ＭＳ 明朝"/>
                <a:cs typeface="Times New Roman"/>
              </a:rPr>
              <a:t> (IPSJ2011),Vol.2011-MUS-89 No.10,Feb 2011</a:t>
            </a:r>
          </a:p>
        </p:txBody>
      </p:sp>
      <p:graphicFrame>
        <p:nvGraphicFramePr>
          <p:cNvPr id="6" name="表 5"/>
          <p:cNvGraphicFramePr>
            <a:graphicFrameLocks noGrp="1"/>
          </p:cNvGraphicFramePr>
          <p:nvPr>
            <p:extLst>
              <p:ext uri="{D42A27DB-BD31-4B8C-83A1-F6EECF244321}">
                <p14:modId xmlns:p14="http://schemas.microsoft.com/office/powerpoint/2010/main" val="3675120904"/>
              </p:ext>
            </p:extLst>
          </p:nvPr>
        </p:nvGraphicFramePr>
        <p:xfrm>
          <a:off x="1886211" y="4396320"/>
          <a:ext cx="5467835" cy="1112520"/>
        </p:xfrm>
        <a:graphic>
          <a:graphicData uri="http://schemas.openxmlformats.org/drawingml/2006/table">
            <a:tbl>
              <a:tblPr firstRow="1" bandRow="1">
                <a:tableStyleId>{5940675A-B579-460E-94D1-54222C63F5DA}</a:tableStyleId>
              </a:tblPr>
              <a:tblGrid>
                <a:gridCol w="2629709"/>
                <a:gridCol w="721292"/>
                <a:gridCol w="689931"/>
                <a:gridCol w="689931"/>
                <a:gridCol w="736972"/>
              </a:tblGrid>
              <a:tr h="370840">
                <a:tc>
                  <a:txBody>
                    <a:bodyPr/>
                    <a:lstStyle/>
                    <a:p>
                      <a:pPr algn="ctr"/>
                      <a:r>
                        <a:rPr kumimoji="1" lang="ja-JP" altLang="en-US" dirty="0" smtClean="0"/>
                        <a:t>入力</a:t>
                      </a:r>
                      <a:endParaRPr kumimoji="1" lang="ja-JP" altLang="en-US" dirty="0"/>
                    </a:p>
                  </a:txBody>
                  <a:tcPr>
                    <a:solidFill>
                      <a:schemeClr val="accent6">
                        <a:lumMod val="40000"/>
                        <a:lumOff val="60000"/>
                        <a:alpha val="20000"/>
                      </a:schemeClr>
                    </a:solidFill>
                  </a:tcPr>
                </a:tc>
                <a:tc>
                  <a:txBody>
                    <a:bodyPr/>
                    <a:lstStyle/>
                    <a:p>
                      <a:pPr algn="ctr"/>
                      <a:r>
                        <a:rPr kumimoji="1" lang="ja-JP" altLang="en-US" dirty="0" smtClean="0"/>
                        <a:t>Ｃ</a:t>
                      </a:r>
                      <a:endParaRPr kumimoji="1" lang="ja-JP" altLang="en-US" dirty="0"/>
                    </a:p>
                  </a:txBody>
                  <a:tcPr/>
                </a:tc>
                <a:tc>
                  <a:txBody>
                    <a:bodyPr/>
                    <a:lstStyle/>
                    <a:p>
                      <a:pPr algn="ctr"/>
                      <a:r>
                        <a:rPr kumimoji="1" lang="ja-JP" altLang="en-US" dirty="0" smtClean="0"/>
                        <a:t>Ｄ７</a:t>
                      </a:r>
                      <a:endParaRPr kumimoji="1" lang="ja-JP" altLang="en-US" dirty="0"/>
                    </a:p>
                  </a:txBody>
                  <a:tcPr/>
                </a:tc>
                <a:tc>
                  <a:txBody>
                    <a:bodyPr/>
                    <a:lstStyle/>
                    <a:p>
                      <a:pPr algn="ctr"/>
                      <a:r>
                        <a:rPr kumimoji="1" lang="en-US" altLang="ja-JP" dirty="0" smtClean="0"/>
                        <a:t>G7</a:t>
                      </a:r>
                      <a:endParaRPr kumimoji="1" lang="ja-JP" altLang="en-US" dirty="0"/>
                    </a:p>
                  </a:txBody>
                  <a:tcPr/>
                </a:tc>
                <a:tc>
                  <a:txBody>
                    <a:bodyPr/>
                    <a:lstStyle/>
                    <a:p>
                      <a:pPr algn="ctr"/>
                      <a:r>
                        <a:rPr kumimoji="1" lang="en-US" altLang="ja-JP" dirty="0" smtClean="0"/>
                        <a:t>CM7</a:t>
                      </a:r>
                      <a:endParaRPr kumimoji="1" lang="ja-JP" altLang="en-US" dirty="0"/>
                    </a:p>
                  </a:txBody>
                  <a:tcPr/>
                </a:tc>
              </a:tr>
              <a:tr h="370840">
                <a:tc>
                  <a:txBody>
                    <a:bodyPr/>
                    <a:lstStyle/>
                    <a:p>
                      <a:pPr algn="ctr"/>
                      <a:r>
                        <a:rPr kumimoji="1" lang="ja-JP" altLang="en-US" dirty="0" smtClean="0"/>
                        <a:t>従来のＴＰＳによる出力</a:t>
                      </a:r>
                      <a:endParaRPr kumimoji="1" lang="ja-JP" altLang="en-US" dirty="0"/>
                    </a:p>
                  </a:txBody>
                  <a:tcPr>
                    <a:solidFill>
                      <a:schemeClr val="accent6">
                        <a:lumMod val="40000"/>
                        <a:lumOff val="60000"/>
                        <a:alpha val="20000"/>
                      </a:schemeClr>
                    </a:solidFill>
                  </a:tcPr>
                </a:tc>
                <a:tc>
                  <a:txBody>
                    <a:bodyPr/>
                    <a:lstStyle/>
                    <a:p>
                      <a:pPr algn="ctr"/>
                      <a:r>
                        <a:rPr kumimoji="1" lang="en-US" altLang="ja-JP" dirty="0" smtClean="0"/>
                        <a:t>Ⅳ/G</a:t>
                      </a:r>
                      <a:endParaRPr kumimoji="1" lang="ja-JP" altLang="en-US" dirty="0"/>
                    </a:p>
                  </a:txBody>
                  <a:tcPr/>
                </a:tc>
                <a:tc>
                  <a:txBody>
                    <a:bodyPr/>
                    <a:lstStyle/>
                    <a:p>
                      <a:pPr algn="ctr"/>
                      <a:r>
                        <a:rPr kumimoji="1" lang="en-US" altLang="ja-JP" dirty="0" smtClean="0"/>
                        <a:t>Ⅴ/G</a:t>
                      </a:r>
                      <a:endParaRPr kumimoji="1" lang="ja-JP" altLang="en-US" dirty="0"/>
                    </a:p>
                  </a:txBody>
                  <a:tcPr/>
                </a:tc>
                <a:tc>
                  <a:txBody>
                    <a:bodyPr/>
                    <a:lstStyle/>
                    <a:p>
                      <a:pPr algn="ctr"/>
                      <a:r>
                        <a:rPr kumimoji="1" lang="en-US" altLang="ja-JP" dirty="0" smtClean="0"/>
                        <a:t>Ⅴ/</a:t>
                      </a:r>
                      <a:r>
                        <a:rPr kumimoji="1" lang="ja-JP" altLang="en-US" dirty="0" smtClean="0"/>
                        <a:t>Ｃ</a:t>
                      </a:r>
                      <a:endParaRPr kumimoji="1" lang="ja-JP" altLang="en-US" dirty="0"/>
                    </a:p>
                  </a:txBody>
                  <a:tcPr/>
                </a:tc>
                <a:tc>
                  <a:txBody>
                    <a:bodyPr/>
                    <a:lstStyle/>
                    <a:p>
                      <a:pPr algn="ctr"/>
                      <a:r>
                        <a:rPr kumimoji="1" lang="en-US" altLang="ja-JP" dirty="0" smtClean="0"/>
                        <a:t>Ⅰ/C</a:t>
                      </a:r>
                      <a:endParaRPr kumimoji="1" lang="ja-JP" altLang="en-US" dirty="0"/>
                    </a:p>
                  </a:txBody>
                  <a:tcPr/>
                </a:tc>
              </a:tr>
              <a:tr h="370840">
                <a:tc>
                  <a:txBody>
                    <a:bodyPr/>
                    <a:lstStyle/>
                    <a:p>
                      <a:pPr algn="ctr"/>
                      <a:r>
                        <a:rPr kumimoji="1" lang="ja-JP" altLang="en-US" dirty="0" smtClean="0"/>
                        <a:t>文献</a:t>
                      </a:r>
                      <a:r>
                        <a:rPr kumimoji="1" lang="en-US" altLang="ja-JP" dirty="0" smtClean="0"/>
                        <a:t>[1]</a:t>
                      </a:r>
                      <a:r>
                        <a:rPr kumimoji="1" lang="ja-JP" altLang="en-US" dirty="0" smtClean="0"/>
                        <a:t>の</a:t>
                      </a:r>
                      <a:r>
                        <a:rPr kumimoji="1" lang="en-US" altLang="ja-JP" dirty="0" smtClean="0"/>
                        <a:t>TPS</a:t>
                      </a:r>
                      <a:r>
                        <a:rPr kumimoji="1" lang="ja-JP" altLang="en-US" dirty="0" smtClean="0"/>
                        <a:t>による出力</a:t>
                      </a:r>
                      <a:endParaRPr kumimoji="1" lang="ja-JP" altLang="en-US" dirty="0"/>
                    </a:p>
                  </a:txBody>
                  <a:tcPr>
                    <a:solidFill>
                      <a:schemeClr val="accent6">
                        <a:lumMod val="40000"/>
                        <a:lumOff val="60000"/>
                        <a:alpha val="20000"/>
                      </a:schemeClr>
                    </a:solidFill>
                  </a:tcPr>
                </a:tc>
                <a:tc>
                  <a:txBody>
                    <a:bodyPr/>
                    <a:lstStyle/>
                    <a:p>
                      <a:pPr algn="ctr"/>
                      <a:r>
                        <a:rPr kumimoji="1" lang="en-US" altLang="ja-JP" dirty="0" smtClean="0"/>
                        <a:t>Ⅰ/C</a:t>
                      </a:r>
                      <a:endParaRPr kumimoji="1" lang="ja-JP" altLang="en-US" dirty="0"/>
                    </a:p>
                  </a:txBody>
                  <a:tcPr/>
                </a:tc>
                <a:tc>
                  <a:txBody>
                    <a:bodyPr/>
                    <a:lstStyle/>
                    <a:p>
                      <a:pPr algn="ctr"/>
                      <a:r>
                        <a:rPr kumimoji="1" lang="en-US" altLang="ja-JP" dirty="0" smtClean="0"/>
                        <a:t>Ⅱ/C</a:t>
                      </a:r>
                      <a:endParaRPr kumimoji="1" lang="ja-JP" altLang="en-US" dirty="0"/>
                    </a:p>
                  </a:txBody>
                  <a:tcPr/>
                </a:tc>
                <a:tc>
                  <a:txBody>
                    <a:bodyPr/>
                    <a:lstStyle/>
                    <a:p>
                      <a:pPr algn="ctr"/>
                      <a:r>
                        <a:rPr kumimoji="1" lang="en-US" altLang="ja-JP" dirty="0" smtClean="0"/>
                        <a:t>Ⅴ/</a:t>
                      </a:r>
                      <a:r>
                        <a:rPr kumimoji="1" lang="ja-JP" altLang="en-US" dirty="0" smtClean="0"/>
                        <a:t>Ｃ</a:t>
                      </a:r>
                      <a:endParaRPr kumimoji="1" lang="ja-JP" altLang="en-US" dirty="0"/>
                    </a:p>
                  </a:txBody>
                  <a:tcPr/>
                </a:tc>
                <a:tc>
                  <a:txBody>
                    <a:bodyPr/>
                    <a:lstStyle/>
                    <a:p>
                      <a:pPr algn="ctr"/>
                      <a:r>
                        <a:rPr kumimoji="1" lang="en-US" altLang="ja-JP" dirty="0" smtClean="0"/>
                        <a:t>Ⅰ/C</a:t>
                      </a:r>
                      <a:endParaRPr kumimoji="1" lang="ja-JP" altLang="en-US" dirty="0"/>
                    </a:p>
                  </a:txBody>
                  <a:tcPr/>
                </a:tc>
              </a:tr>
            </a:tbl>
          </a:graphicData>
        </a:graphic>
      </p:graphicFrame>
    </p:spTree>
    <p:extLst>
      <p:ext uri="{BB962C8B-B14F-4D97-AF65-F5344CB8AC3E}">
        <p14:creationId xmlns:p14="http://schemas.microsoft.com/office/powerpoint/2010/main" val="3432822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背景</a:t>
            </a:r>
            <a:endParaRPr kumimoji="1" lang="ja-JP" altLang="en-US" baseline="-25000" dirty="0"/>
          </a:p>
        </p:txBody>
      </p:sp>
      <p:sp>
        <p:nvSpPr>
          <p:cNvPr id="3" name="コンテンツ プレースホルダー 2"/>
          <p:cNvSpPr>
            <a:spLocks noGrp="1"/>
          </p:cNvSpPr>
          <p:nvPr>
            <p:ph idx="1"/>
          </p:nvPr>
        </p:nvSpPr>
        <p:spPr>
          <a:xfrm>
            <a:off x="495300" y="1600206"/>
            <a:ext cx="8915400" cy="5121304"/>
          </a:xfrm>
        </p:spPr>
        <p:txBody>
          <a:bodyPr/>
          <a:lstStyle/>
          <a:p>
            <a:r>
              <a:rPr lang="ja-JP" altLang="en-US" dirty="0" smtClean="0"/>
              <a:t>音楽</a:t>
            </a:r>
            <a:r>
              <a:rPr kumimoji="1" lang="ja-JP" altLang="en-US" dirty="0" smtClean="0"/>
              <a:t>と言語</a:t>
            </a:r>
            <a:endParaRPr lang="en-US" altLang="ja-JP" dirty="0" smtClean="0"/>
          </a:p>
          <a:p>
            <a:pPr lvl="1"/>
            <a:r>
              <a:rPr lang="ja-JP" altLang="en-US" dirty="0" smtClean="0"/>
              <a:t>音楽の言語起源説</a:t>
            </a:r>
            <a:r>
              <a:rPr lang="en-US" altLang="ja-JP" baseline="30000" dirty="0" smtClean="0"/>
              <a:t>[1]</a:t>
            </a:r>
            <a:endParaRPr lang="en-US" altLang="ja-JP" dirty="0"/>
          </a:p>
          <a:p>
            <a:pPr lvl="1"/>
            <a:r>
              <a:rPr kumimoji="1" lang="ja-JP" altLang="en-US" sz="2800" dirty="0" smtClean="0"/>
              <a:t>自然言語処理の手法を音楽に適用</a:t>
            </a:r>
            <a:r>
              <a:rPr kumimoji="1" lang="en-US" altLang="ja-JP" sz="2800" dirty="0" smtClean="0"/>
              <a:t>(</a:t>
            </a:r>
            <a:r>
              <a:rPr kumimoji="1" lang="ja-JP" altLang="en-US" sz="2800" dirty="0" smtClean="0"/>
              <a:t>例</a:t>
            </a:r>
            <a:r>
              <a:rPr kumimoji="1" lang="en-US" altLang="ja-JP" sz="2800" dirty="0" smtClean="0"/>
              <a:t>:CCG)</a:t>
            </a:r>
            <a:endParaRPr lang="en-US" altLang="ja-JP" dirty="0" smtClean="0"/>
          </a:p>
          <a:p>
            <a:endParaRPr kumimoji="1" lang="en-US" altLang="ja-JP" dirty="0" smtClean="0"/>
          </a:p>
          <a:p>
            <a:r>
              <a:rPr lang="ja-JP" altLang="en-US" dirty="0" smtClean="0"/>
              <a:t>和声に着目</a:t>
            </a:r>
            <a:endParaRPr lang="en-US" altLang="ja-JP" dirty="0"/>
          </a:p>
          <a:p>
            <a:pPr lvl="1"/>
            <a:r>
              <a:rPr kumimoji="1" lang="ja-JP" altLang="en-US" dirty="0" smtClean="0"/>
              <a:t>音楽の三要素の一つ</a:t>
            </a:r>
            <a:endParaRPr lang="en-US" altLang="ja-JP" dirty="0"/>
          </a:p>
          <a:p>
            <a:pPr lvl="1"/>
            <a:r>
              <a:rPr lang="ja-JP" altLang="en-US" sz="2800" dirty="0" smtClean="0"/>
              <a:t>和声解析することで</a:t>
            </a:r>
            <a:r>
              <a:rPr lang="ja-JP" altLang="en-US" sz="2800" dirty="0">
                <a:latin typeface="+mj-ea"/>
                <a:cs typeface="メイリオ"/>
              </a:rPr>
              <a:t>楽曲中の</a:t>
            </a:r>
            <a:r>
              <a:rPr lang="ja-JP" altLang="en-US" sz="2800" dirty="0" smtClean="0">
                <a:latin typeface="+mj-ea"/>
                <a:cs typeface="メイリオ"/>
              </a:rPr>
              <a:t>表現技法や音楽的</a:t>
            </a:r>
            <a:r>
              <a:rPr lang="ja-JP" altLang="en-US" sz="2800" dirty="0">
                <a:latin typeface="+mj-ea"/>
                <a:cs typeface="メイリオ"/>
              </a:rPr>
              <a:t>特徴の構造的・機能的</a:t>
            </a:r>
            <a:r>
              <a:rPr lang="ja-JP" altLang="en-US" sz="2800" dirty="0" smtClean="0">
                <a:latin typeface="+mj-ea"/>
                <a:cs typeface="メイリオ"/>
              </a:rPr>
              <a:t>な理解が</a:t>
            </a:r>
            <a:r>
              <a:rPr lang="ja-JP" altLang="en-US" sz="2800" dirty="0">
                <a:latin typeface="+mj-ea"/>
                <a:cs typeface="メイリオ"/>
              </a:rPr>
              <a:t>可能</a:t>
            </a:r>
            <a:endParaRPr lang="en-US" altLang="ja-JP" sz="2800" dirty="0">
              <a:latin typeface="+mj-ea"/>
              <a:cs typeface="メイリオ"/>
            </a:endParaRPr>
          </a:p>
          <a:p>
            <a:pPr marL="0" indent="0">
              <a:buNone/>
            </a:pPr>
            <a:endParaRPr kumimoji="1" lang="ja-JP" altLang="en-US" sz="2800" dirty="0"/>
          </a:p>
        </p:txBody>
      </p:sp>
      <p:sp>
        <p:nvSpPr>
          <p:cNvPr id="5" name="テキスト ボックス 4"/>
          <p:cNvSpPr txBox="1"/>
          <p:nvPr/>
        </p:nvSpPr>
        <p:spPr>
          <a:xfrm>
            <a:off x="56260" y="6287678"/>
            <a:ext cx="9665504" cy="461665"/>
          </a:xfrm>
          <a:prstGeom prst="rect">
            <a:avLst/>
          </a:prstGeom>
          <a:noFill/>
        </p:spPr>
        <p:txBody>
          <a:bodyPr wrap="square" rtlCol="0">
            <a:spAutoFit/>
          </a:bodyPr>
          <a:lstStyle/>
          <a:p>
            <a:r>
              <a:rPr lang="en-US" altLang="ja-JP" sz="1800" b="0" kern="100" dirty="0" smtClean="0">
                <a:latin typeface="Times New Roman"/>
                <a:ea typeface="ＭＳ 明朝"/>
                <a:cs typeface="Times New Roman"/>
              </a:rPr>
              <a:t>[</a:t>
            </a:r>
            <a:r>
              <a:rPr lang="en-US" altLang="ja-JP" sz="1800" b="0" kern="100" dirty="0">
                <a:latin typeface="Times New Roman"/>
                <a:ea typeface="ＭＳ 明朝"/>
                <a:cs typeface="Times New Roman"/>
              </a:rPr>
              <a:t>1</a:t>
            </a:r>
            <a:r>
              <a:rPr lang="en-US" altLang="ja-JP" sz="1800" b="0" kern="100" dirty="0" smtClean="0">
                <a:latin typeface="Times New Roman"/>
                <a:ea typeface="ＭＳ 明朝"/>
                <a:cs typeface="Times New Roman"/>
              </a:rPr>
              <a:t>]  Nils L. </a:t>
            </a:r>
            <a:r>
              <a:rPr lang="en-US" altLang="ja-JP" sz="1800" b="0" kern="100" dirty="0" err="1" smtClean="0">
                <a:latin typeface="Times New Roman"/>
                <a:ea typeface="ＭＳ 明朝"/>
                <a:cs typeface="Times New Roman"/>
              </a:rPr>
              <a:t>Wallin</a:t>
            </a:r>
            <a:r>
              <a:rPr lang="en-US" altLang="ja-JP" sz="1800" b="0" kern="100" dirty="0" smtClean="0">
                <a:latin typeface="Times New Roman"/>
                <a:ea typeface="ＭＳ 明朝"/>
                <a:cs typeface="Times New Roman"/>
              </a:rPr>
              <a:t>, Bjorn </a:t>
            </a:r>
            <a:r>
              <a:rPr lang="en-US" altLang="ja-JP" sz="1800" b="0" kern="100" dirty="0" err="1" smtClean="0">
                <a:latin typeface="Times New Roman"/>
                <a:ea typeface="ＭＳ 明朝"/>
                <a:cs typeface="Times New Roman"/>
              </a:rPr>
              <a:t>Merker</a:t>
            </a:r>
            <a:r>
              <a:rPr lang="en-US" altLang="ja-JP" sz="1800" b="0" kern="100" dirty="0" smtClean="0">
                <a:latin typeface="Times New Roman"/>
                <a:ea typeface="ＭＳ 明朝"/>
                <a:cs typeface="Times New Roman"/>
              </a:rPr>
              <a:t>, and Steven Brown </a:t>
            </a:r>
            <a:r>
              <a:rPr lang="en-US" altLang="ja-JP" sz="1800" b="0" kern="100" dirty="0">
                <a:latin typeface="Times New Roman"/>
                <a:ea typeface="ＭＳ 明朝"/>
                <a:cs typeface="Times New Roman"/>
              </a:rPr>
              <a:t>: </a:t>
            </a:r>
            <a:r>
              <a:rPr lang="en-US" altLang="ja-JP" sz="1800" b="0" kern="100" dirty="0" smtClean="0">
                <a:latin typeface="Times New Roman"/>
                <a:ea typeface="ＭＳ 明朝"/>
                <a:cs typeface="Times New Roman"/>
              </a:rPr>
              <a:t>The Origin of Music, </a:t>
            </a:r>
            <a:r>
              <a:rPr lang="en-US" altLang="ja-JP" sz="1800" b="0" kern="100" dirty="0">
                <a:latin typeface="Times New Roman"/>
                <a:ea typeface="ＭＳ 明朝"/>
                <a:cs typeface="Times New Roman"/>
              </a:rPr>
              <a:t>The MIT Press(1996</a:t>
            </a:r>
            <a:r>
              <a:rPr lang="en-US" altLang="ja-JP" sz="1800" b="0" kern="100" dirty="0" smtClean="0">
                <a:latin typeface="Times New Roman"/>
                <a:ea typeface="ＭＳ 明朝"/>
                <a:cs typeface="Times New Roman"/>
              </a:rPr>
              <a:t>)</a:t>
            </a:r>
            <a:endParaRPr lang="ja-JP" altLang="ja-JP" sz="2400" b="0" kern="100" dirty="0">
              <a:latin typeface="Century"/>
              <a:ea typeface="ＭＳ 明朝"/>
              <a:cs typeface="Times New Roman"/>
            </a:endParaRPr>
          </a:p>
        </p:txBody>
      </p:sp>
    </p:spTree>
    <p:extLst>
      <p:ext uri="{BB962C8B-B14F-4D97-AF65-F5344CB8AC3E}">
        <p14:creationId xmlns:p14="http://schemas.microsoft.com/office/powerpoint/2010/main" val="32294484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en-US" altLang="ja-JP" sz="4000" b="0" dirty="0">
                <a:solidFill>
                  <a:schemeClr val="tx1"/>
                </a:solidFill>
                <a:latin typeface="+mn-ea"/>
                <a:ea typeface="+mn-ea"/>
              </a:rPr>
              <a:t>Jazz</a:t>
            </a:r>
            <a:r>
              <a:rPr lang="ja-JP" altLang="en-US" sz="4000" b="0" dirty="0">
                <a:solidFill>
                  <a:schemeClr val="tx1"/>
                </a:solidFill>
                <a:latin typeface="+mn-ea"/>
                <a:ea typeface="+mn-ea"/>
              </a:rPr>
              <a:t>を対象とした</a:t>
            </a:r>
            <a:r>
              <a:rPr lang="en-US" altLang="ja-JP" sz="4000" b="0" dirty="0" smtClean="0">
                <a:solidFill>
                  <a:srgbClr val="000000"/>
                </a:solidFill>
                <a:latin typeface="+mn-ea"/>
                <a:ea typeface="+mn-ea"/>
              </a:rPr>
              <a:t>TPS</a:t>
            </a:r>
            <a:r>
              <a:rPr lang="ja-JP" altLang="en-US" sz="4000" b="0" dirty="0" smtClean="0">
                <a:solidFill>
                  <a:srgbClr val="000000"/>
                </a:solidFill>
                <a:latin typeface="+mn-ea"/>
                <a:ea typeface="+mn-ea"/>
              </a:rPr>
              <a:t>の疑問点</a:t>
            </a:r>
            <a:endParaRPr kumimoji="1" lang="ja-JP" altLang="en-US" sz="4000" b="0" dirty="0">
              <a:solidFill>
                <a:srgbClr val="000000"/>
              </a:solidFill>
              <a:latin typeface="+mn-ea"/>
              <a:ea typeface="+mn-ea"/>
            </a:endParaRPr>
          </a:p>
        </p:txBody>
      </p:sp>
      <p:sp>
        <p:nvSpPr>
          <p:cNvPr id="3" name="コンテンツ プレースホルダー 2"/>
          <p:cNvSpPr>
            <a:spLocks noGrp="1"/>
          </p:cNvSpPr>
          <p:nvPr>
            <p:ph idx="1"/>
          </p:nvPr>
        </p:nvSpPr>
        <p:spPr>
          <a:xfrm>
            <a:off x="430225" y="1167777"/>
            <a:ext cx="9605151" cy="5543224"/>
          </a:xfrm>
        </p:spPr>
        <p:txBody>
          <a:bodyPr/>
          <a:lstStyle/>
          <a:p>
            <a:r>
              <a:rPr lang="ja-JP" altLang="en-US" sz="2800" dirty="0" smtClean="0"/>
              <a:t>どの短音階を採用しているのかの記述がなされていない</a:t>
            </a:r>
            <a:r>
              <a:rPr lang="en-US" altLang="ja-JP" sz="2800" dirty="0" smtClean="0"/>
              <a:t/>
            </a:r>
            <a:br>
              <a:rPr lang="en-US" altLang="ja-JP" sz="2800" dirty="0" smtClean="0"/>
            </a:br>
            <a:r>
              <a:rPr lang="en-US" altLang="ja-JP" sz="2800" dirty="0" smtClean="0"/>
              <a:t>→</a:t>
            </a:r>
            <a:r>
              <a:rPr lang="ja-JP" altLang="en-US" sz="2800" dirty="0" smtClean="0"/>
              <a:t>自然的短音階ベースに</a:t>
            </a:r>
            <a:endParaRPr lang="en-US" altLang="ja-JP" sz="2800" dirty="0" smtClean="0"/>
          </a:p>
          <a:p>
            <a:endParaRPr lang="en-US" altLang="ja-JP" sz="2800" dirty="0" smtClean="0"/>
          </a:p>
          <a:p>
            <a:r>
              <a:rPr lang="ja-JP" altLang="en-US" sz="2800" dirty="0" smtClean="0"/>
              <a:t>遷移前後のどちらの和音</a:t>
            </a:r>
            <a:r>
              <a:rPr lang="ja-JP" altLang="en-US" sz="2800" dirty="0"/>
              <a:t>の</a:t>
            </a:r>
            <a:r>
              <a:rPr lang="ja-JP" altLang="en-US" sz="2800" dirty="0" smtClean="0"/>
              <a:t>五度圏を用いるのか不明</a:t>
            </a:r>
            <a:r>
              <a:rPr lang="en-US" altLang="ja-JP" sz="2800" dirty="0" smtClean="0"/>
              <a:t/>
            </a:r>
            <a:br>
              <a:rPr lang="en-US" altLang="ja-JP" sz="2800" dirty="0" smtClean="0"/>
            </a:br>
            <a:r>
              <a:rPr lang="en-US" altLang="ja-JP" sz="2800" dirty="0" smtClean="0"/>
              <a:t>→</a:t>
            </a:r>
            <a:r>
              <a:rPr lang="ja-JP" altLang="en-US" sz="2800" dirty="0" smtClean="0"/>
              <a:t>遷移前の調を用いる</a:t>
            </a:r>
            <a:endParaRPr lang="en-US" altLang="ja-JP" sz="2800" dirty="0" smtClean="0"/>
          </a:p>
          <a:p>
            <a:endParaRPr lang="en-US" altLang="ja-JP" sz="2800" dirty="0"/>
          </a:p>
          <a:p>
            <a:r>
              <a:rPr lang="ja-JP" altLang="en-US" sz="2800" dirty="0"/>
              <a:t>部分的な転調が起こっているコード進行に対しての実験が行われていない</a:t>
            </a:r>
            <a:r>
              <a:rPr lang="en-US" altLang="ja-JP" sz="2800" dirty="0"/>
              <a:t/>
            </a:r>
            <a:br>
              <a:rPr lang="en-US" altLang="ja-JP" sz="2800" dirty="0"/>
            </a:br>
            <a:r>
              <a:rPr lang="en-US" altLang="ja-JP" sz="2800" dirty="0"/>
              <a:t>→</a:t>
            </a:r>
            <a:r>
              <a:rPr lang="ja-JP" altLang="en-US" sz="2800" dirty="0"/>
              <a:t>次のスライドで実験結果を述べる</a:t>
            </a:r>
            <a:endParaRPr lang="en-US" altLang="ja-JP" sz="2800" dirty="0"/>
          </a:p>
          <a:p>
            <a:endParaRPr lang="en-US" altLang="ja-JP" sz="2800" dirty="0"/>
          </a:p>
          <a:p>
            <a:endParaRPr lang="en-US" altLang="ja-JP" sz="2800" dirty="0"/>
          </a:p>
          <a:p>
            <a:pPr marL="0" indent="0">
              <a:buNone/>
            </a:pPr>
            <a:endParaRPr lang="en-US" altLang="ja-JP" sz="2800" dirty="0"/>
          </a:p>
          <a:p>
            <a:endParaRPr lang="en-US" altLang="ja-JP" sz="2800" dirty="0" smtClean="0"/>
          </a:p>
        </p:txBody>
      </p:sp>
    </p:spTree>
    <p:extLst>
      <p:ext uri="{BB962C8B-B14F-4D97-AF65-F5344CB8AC3E}">
        <p14:creationId xmlns:p14="http://schemas.microsoft.com/office/powerpoint/2010/main" val="764522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sz="4000" b="0" dirty="0" smtClean="0">
                <a:solidFill>
                  <a:schemeClr val="tx1"/>
                </a:solidFill>
                <a:latin typeface="+mn-ea"/>
                <a:ea typeface="+mn-ea"/>
              </a:rPr>
              <a:t>転調を含むコード進行に対する実験</a:t>
            </a:r>
            <a:endParaRPr kumimoji="1" lang="ja-JP" altLang="en-US" sz="4000" b="0" dirty="0">
              <a:solidFill>
                <a:schemeClr val="tx1"/>
              </a:solidFill>
              <a:latin typeface="+mn-ea"/>
              <a:ea typeface="+mn-ea"/>
            </a:endParaRPr>
          </a:p>
        </p:txBody>
      </p:sp>
      <p:sp>
        <p:nvSpPr>
          <p:cNvPr id="3" name="コンテンツ プレースホルダー 2"/>
          <p:cNvSpPr>
            <a:spLocks noGrp="1"/>
          </p:cNvSpPr>
          <p:nvPr>
            <p:ph idx="1"/>
          </p:nvPr>
        </p:nvSpPr>
        <p:spPr>
          <a:xfrm>
            <a:off x="430210" y="1167777"/>
            <a:ext cx="9605151" cy="5543224"/>
          </a:xfrm>
        </p:spPr>
        <p:txBody>
          <a:bodyPr/>
          <a:lstStyle/>
          <a:p>
            <a:r>
              <a:rPr lang="en-US" altLang="ja-JP" sz="2800" dirty="0" smtClean="0"/>
              <a:t>Dm→G7→C→Cm→F7→B♭</a:t>
            </a:r>
            <a:r>
              <a:rPr lang="ja-JP" altLang="en-US" sz="2800" dirty="0" smtClean="0"/>
              <a:t>の和声解析</a:t>
            </a:r>
            <a:endParaRPr lang="en-US" altLang="ja-JP" sz="2800" dirty="0" smtClean="0"/>
          </a:p>
          <a:p>
            <a:r>
              <a:rPr lang="ja-JP" altLang="en-US" sz="2800" dirty="0" smtClean="0"/>
              <a:t>期待</a:t>
            </a:r>
            <a:r>
              <a:rPr lang="en-US" altLang="ja-JP" sz="2800" dirty="0" smtClean="0"/>
              <a:t> : ⅱ/C  Ⅴ7/C  Ⅰ/C</a:t>
            </a:r>
            <a:r>
              <a:rPr lang="en-US" altLang="ja-JP" sz="2800" dirty="0"/>
              <a:t> </a:t>
            </a:r>
            <a:r>
              <a:rPr lang="en-US" altLang="ja-JP" sz="2800" dirty="0" smtClean="0"/>
              <a:t>  ⅱ/B♭   Ⅴ7/B♭  Ⅰ/B♭  </a:t>
            </a:r>
          </a:p>
          <a:p>
            <a:r>
              <a:rPr lang="ja-JP" altLang="en-US" sz="2800" dirty="0" smtClean="0"/>
              <a:t>実験結果</a:t>
            </a:r>
            <a:r>
              <a:rPr lang="en-US" altLang="ja-JP" sz="2800" dirty="0" smtClean="0"/>
              <a:t> : </a:t>
            </a:r>
            <a:r>
              <a:rPr lang="ja-JP" altLang="en-US" sz="2800" dirty="0" smtClean="0"/>
              <a:t>まったく転調しなくなった</a:t>
            </a:r>
            <a:endParaRPr lang="en-US" altLang="ja-JP" sz="2800" dirty="0" smtClean="0"/>
          </a:p>
          <a:p>
            <a:r>
              <a:rPr lang="ja-JP" altLang="en-US" sz="2800" dirty="0" smtClean="0"/>
              <a:t>考察</a:t>
            </a:r>
            <a:r>
              <a:rPr lang="en-US" altLang="ja-JP" sz="2800" dirty="0" smtClean="0"/>
              <a:t> : </a:t>
            </a:r>
            <a:r>
              <a:rPr lang="ja-JP" altLang="en-US" sz="2800" dirty="0" smtClean="0"/>
              <a:t>四和音をノンダイアトニックコードとして捉えている</a:t>
            </a:r>
            <a:endParaRPr lang="en-US" altLang="ja-JP" sz="2800" dirty="0"/>
          </a:p>
          <a:p>
            <a:endParaRPr lang="en-US" altLang="ja-JP" sz="2800" dirty="0"/>
          </a:p>
          <a:p>
            <a:pPr marL="0" indent="0">
              <a:buNone/>
            </a:pPr>
            <a:endParaRPr lang="en-US" altLang="ja-JP" sz="2800" dirty="0"/>
          </a:p>
          <a:p>
            <a:endParaRPr lang="en-US" altLang="ja-JP" sz="2800" dirty="0" smtClean="0"/>
          </a:p>
        </p:txBody>
      </p:sp>
      <p:graphicFrame>
        <p:nvGraphicFramePr>
          <p:cNvPr id="4" name="表 3"/>
          <p:cNvGraphicFramePr>
            <a:graphicFrameLocks noGrp="1"/>
          </p:cNvGraphicFramePr>
          <p:nvPr>
            <p:extLst>
              <p:ext uri="{D42A27DB-BD31-4B8C-83A1-F6EECF244321}">
                <p14:modId xmlns:p14="http://schemas.microsoft.com/office/powerpoint/2010/main" val="4284457858"/>
              </p:ext>
            </p:extLst>
          </p:nvPr>
        </p:nvGraphicFramePr>
        <p:xfrm>
          <a:off x="273050" y="4159238"/>
          <a:ext cx="9353172" cy="2223454"/>
        </p:xfrm>
        <a:graphic>
          <a:graphicData uri="http://schemas.openxmlformats.org/drawingml/2006/table">
            <a:tbl>
              <a:tblPr firstRow="1" bandRow="1">
                <a:tableStyleId>{2D5ABB26-0587-4C30-8999-92F81FD0307C}</a:tableStyleId>
              </a:tblPr>
              <a:tblGrid>
                <a:gridCol w="859118"/>
                <a:gridCol w="762000"/>
                <a:gridCol w="1045882"/>
                <a:gridCol w="642471"/>
                <a:gridCol w="889000"/>
                <a:gridCol w="791882"/>
                <a:gridCol w="889000"/>
                <a:gridCol w="837404"/>
                <a:gridCol w="988778"/>
                <a:gridCol w="768832"/>
                <a:gridCol w="878805"/>
              </a:tblGrid>
              <a:tr h="378517">
                <a:tc>
                  <a:txBody>
                    <a:bodyPr/>
                    <a:lstStyle/>
                    <a:p>
                      <a:pPr algn="ctr"/>
                      <a:r>
                        <a:rPr lang="en-US" altLang="ja-JP" sz="1800" dirty="0" smtClean="0"/>
                        <a:t>ⅱ/C</a:t>
                      </a:r>
                      <a:endParaRPr kumimoji="1" lang="ja-JP" altLang="en-US" dirty="0"/>
                    </a:p>
                  </a:txBody>
                  <a:tcPr>
                    <a:solidFill>
                      <a:schemeClr val="accent2">
                        <a:lumMod val="75000"/>
                        <a:alpha val="20000"/>
                      </a:schemeClr>
                    </a:solidFill>
                  </a:tcPr>
                </a:tc>
                <a:tc>
                  <a:txBody>
                    <a:bodyPr/>
                    <a:lstStyle/>
                    <a:p>
                      <a:endParaRPr lang="ja-JP" altLang="en-US" dirty="0"/>
                    </a:p>
                  </a:txBody>
                  <a:tcPr>
                    <a:solidFill>
                      <a:schemeClr val="bg1"/>
                    </a:solidFill>
                  </a:tcPr>
                </a:tc>
                <a:tc>
                  <a:txBody>
                    <a:bodyPr/>
                    <a:lstStyle/>
                    <a:p>
                      <a:pPr algn="ctr"/>
                      <a:r>
                        <a:rPr lang="en-US" altLang="ja-JP" sz="1800" dirty="0" smtClean="0"/>
                        <a:t>Ⅴ7/C</a:t>
                      </a:r>
                      <a:endParaRPr kumimoji="1" lang="ja-JP" altLang="en-US" dirty="0"/>
                    </a:p>
                  </a:txBody>
                  <a:tcPr>
                    <a:solidFill>
                      <a:schemeClr val="accent2">
                        <a:lumMod val="75000"/>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Ⅰ/C</a:t>
                      </a:r>
                      <a:endParaRPr kumimoji="1" lang="ja-JP" altLang="en-US" dirty="0"/>
                    </a:p>
                  </a:txBody>
                  <a:tcPr>
                    <a:solidFill>
                      <a:schemeClr val="accent2">
                        <a:lumMod val="75000"/>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ⅰ/C</a:t>
                      </a:r>
                      <a:endParaRPr kumimoji="1" lang="ja-JP" altLang="en-US" dirty="0"/>
                    </a:p>
                  </a:txBody>
                  <a:tcPr>
                    <a:solidFill>
                      <a:schemeClr val="accent2">
                        <a:lumMod val="75000"/>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Ⅳ7/C</a:t>
                      </a:r>
                      <a:endParaRPr kumimoji="1" lang="ja-JP" altLang="en-US" dirty="0"/>
                    </a:p>
                  </a:txBody>
                  <a:tcPr>
                    <a:solidFill>
                      <a:schemeClr val="accent2">
                        <a:lumMod val="75000"/>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Ⅶ♭/C </a:t>
                      </a:r>
                      <a:endParaRPr kumimoji="1" lang="ja-JP" altLang="en-US" dirty="0"/>
                    </a:p>
                  </a:txBody>
                  <a:tcPr>
                    <a:solidFill>
                      <a:schemeClr val="accent2">
                        <a:lumMod val="75000"/>
                        <a:alpha val="20000"/>
                      </a:schemeClr>
                    </a:solidFill>
                  </a:tcPr>
                </a:tc>
              </a:tr>
              <a:tr h="645585">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r>
              <a:tr h="833592">
                <a:tc>
                  <a:txBody>
                    <a:bodyPr/>
                    <a:lstStyle/>
                    <a:p>
                      <a:endParaRPr kumimoji="1" lang="ja-JP" altLang="en-US" dirty="0"/>
                    </a:p>
                  </a:txBody>
                  <a:tcPr/>
                </a:tc>
                <a:tc>
                  <a:txBody>
                    <a:bodyPr/>
                    <a:lstStyle/>
                    <a:p>
                      <a:pPr algn="ctr"/>
                      <a:endParaRPr kumimoji="1" lang="ja-JP" altLang="en-US" dirty="0"/>
                    </a:p>
                  </a:txBody>
                  <a:tcPr>
                    <a:solidFill>
                      <a:schemeClr val="bg1"/>
                    </a:solidFill>
                  </a:tcPr>
                </a:tc>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r>
              <a:tr h="343646">
                <a:tc>
                  <a:txBody>
                    <a:bodyPr/>
                    <a:lstStyle/>
                    <a:p>
                      <a:pPr algn="ctr"/>
                      <a:r>
                        <a:rPr lang="en-US" altLang="ja-JP" sz="1800" dirty="0" smtClean="0"/>
                        <a:t>ⅲ/B♭</a:t>
                      </a:r>
                      <a:endParaRPr kumimoji="1" lang="ja-JP" altLang="en-US" dirty="0"/>
                    </a:p>
                  </a:txBody>
                  <a:tcPr>
                    <a:solidFill>
                      <a:schemeClr val="accent6">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Ⅵ7/B♭</a:t>
                      </a:r>
                      <a:endParaRPr kumimoji="1" lang="ja-JP" altLang="en-US" dirty="0"/>
                    </a:p>
                  </a:txBody>
                  <a:tcPr>
                    <a:solidFill>
                      <a:schemeClr val="accent6">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Ⅱ/B♭</a:t>
                      </a:r>
                      <a:endParaRPr kumimoji="1" lang="ja-JP" altLang="en-US" dirty="0"/>
                    </a:p>
                  </a:txBody>
                  <a:tcPr>
                    <a:solidFill>
                      <a:schemeClr val="accent6">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ⅱ/B♭</a:t>
                      </a:r>
                      <a:endParaRPr kumimoji="1" lang="ja-JP" altLang="en-US" dirty="0"/>
                    </a:p>
                  </a:txBody>
                  <a:tcPr>
                    <a:solidFill>
                      <a:schemeClr val="accent6">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Ⅴ7/B♭</a:t>
                      </a:r>
                      <a:endParaRPr kumimoji="1" lang="ja-JP" altLang="en-US" dirty="0"/>
                    </a:p>
                  </a:txBody>
                  <a:tcPr>
                    <a:solidFill>
                      <a:schemeClr val="accent6">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Ⅰ/B♭ </a:t>
                      </a:r>
                      <a:endParaRPr kumimoji="1" lang="ja-JP" altLang="en-US" dirty="0"/>
                    </a:p>
                  </a:txBody>
                  <a:tcPr>
                    <a:solidFill>
                      <a:schemeClr val="accent6">
                        <a:alpha val="20000"/>
                      </a:schemeClr>
                    </a:solidFill>
                  </a:tcPr>
                </a:tc>
              </a:tr>
            </a:tbl>
          </a:graphicData>
        </a:graphic>
      </p:graphicFrame>
      <p:grpSp>
        <p:nvGrpSpPr>
          <p:cNvPr id="53" name="図形グループ 52"/>
          <p:cNvGrpSpPr/>
          <p:nvPr/>
        </p:nvGrpSpPr>
        <p:grpSpPr>
          <a:xfrm>
            <a:off x="734959" y="3948924"/>
            <a:ext cx="8583662" cy="2596799"/>
            <a:chOff x="734959" y="4023634"/>
            <a:chExt cx="8583662" cy="2596799"/>
          </a:xfrm>
        </p:grpSpPr>
        <p:grpSp>
          <p:nvGrpSpPr>
            <p:cNvPr id="31" name="図形グループ 30"/>
            <p:cNvGrpSpPr/>
            <p:nvPr/>
          </p:nvGrpSpPr>
          <p:grpSpPr>
            <a:xfrm>
              <a:off x="734959" y="4356870"/>
              <a:ext cx="8583662" cy="2003590"/>
              <a:chOff x="734959" y="4356870"/>
              <a:chExt cx="8583662" cy="2003590"/>
            </a:xfrm>
          </p:grpSpPr>
          <p:sp>
            <p:nvSpPr>
              <p:cNvPr id="13" name="右矢印 12"/>
              <p:cNvSpPr/>
              <p:nvPr/>
            </p:nvSpPr>
            <p:spPr bwMode="auto">
              <a:xfrm>
                <a:off x="6098985" y="4362824"/>
                <a:ext cx="1005541" cy="134471"/>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grpSp>
            <p:nvGrpSpPr>
              <p:cNvPr id="30" name="図形グループ 29"/>
              <p:cNvGrpSpPr/>
              <p:nvPr/>
            </p:nvGrpSpPr>
            <p:grpSpPr>
              <a:xfrm>
                <a:off x="734959" y="4356870"/>
                <a:ext cx="8583662" cy="2003590"/>
                <a:chOff x="734959" y="4356870"/>
                <a:chExt cx="8583662" cy="2003590"/>
              </a:xfrm>
            </p:grpSpPr>
            <p:sp>
              <p:nvSpPr>
                <p:cNvPr id="10" name="右矢印 9"/>
                <p:cNvSpPr/>
                <p:nvPr/>
              </p:nvSpPr>
              <p:spPr bwMode="auto">
                <a:xfrm>
                  <a:off x="1053351" y="4362824"/>
                  <a:ext cx="941294" cy="134471"/>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11" name="右矢印 10"/>
                <p:cNvSpPr/>
                <p:nvPr/>
              </p:nvSpPr>
              <p:spPr bwMode="auto">
                <a:xfrm>
                  <a:off x="2782045" y="4362824"/>
                  <a:ext cx="941294" cy="134471"/>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12" name="右矢印 11"/>
                <p:cNvSpPr/>
                <p:nvPr/>
              </p:nvSpPr>
              <p:spPr bwMode="auto">
                <a:xfrm>
                  <a:off x="4355350" y="4362824"/>
                  <a:ext cx="1011519" cy="134471"/>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14" name="右矢印 13"/>
                <p:cNvSpPr/>
                <p:nvPr/>
              </p:nvSpPr>
              <p:spPr bwMode="auto">
                <a:xfrm>
                  <a:off x="7899397" y="4362824"/>
                  <a:ext cx="941294" cy="134471"/>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15" name="右矢印 14"/>
                <p:cNvSpPr/>
                <p:nvPr/>
              </p:nvSpPr>
              <p:spPr bwMode="auto">
                <a:xfrm>
                  <a:off x="1053351" y="6225989"/>
                  <a:ext cx="941294" cy="134471"/>
                </a:xfrm>
                <a:prstGeom prst="rightArrow">
                  <a:avLst/>
                </a:prstGeom>
                <a:solidFill>
                  <a:srgbClr val="FF0000"/>
                </a:solidFill>
                <a:ln w="9525"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dirty="0">
                    <a:ln>
                      <a:noFill/>
                    </a:ln>
                    <a:solidFill>
                      <a:srgbClr val="4D4D4D"/>
                    </a:solidFill>
                    <a:effectLst/>
                    <a:latin typeface="Arial" charset="0"/>
                    <a:ea typeface="メイリオ" charset="0"/>
                    <a:cs typeface="メイリオ" charset="0"/>
                  </a:endParaRPr>
                </a:p>
              </p:txBody>
            </p:sp>
            <p:sp>
              <p:nvSpPr>
                <p:cNvPr id="16" name="右矢印 15"/>
                <p:cNvSpPr/>
                <p:nvPr/>
              </p:nvSpPr>
              <p:spPr bwMode="auto">
                <a:xfrm>
                  <a:off x="2782045" y="6225989"/>
                  <a:ext cx="941294" cy="134471"/>
                </a:xfrm>
                <a:prstGeom prst="rightArrow">
                  <a:avLst/>
                </a:prstGeom>
                <a:solidFill>
                  <a:srgbClr val="FF0000"/>
                </a:solidFill>
                <a:ln w="9525"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17" name="右矢印 16"/>
                <p:cNvSpPr/>
                <p:nvPr/>
              </p:nvSpPr>
              <p:spPr bwMode="auto">
                <a:xfrm>
                  <a:off x="4355350" y="6225989"/>
                  <a:ext cx="1011519" cy="134471"/>
                </a:xfrm>
                <a:prstGeom prst="rightArrow">
                  <a:avLst/>
                </a:prstGeom>
                <a:solidFill>
                  <a:srgbClr val="FF0000"/>
                </a:solidFill>
                <a:ln w="9525"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18" name="右矢印 17"/>
                <p:cNvSpPr/>
                <p:nvPr/>
              </p:nvSpPr>
              <p:spPr bwMode="auto">
                <a:xfrm>
                  <a:off x="6098985" y="6225989"/>
                  <a:ext cx="1005541" cy="134471"/>
                </a:xfrm>
                <a:prstGeom prst="rightArrow">
                  <a:avLst/>
                </a:prstGeom>
                <a:solidFill>
                  <a:srgbClr val="FF0000"/>
                </a:solidFill>
                <a:ln w="9525"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19" name="右矢印 18"/>
                <p:cNvSpPr/>
                <p:nvPr/>
              </p:nvSpPr>
              <p:spPr bwMode="auto">
                <a:xfrm>
                  <a:off x="7899397" y="6225989"/>
                  <a:ext cx="941294" cy="134471"/>
                </a:xfrm>
                <a:prstGeom prst="rightArrow">
                  <a:avLst/>
                </a:prstGeom>
                <a:solidFill>
                  <a:srgbClr val="FF0000"/>
                </a:solidFill>
                <a:ln w="9525"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0" name="右矢印 19"/>
                <p:cNvSpPr/>
                <p:nvPr/>
              </p:nvSpPr>
              <p:spPr bwMode="auto">
                <a:xfrm rot="2767031">
                  <a:off x="614319" y="5259274"/>
                  <a:ext cx="1946791" cy="141984"/>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1" name="右矢印 20"/>
                <p:cNvSpPr/>
                <p:nvPr/>
              </p:nvSpPr>
              <p:spPr bwMode="auto">
                <a:xfrm rot="2767031">
                  <a:off x="2218543" y="5259275"/>
                  <a:ext cx="1946791" cy="141984"/>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2" name="右矢印 21"/>
                <p:cNvSpPr/>
                <p:nvPr/>
              </p:nvSpPr>
              <p:spPr bwMode="auto">
                <a:xfrm rot="2767031">
                  <a:off x="3814719" y="5259276"/>
                  <a:ext cx="1946791" cy="141984"/>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3" name="右矢印 22"/>
                <p:cNvSpPr/>
                <p:nvPr/>
              </p:nvSpPr>
              <p:spPr bwMode="auto">
                <a:xfrm rot="2767031">
                  <a:off x="5435833" y="5259277"/>
                  <a:ext cx="1946791" cy="141984"/>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4" name="右矢印 23"/>
                <p:cNvSpPr/>
                <p:nvPr/>
              </p:nvSpPr>
              <p:spPr bwMode="auto">
                <a:xfrm rot="2767031">
                  <a:off x="7251190" y="5259274"/>
                  <a:ext cx="1946791" cy="141984"/>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5" name="右矢印 24"/>
                <p:cNvSpPr/>
                <p:nvPr/>
              </p:nvSpPr>
              <p:spPr bwMode="auto">
                <a:xfrm rot="18960585">
                  <a:off x="734959" y="5282940"/>
                  <a:ext cx="1946791" cy="141984"/>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dirty="0">
                    <a:ln>
                      <a:noFill/>
                    </a:ln>
                    <a:solidFill>
                      <a:srgbClr val="4D4D4D"/>
                    </a:solidFill>
                    <a:effectLst/>
                    <a:latin typeface="Arial" charset="0"/>
                    <a:ea typeface="メイリオ" charset="0"/>
                    <a:cs typeface="メイリオ" charset="0"/>
                  </a:endParaRPr>
                </a:p>
              </p:txBody>
            </p:sp>
            <p:sp>
              <p:nvSpPr>
                <p:cNvPr id="26" name="右矢印 25"/>
                <p:cNvSpPr/>
                <p:nvPr/>
              </p:nvSpPr>
              <p:spPr bwMode="auto">
                <a:xfrm rot="18960585">
                  <a:off x="2339183" y="5282941"/>
                  <a:ext cx="1946791" cy="141984"/>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7" name="右矢印 26"/>
                <p:cNvSpPr/>
                <p:nvPr/>
              </p:nvSpPr>
              <p:spPr bwMode="auto">
                <a:xfrm rot="18960585">
                  <a:off x="3935359" y="5282942"/>
                  <a:ext cx="1946791" cy="141984"/>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8" name="右矢印 27"/>
                <p:cNvSpPr/>
                <p:nvPr/>
              </p:nvSpPr>
              <p:spPr bwMode="auto">
                <a:xfrm rot="18960585">
                  <a:off x="5556473" y="5282943"/>
                  <a:ext cx="1946791" cy="141984"/>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9" name="右矢印 28"/>
                <p:cNvSpPr/>
                <p:nvPr/>
              </p:nvSpPr>
              <p:spPr bwMode="auto">
                <a:xfrm rot="18960585">
                  <a:off x="7371830" y="5282940"/>
                  <a:ext cx="1946791" cy="141984"/>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grpSp>
        </p:grpSp>
        <p:sp>
          <p:nvSpPr>
            <p:cNvPr id="32" name="テキスト ボックス 31"/>
            <p:cNvSpPr txBox="1"/>
            <p:nvPr/>
          </p:nvSpPr>
          <p:spPr>
            <a:xfrm>
              <a:off x="1400825" y="4023634"/>
              <a:ext cx="298780" cy="420628"/>
            </a:xfrm>
            <a:prstGeom prst="rect">
              <a:avLst/>
            </a:prstGeom>
            <a:noFill/>
          </p:spPr>
          <p:txBody>
            <a:bodyPr wrap="none" rtlCol="0">
              <a:spAutoFit/>
            </a:bodyPr>
            <a:lstStyle/>
            <a:p>
              <a:r>
                <a:rPr lang="en-US" altLang="ja-JP" sz="1600" b="0" dirty="0">
                  <a:solidFill>
                    <a:srgbClr val="000000"/>
                  </a:solidFill>
                </a:rPr>
                <a:t>8</a:t>
              </a:r>
              <a:endParaRPr kumimoji="1" lang="ja-JP" altLang="en-US" sz="1600" b="0" dirty="0">
                <a:solidFill>
                  <a:srgbClr val="000000"/>
                </a:solidFill>
              </a:endParaRPr>
            </a:p>
          </p:txBody>
        </p:sp>
        <p:sp>
          <p:nvSpPr>
            <p:cNvPr id="34" name="テキスト ボックス 33"/>
            <p:cNvSpPr txBox="1"/>
            <p:nvPr/>
          </p:nvSpPr>
          <p:spPr>
            <a:xfrm>
              <a:off x="3084652" y="4023634"/>
              <a:ext cx="298780" cy="420628"/>
            </a:xfrm>
            <a:prstGeom prst="rect">
              <a:avLst/>
            </a:prstGeom>
            <a:noFill/>
          </p:spPr>
          <p:txBody>
            <a:bodyPr wrap="none" rtlCol="0">
              <a:spAutoFit/>
            </a:bodyPr>
            <a:lstStyle/>
            <a:p>
              <a:r>
                <a:rPr lang="en-US" altLang="ja-JP" sz="1600" b="0" dirty="0">
                  <a:solidFill>
                    <a:srgbClr val="000000"/>
                  </a:solidFill>
                </a:rPr>
                <a:t>8</a:t>
              </a:r>
              <a:endParaRPr kumimoji="1" lang="ja-JP" altLang="en-US" sz="1600" b="0" dirty="0">
                <a:solidFill>
                  <a:srgbClr val="000000"/>
                </a:solidFill>
              </a:endParaRPr>
            </a:p>
          </p:txBody>
        </p:sp>
        <p:sp>
          <p:nvSpPr>
            <p:cNvPr id="35" name="テキスト ボックス 34"/>
            <p:cNvSpPr txBox="1"/>
            <p:nvPr/>
          </p:nvSpPr>
          <p:spPr>
            <a:xfrm>
              <a:off x="4735672" y="4046783"/>
              <a:ext cx="298780" cy="420628"/>
            </a:xfrm>
            <a:prstGeom prst="rect">
              <a:avLst/>
            </a:prstGeom>
            <a:noFill/>
          </p:spPr>
          <p:txBody>
            <a:bodyPr wrap="none" rtlCol="0">
              <a:spAutoFit/>
            </a:bodyPr>
            <a:lstStyle/>
            <a:p>
              <a:r>
                <a:rPr lang="en-US" altLang="ja-JP" sz="1600" b="0" dirty="0" smtClean="0">
                  <a:solidFill>
                    <a:srgbClr val="000000"/>
                  </a:solidFill>
                </a:rPr>
                <a:t>4</a:t>
              </a:r>
              <a:endParaRPr kumimoji="1" lang="ja-JP" altLang="en-US" sz="1600" b="0" dirty="0">
                <a:solidFill>
                  <a:srgbClr val="000000"/>
                </a:solidFill>
              </a:endParaRPr>
            </a:p>
          </p:txBody>
        </p:sp>
        <p:sp>
          <p:nvSpPr>
            <p:cNvPr id="36" name="テキスト ボックス 35"/>
            <p:cNvSpPr txBox="1"/>
            <p:nvPr/>
          </p:nvSpPr>
          <p:spPr>
            <a:xfrm>
              <a:off x="6385954" y="4049772"/>
              <a:ext cx="298780" cy="420628"/>
            </a:xfrm>
            <a:prstGeom prst="rect">
              <a:avLst/>
            </a:prstGeom>
            <a:noFill/>
          </p:spPr>
          <p:txBody>
            <a:bodyPr wrap="none" rtlCol="0">
              <a:spAutoFit/>
            </a:bodyPr>
            <a:lstStyle/>
            <a:p>
              <a:r>
                <a:rPr lang="en-US" altLang="ja-JP" sz="1600" b="0" dirty="0" smtClean="0">
                  <a:solidFill>
                    <a:srgbClr val="000000"/>
                  </a:solidFill>
                </a:rPr>
                <a:t>9</a:t>
              </a:r>
              <a:endParaRPr kumimoji="1" lang="ja-JP" altLang="en-US" sz="1600" b="0" dirty="0">
                <a:solidFill>
                  <a:srgbClr val="000000"/>
                </a:solidFill>
              </a:endParaRPr>
            </a:p>
          </p:txBody>
        </p:sp>
        <p:sp>
          <p:nvSpPr>
            <p:cNvPr id="37" name="テキスト ボックス 36"/>
            <p:cNvSpPr txBox="1"/>
            <p:nvPr/>
          </p:nvSpPr>
          <p:spPr>
            <a:xfrm>
              <a:off x="8095995" y="4046047"/>
              <a:ext cx="412893" cy="420628"/>
            </a:xfrm>
            <a:prstGeom prst="rect">
              <a:avLst/>
            </a:prstGeom>
            <a:noFill/>
          </p:spPr>
          <p:txBody>
            <a:bodyPr wrap="none" rtlCol="0">
              <a:spAutoFit/>
            </a:bodyPr>
            <a:lstStyle/>
            <a:p>
              <a:r>
                <a:rPr lang="en-US" altLang="ja-JP" sz="1600" b="0" dirty="0" smtClean="0">
                  <a:solidFill>
                    <a:srgbClr val="000000"/>
                  </a:solidFill>
                </a:rPr>
                <a:t>12</a:t>
              </a:r>
              <a:endParaRPr kumimoji="1" lang="ja-JP" altLang="en-US" sz="1600" b="0" dirty="0">
                <a:solidFill>
                  <a:srgbClr val="000000"/>
                </a:solidFill>
              </a:endParaRPr>
            </a:p>
          </p:txBody>
        </p:sp>
        <p:sp>
          <p:nvSpPr>
            <p:cNvPr id="38" name="テキスト ボックス 37"/>
            <p:cNvSpPr txBox="1"/>
            <p:nvPr/>
          </p:nvSpPr>
          <p:spPr>
            <a:xfrm>
              <a:off x="1403835" y="6173667"/>
              <a:ext cx="298780" cy="420628"/>
            </a:xfrm>
            <a:prstGeom prst="rect">
              <a:avLst/>
            </a:prstGeom>
            <a:noFill/>
          </p:spPr>
          <p:txBody>
            <a:bodyPr wrap="none" rtlCol="0">
              <a:spAutoFit/>
            </a:bodyPr>
            <a:lstStyle/>
            <a:p>
              <a:r>
                <a:rPr lang="en-US" altLang="ja-JP" sz="1600" b="0" dirty="0" smtClean="0">
                  <a:solidFill>
                    <a:srgbClr val="000000"/>
                  </a:solidFill>
                </a:rPr>
                <a:t>9</a:t>
              </a:r>
              <a:endParaRPr kumimoji="1" lang="ja-JP" altLang="en-US" sz="1600" b="0" dirty="0">
                <a:solidFill>
                  <a:srgbClr val="000000"/>
                </a:solidFill>
              </a:endParaRPr>
            </a:p>
          </p:txBody>
        </p:sp>
        <p:sp>
          <p:nvSpPr>
            <p:cNvPr id="39" name="テキスト ボックス 38"/>
            <p:cNvSpPr txBox="1"/>
            <p:nvPr/>
          </p:nvSpPr>
          <p:spPr>
            <a:xfrm>
              <a:off x="3087662" y="6173667"/>
              <a:ext cx="412893" cy="420628"/>
            </a:xfrm>
            <a:prstGeom prst="rect">
              <a:avLst/>
            </a:prstGeom>
            <a:noFill/>
          </p:spPr>
          <p:txBody>
            <a:bodyPr wrap="none" rtlCol="0">
              <a:spAutoFit/>
            </a:bodyPr>
            <a:lstStyle/>
            <a:p>
              <a:r>
                <a:rPr lang="en-US" altLang="ja-JP" sz="1600" b="0" dirty="0" smtClean="0">
                  <a:solidFill>
                    <a:srgbClr val="000000"/>
                  </a:solidFill>
                </a:rPr>
                <a:t>10</a:t>
              </a:r>
              <a:endParaRPr kumimoji="1" lang="ja-JP" altLang="en-US" sz="1600" b="0" dirty="0">
                <a:solidFill>
                  <a:srgbClr val="000000"/>
                </a:solidFill>
              </a:endParaRPr>
            </a:p>
          </p:txBody>
        </p:sp>
        <p:sp>
          <p:nvSpPr>
            <p:cNvPr id="40" name="テキスト ボックス 39"/>
            <p:cNvSpPr txBox="1"/>
            <p:nvPr/>
          </p:nvSpPr>
          <p:spPr>
            <a:xfrm>
              <a:off x="4738682" y="6196816"/>
              <a:ext cx="298780" cy="420628"/>
            </a:xfrm>
            <a:prstGeom prst="rect">
              <a:avLst/>
            </a:prstGeom>
            <a:noFill/>
          </p:spPr>
          <p:txBody>
            <a:bodyPr wrap="none" rtlCol="0">
              <a:spAutoFit/>
            </a:bodyPr>
            <a:lstStyle/>
            <a:p>
              <a:r>
                <a:rPr lang="en-US" altLang="ja-JP" sz="1600" b="0" dirty="0">
                  <a:solidFill>
                    <a:srgbClr val="000000"/>
                  </a:solidFill>
                </a:rPr>
                <a:t>3</a:t>
              </a:r>
              <a:endParaRPr kumimoji="1" lang="ja-JP" altLang="en-US" sz="1600" b="0" dirty="0">
                <a:solidFill>
                  <a:srgbClr val="000000"/>
                </a:solidFill>
              </a:endParaRPr>
            </a:p>
          </p:txBody>
        </p:sp>
        <p:sp>
          <p:nvSpPr>
            <p:cNvPr id="41" name="テキスト ボックス 40"/>
            <p:cNvSpPr txBox="1"/>
            <p:nvPr/>
          </p:nvSpPr>
          <p:spPr>
            <a:xfrm>
              <a:off x="6388964" y="6199805"/>
              <a:ext cx="298780" cy="420628"/>
            </a:xfrm>
            <a:prstGeom prst="rect">
              <a:avLst/>
            </a:prstGeom>
            <a:noFill/>
          </p:spPr>
          <p:txBody>
            <a:bodyPr wrap="none" rtlCol="0">
              <a:spAutoFit/>
            </a:bodyPr>
            <a:lstStyle/>
            <a:p>
              <a:r>
                <a:rPr lang="en-US" altLang="ja-JP" sz="1600" b="0" dirty="0">
                  <a:solidFill>
                    <a:srgbClr val="000000"/>
                  </a:solidFill>
                </a:rPr>
                <a:t>8</a:t>
              </a:r>
              <a:endParaRPr kumimoji="1" lang="ja-JP" altLang="en-US" sz="1600" b="0" dirty="0">
                <a:solidFill>
                  <a:srgbClr val="000000"/>
                </a:solidFill>
              </a:endParaRPr>
            </a:p>
          </p:txBody>
        </p:sp>
        <p:sp>
          <p:nvSpPr>
            <p:cNvPr id="42" name="テキスト ボックス 41"/>
            <p:cNvSpPr txBox="1"/>
            <p:nvPr/>
          </p:nvSpPr>
          <p:spPr>
            <a:xfrm>
              <a:off x="8099005" y="6196080"/>
              <a:ext cx="298780" cy="420628"/>
            </a:xfrm>
            <a:prstGeom prst="rect">
              <a:avLst/>
            </a:prstGeom>
            <a:noFill/>
          </p:spPr>
          <p:txBody>
            <a:bodyPr wrap="none" rtlCol="0">
              <a:spAutoFit/>
            </a:bodyPr>
            <a:lstStyle/>
            <a:p>
              <a:r>
                <a:rPr lang="en-US" altLang="ja-JP" sz="1600" b="0" dirty="0">
                  <a:solidFill>
                    <a:srgbClr val="000000"/>
                  </a:solidFill>
                </a:rPr>
                <a:t>8</a:t>
              </a:r>
              <a:endParaRPr kumimoji="1" lang="ja-JP" altLang="en-US" sz="1600" b="0" dirty="0">
                <a:solidFill>
                  <a:srgbClr val="000000"/>
                </a:solidFill>
              </a:endParaRPr>
            </a:p>
          </p:txBody>
        </p:sp>
        <p:sp>
          <p:nvSpPr>
            <p:cNvPr id="43" name="テキスト ボックス 42"/>
            <p:cNvSpPr txBox="1"/>
            <p:nvPr/>
          </p:nvSpPr>
          <p:spPr>
            <a:xfrm>
              <a:off x="806276" y="5475918"/>
              <a:ext cx="412893" cy="420628"/>
            </a:xfrm>
            <a:prstGeom prst="rect">
              <a:avLst/>
            </a:prstGeom>
            <a:noFill/>
          </p:spPr>
          <p:txBody>
            <a:bodyPr wrap="none" rtlCol="0">
              <a:spAutoFit/>
            </a:bodyPr>
            <a:lstStyle/>
            <a:p>
              <a:r>
                <a:rPr lang="en-US" altLang="ja-JP" sz="1600" b="0" dirty="0" smtClean="0">
                  <a:solidFill>
                    <a:srgbClr val="000000"/>
                  </a:solidFill>
                </a:rPr>
                <a:t>12</a:t>
              </a:r>
              <a:endParaRPr kumimoji="1" lang="ja-JP" altLang="en-US" sz="1600" b="0" dirty="0">
                <a:solidFill>
                  <a:srgbClr val="000000"/>
                </a:solidFill>
              </a:endParaRPr>
            </a:p>
          </p:txBody>
        </p:sp>
        <p:sp>
          <p:nvSpPr>
            <p:cNvPr id="44" name="テキスト ボックス 43"/>
            <p:cNvSpPr txBox="1"/>
            <p:nvPr/>
          </p:nvSpPr>
          <p:spPr>
            <a:xfrm>
              <a:off x="2422864" y="5475918"/>
              <a:ext cx="412893" cy="420628"/>
            </a:xfrm>
            <a:prstGeom prst="rect">
              <a:avLst/>
            </a:prstGeom>
            <a:noFill/>
          </p:spPr>
          <p:txBody>
            <a:bodyPr wrap="none" rtlCol="0">
              <a:spAutoFit/>
            </a:bodyPr>
            <a:lstStyle/>
            <a:p>
              <a:r>
                <a:rPr lang="en-US" altLang="ja-JP" sz="1600" b="0" dirty="0" smtClean="0">
                  <a:solidFill>
                    <a:srgbClr val="000000"/>
                  </a:solidFill>
                </a:rPr>
                <a:t>12</a:t>
              </a:r>
              <a:endParaRPr kumimoji="1" lang="ja-JP" altLang="en-US" sz="1600" b="0" dirty="0">
                <a:solidFill>
                  <a:srgbClr val="000000"/>
                </a:solidFill>
              </a:endParaRPr>
            </a:p>
          </p:txBody>
        </p:sp>
        <p:sp>
          <p:nvSpPr>
            <p:cNvPr id="45" name="テキスト ボックス 44"/>
            <p:cNvSpPr txBox="1"/>
            <p:nvPr/>
          </p:nvSpPr>
          <p:spPr>
            <a:xfrm>
              <a:off x="4118710" y="5499067"/>
              <a:ext cx="298780" cy="420628"/>
            </a:xfrm>
            <a:prstGeom prst="rect">
              <a:avLst/>
            </a:prstGeom>
            <a:noFill/>
          </p:spPr>
          <p:txBody>
            <a:bodyPr wrap="none" rtlCol="0">
              <a:spAutoFit/>
            </a:bodyPr>
            <a:lstStyle/>
            <a:p>
              <a:r>
                <a:rPr lang="en-US" altLang="ja-JP" sz="1600" b="0" dirty="0">
                  <a:solidFill>
                    <a:srgbClr val="000000"/>
                  </a:solidFill>
                </a:rPr>
                <a:t>7</a:t>
              </a:r>
              <a:endParaRPr kumimoji="1" lang="ja-JP" altLang="en-US" sz="1600" b="0" dirty="0">
                <a:solidFill>
                  <a:srgbClr val="000000"/>
                </a:solidFill>
              </a:endParaRPr>
            </a:p>
          </p:txBody>
        </p:sp>
        <p:sp>
          <p:nvSpPr>
            <p:cNvPr id="46" name="テキスト ボックス 45"/>
            <p:cNvSpPr txBox="1"/>
            <p:nvPr/>
          </p:nvSpPr>
          <p:spPr>
            <a:xfrm>
              <a:off x="5664398" y="5502056"/>
              <a:ext cx="412893" cy="420628"/>
            </a:xfrm>
            <a:prstGeom prst="rect">
              <a:avLst/>
            </a:prstGeom>
            <a:noFill/>
          </p:spPr>
          <p:txBody>
            <a:bodyPr wrap="none" rtlCol="0">
              <a:spAutoFit/>
            </a:bodyPr>
            <a:lstStyle/>
            <a:p>
              <a:r>
                <a:rPr lang="en-US" altLang="ja-JP" sz="1600" b="0" dirty="0" smtClean="0">
                  <a:solidFill>
                    <a:srgbClr val="000000"/>
                  </a:solidFill>
                </a:rPr>
                <a:t>12</a:t>
              </a:r>
              <a:endParaRPr kumimoji="1" lang="ja-JP" altLang="en-US" sz="1600" b="0" dirty="0">
                <a:solidFill>
                  <a:srgbClr val="000000"/>
                </a:solidFill>
              </a:endParaRPr>
            </a:p>
          </p:txBody>
        </p:sp>
        <p:sp>
          <p:nvSpPr>
            <p:cNvPr id="47" name="テキスト ボックス 46"/>
            <p:cNvSpPr txBox="1"/>
            <p:nvPr/>
          </p:nvSpPr>
          <p:spPr>
            <a:xfrm>
              <a:off x="7434207" y="5498331"/>
              <a:ext cx="412893" cy="420628"/>
            </a:xfrm>
            <a:prstGeom prst="rect">
              <a:avLst/>
            </a:prstGeom>
            <a:noFill/>
          </p:spPr>
          <p:txBody>
            <a:bodyPr wrap="none" rtlCol="0">
              <a:spAutoFit/>
            </a:bodyPr>
            <a:lstStyle/>
            <a:p>
              <a:r>
                <a:rPr lang="en-US" altLang="ja-JP" sz="1600" b="0" dirty="0" smtClean="0">
                  <a:solidFill>
                    <a:srgbClr val="000000"/>
                  </a:solidFill>
                </a:rPr>
                <a:t>12</a:t>
              </a:r>
              <a:endParaRPr kumimoji="1" lang="ja-JP" altLang="en-US" sz="1600" b="0" dirty="0">
                <a:solidFill>
                  <a:srgbClr val="000000"/>
                </a:solidFill>
              </a:endParaRPr>
            </a:p>
          </p:txBody>
        </p:sp>
        <p:sp>
          <p:nvSpPr>
            <p:cNvPr id="48" name="テキスト ボックス 47"/>
            <p:cNvSpPr txBox="1"/>
            <p:nvPr/>
          </p:nvSpPr>
          <p:spPr>
            <a:xfrm>
              <a:off x="759754" y="4694492"/>
              <a:ext cx="412893" cy="420628"/>
            </a:xfrm>
            <a:prstGeom prst="rect">
              <a:avLst/>
            </a:prstGeom>
            <a:noFill/>
          </p:spPr>
          <p:txBody>
            <a:bodyPr wrap="none" rtlCol="0">
              <a:spAutoFit/>
            </a:bodyPr>
            <a:lstStyle/>
            <a:p>
              <a:r>
                <a:rPr lang="en-US" altLang="ja-JP" sz="1600" b="0" dirty="0" smtClean="0">
                  <a:solidFill>
                    <a:srgbClr val="000000"/>
                  </a:solidFill>
                </a:rPr>
                <a:t>12</a:t>
              </a:r>
              <a:endParaRPr kumimoji="1" lang="ja-JP" altLang="en-US" sz="1600" b="0" dirty="0">
                <a:solidFill>
                  <a:srgbClr val="000000"/>
                </a:solidFill>
              </a:endParaRPr>
            </a:p>
          </p:txBody>
        </p:sp>
        <p:sp>
          <p:nvSpPr>
            <p:cNvPr id="49" name="テキスト ボックス 48"/>
            <p:cNvSpPr txBox="1"/>
            <p:nvPr/>
          </p:nvSpPr>
          <p:spPr>
            <a:xfrm>
              <a:off x="2376342" y="4694492"/>
              <a:ext cx="412893" cy="420628"/>
            </a:xfrm>
            <a:prstGeom prst="rect">
              <a:avLst/>
            </a:prstGeom>
            <a:noFill/>
          </p:spPr>
          <p:txBody>
            <a:bodyPr wrap="none" rtlCol="0">
              <a:spAutoFit/>
            </a:bodyPr>
            <a:lstStyle/>
            <a:p>
              <a:r>
                <a:rPr lang="en-US" altLang="ja-JP" sz="1600" b="0" dirty="0" smtClean="0">
                  <a:solidFill>
                    <a:srgbClr val="000000"/>
                  </a:solidFill>
                </a:rPr>
                <a:t>13</a:t>
              </a:r>
              <a:endParaRPr kumimoji="1" lang="ja-JP" altLang="en-US" sz="1600" b="0" dirty="0">
                <a:solidFill>
                  <a:srgbClr val="000000"/>
                </a:solidFill>
              </a:endParaRPr>
            </a:p>
          </p:txBody>
        </p:sp>
        <p:sp>
          <p:nvSpPr>
            <p:cNvPr id="50" name="テキスト ボックス 49"/>
            <p:cNvSpPr txBox="1"/>
            <p:nvPr/>
          </p:nvSpPr>
          <p:spPr>
            <a:xfrm>
              <a:off x="4072188" y="4717641"/>
              <a:ext cx="298780" cy="420628"/>
            </a:xfrm>
            <a:prstGeom prst="rect">
              <a:avLst/>
            </a:prstGeom>
            <a:noFill/>
          </p:spPr>
          <p:txBody>
            <a:bodyPr wrap="none" rtlCol="0">
              <a:spAutoFit/>
            </a:bodyPr>
            <a:lstStyle/>
            <a:p>
              <a:r>
                <a:rPr lang="en-US" altLang="ja-JP" sz="1600" b="0" dirty="0">
                  <a:solidFill>
                    <a:srgbClr val="000000"/>
                  </a:solidFill>
                </a:rPr>
                <a:t>7</a:t>
              </a:r>
              <a:endParaRPr kumimoji="1" lang="ja-JP" altLang="en-US" sz="1600" b="0" dirty="0">
                <a:solidFill>
                  <a:srgbClr val="000000"/>
                </a:solidFill>
              </a:endParaRPr>
            </a:p>
          </p:txBody>
        </p:sp>
        <p:sp>
          <p:nvSpPr>
            <p:cNvPr id="51" name="テキスト ボックス 50"/>
            <p:cNvSpPr txBox="1"/>
            <p:nvPr/>
          </p:nvSpPr>
          <p:spPr>
            <a:xfrm>
              <a:off x="5617876" y="4720630"/>
              <a:ext cx="412893" cy="420628"/>
            </a:xfrm>
            <a:prstGeom prst="rect">
              <a:avLst/>
            </a:prstGeom>
            <a:noFill/>
          </p:spPr>
          <p:txBody>
            <a:bodyPr wrap="none" rtlCol="0">
              <a:spAutoFit/>
            </a:bodyPr>
            <a:lstStyle/>
            <a:p>
              <a:r>
                <a:rPr lang="en-US" altLang="ja-JP" sz="1600" b="0" dirty="0" smtClean="0">
                  <a:solidFill>
                    <a:srgbClr val="000000"/>
                  </a:solidFill>
                </a:rPr>
                <a:t>12</a:t>
              </a:r>
              <a:endParaRPr kumimoji="1" lang="ja-JP" altLang="en-US" sz="1600" b="0" dirty="0">
                <a:solidFill>
                  <a:srgbClr val="000000"/>
                </a:solidFill>
              </a:endParaRPr>
            </a:p>
          </p:txBody>
        </p:sp>
        <p:sp>
          <p:nvSpPr>
            <p:cNvPr id="52" name="テキスト ボックス 51"/>
            <p:cNvSpPr txBox="1"/>
            <p:nvPr/>
          </p:nvSpPr>
          <p:spPr>
            <a:xfrm>
              <a:off x="7387685" y="4716905"/>
              <a:ext cx="412893" cy="420628"/>
            </a:xfrm>
            <a:prstGeom prst="rect">
              <a:avLst/>
            </a:prstGeom>
            <a:noFill/>
          </p:spPr>
          <p:txBody>
            <a:bodyPr wrap="none" rtlCol="0">
              <a:spAutoFit/>
            </a:bodyPr>
            <a:lstStyle/>
            <a:p>
              <a:r>
                <a:rPr lang="en-US" altLang="ja-JP" sz="1600" b="0" dirty="0" smtClean="0">
                  <a:solidFill>
                    <a:srgbClr val="000000"/>
                  </a:solidFill>
                </a:rPr>
                <a:t>15</a:t>
              </a:r>
              <a:endParaRPr kumimoji="1" lang="ja-JP" altLang="en-US" sz="1600" b="0" dirty="0">
                <a:solidFill>
                  <a:srgbClr val="000000"/>
                </a:solidFill>
              </a:endParaRPr>
            </a:p>
          </p:txBody>
        </p:sp>
      </p:grpSp>
      <p:sp>
        <p:nvSpPr>
          <p:cNvPr id="5" name="円/楕円 4"/>
          <p:cNvSpPr/>
          <p:nvPr/>
        </p:nvSpPr>
        <p:spPr bwMode="auto">
          <a:xfrm>
            <a:off x="2091869" y="3999093"/>
            <a:ext cx="661989" cy="661989"/>
          </a:xfrm>
          <a:prstGeom prst="ellipse">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dirty="0">
              <a:ln>
                <a:noFill/>
              </a:ln>
              <a:solidFill>
                <a:srgbClr val="4D4D4D"/>
              </a:solidFill>
              <a:effectLst/>
              <a:latin typeface="Arial" charset="0"/>
              <a:ea typeface="メイリオ" charset="0"/>
              <a:cs typeface="メイリオ" charset="0"/>
            </a:endParaRPr>
          </a:p>
        </p:txBody>
      </p:sp>
      <p:sp>
        <p:nvSpPr>
          <p:cNvPr id="54" name="円/楕円 53"/>
          <p:cNvSpPr/>
          <p:nvPr/>
        </p:nvSpPr>
        <p:spPr bwMode="auto">
          <a:xfrm>
            <a:off x="2080141" y="5920225"/>
            <a:ext cx="661989" cy="661989"/>
          </a:xfrm>
          <a:prstGeom prst="ellipse">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dirty="0">
              <a:ln>
                <a:noFill/>
              </a:ln>
              <a:solidFill>
                <a:srgbClr val="4D4D4D"/>
              </a:solidFill>
              <a:effectLst/>
              <a:latin typeface="Arial" charset="0"/>
              <a:ea typeface="メイリオ" charset="0"/>
              <a:cs typeface="メイリオ" charset="0"/>
            </a:endParaRPr>
          </a:p>
        </p:txBody>
      </p:sp>
      <p:sp>
        <p:nvSpPr>
          <p:cNvPr id="55" name="円/楕円 54"/>
          <p:cNvSpPr/>
          <p:nvPr/>
        </p:nvSpPr>
        <p:spPr bwMode="auto">
          <a:xfrm>
            <a:off x="3686090" y="5920225"/>
            <a:ext cx="661989" cy="661989"/>
          </a:xfrm>
          <a:prstGeom prst="ellipse">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dirty="0">
              <a:ln>
                <a:noFill/>
              </a:ln>
              <a:solidFill>
                <a:srgbClr val="4D4D4D"/>
              </a:solidFill>
              <a:effectLst/>
              <a:latin typeface="Arial" charset="0"/>
              <a:ea typeface="メイリオ" charset="0"/>
              <a:cs typeface="メイリオ" charset="0"/>
            </a:endParaRPr>
          </a:p>
        </p:txBody>
      </p:sp>
      <p:sp>
        <p:nvSpPr>
          <p:cNvPr id="56" name="円/楕円 55"/>
          <p:cNvSpPr/>
          <p:nvPr/>
        </p:nvSpPr>
        <p:spPr bwMode="auto">
          <a:xfrm>
            <a:off x="5364745" y="4003024"/>
            <a:ext cx="661989" cy="661989"/>
          </a:xfrm>
          <a:prstGeom prst="ellipse">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dirty="0">
              <a:ln>
                <a:noFill/>
              </a:ln>
              <a:solidFill>
                <a:srgbClr val="4D4D4D"/>
              </a:solidFill>
              <a:effectLst/>
              <a:latin typeface="Arial" charset="0"/>
              <a:ea typeface="メイリオ" charset="0"/>
              <a:cs typeface="メイリオ" charset="0"/>
            </a:endParaRPr>
          </a:p>
        </p:txBody>
      </p:sp>
      <p:sp>
        <p:nvSpPr>
          <p:cNvPr id="57" name="円/楕円 56"/>
          <p:cNvSpPr/>
          <p:nvPr/>
        </p:nvSpPr>
        <p:spPr bwMode="auto">
          <a:xfrm>
            <a:off x="7167678" y="4003024"/>
            <a:ext cx="661989" cy="661989"/>
          </a:xfrm>
          <a:prstGeom prst="ellipse">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dirty="0">
              <a:ln>
                <a:noFill/>
              </a:ln>
              <a:solidFill>
                <a:srgbClr val="4D4D4D"/>
              </a:solidFill>
              <a:effectLst/>
              <a:latin typeface="Arial" charset="0"/>
              <a:ea typeface="メイリオ" charset="0"/>
              <a:cs typeface="メイリオ" charset="0"/>
            </a:endParaRPr>
          </a:p>
        </p:txBody>
      </p:sp>
      <p:sp>
        <p:nvSpPr>
          <p:cNvPr id="58" name="円/楕円 57"/>
          <p:cNvSpPr/>
          <p:nvPr/>
        </p:nvSpPr>
        <p:spPr bwMode="auto">
          <a:xfrm>
            <a:off x="7160402" y="5893957"/>
            <a:ext cx="661989" cy="661989"/>
          </a:xfrm>
          <a:prstGeom prst="ellipse">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dirty="0">
              <a:ln>
                <a:noFill/>
              </a:ln>
              <a:solidFill>
                <a:srgbClr val="4D4D4D"/>
              </a:solidFill>
              <a:effectLst/>
              <a:latin typeface="Arial" charset="0"/>
              <a:ea typeface="メイリオ" charset="0"/>
              <a:cs typeface="メイリオ" charset="0"/>
            </a:endParaRPr>
          </a:p>
        </p:txBody>
      </p:sp>
      <p:sp>
        <p:nvSpPr>
          <p:cNvPr id="59" name="円/楕円 58"/>
          <p:cNvSpPr/>
          <p:nvPr/>
        </p:nvSpPr>
        <p:spPr bwMode="auto">
          <a:xfrm>
            <a:off x="8840691" y="4060970"/>
            <a:ext cx="661989" cy="661989"/>
          </a:xfrm>
          <a:prstGeom prst="ellipse">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dirty="0">
              <a:ln>
                <a:noFill/>
              </a:ln>
              <a:solidFill>
                <a:srgbClr val="4D4D4D"/>
              </a:solidFill>
              <a:effectLst/>
              <a:latin typeface="Arial" charset="0"/>
              <a:ea typeface="メイリオ" charset="0"/>
              <a:cs typeface="メイリオ" charset="0"/>
            </a:endParaRPr>
          </a:p>
        </p:txBody>
      </p:sp>
    </p:spTree>
    <p:extLst>
      <p:ext uri="{BB962C8B-B14F-4D97-AF65-F5344CB8AC3E}">
        <p14:creationId xmlns:p14="http://schemas.microsoft.com/office/powerpoint/2010/main" val="543927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sz="4000" b="0" dirty="0" smtClean="0">
                <a:solidFill>
                  <a:srgbClr val="000000"/>
                </a:solidFill>
                <a:latin typeface="+mn-ea"/>
                <a:ea typeface="+mn-ea"/>
              </a:rPr>
              <a:t>本研究における</a:t>
            </a:r>
            <a:r>
              <a:rPr lang="en-US" altLang="ja-JP" sz="4000" b="0" dirty="0" smtClean="0">
                <a:solidFill>
                  <a:srgbClr val="000000"/>
                </a:solidFill>
                <a:latin typeface="+mn-ea"/>
                <a:ea typeface="+mn-ea"/>
              </a:rPr>
              <a:t>TPS</a:t>
            </a:r>
            <a:r>
              <a:rPr lang="ja-JP" altLang="en-US" sz="4000" b="0" dirty="0" smtClean="0">
                <a:solidFill>
                  <a:srgbClr val="000000"/>
                </a:solidFill>
                <a:latin typeface="+mn-ea"/>
                <a:ea typeface="+mn-ea"/>
              </a:rPr>
              <a:t>に対する提案</a:t>
            </a:r>
            <a:endParaRPr kumimoji="1" lang="ja-JP" altLang="en-US" sz="4000" b="0" dirty="0">
              <a:solidFill>
                <a:srgbClr val="000000"/>
              </a:solidFill>
              <a:latin typeface="+mn-ea"/>
              <a:ea typeface="+mn-ea"/>
            </a:endParaRPr>
          </a:p>
        </p:txBody>
      </p:sp>
      <p:sp>
        <p:nvSpPr>
          <p:cNvPr id="3" name="コンテンツ プレースホルダー 2"/>
          <p:cNvSpPr>
            <a:spLocks noGrp="1"/>
          </p:cNvSpPr>
          <p:nvPr>
            <p:ph idx="1"/>
          </p:nvPr>
        </p:nvSpPr>
        <p:spPr>
          <a:xfrm>
            <a:off x="495300" y="845781"/>
            <a:ext cx="8915400" cy="4525963"/>
          </a:xfrm>
        </p:spPr>
        <p:txBody>
          <a:bodyPr/>
          <a:lstStyle/>
          <a:p>
            <a:r>
              <a:rPr lang="ja-JP" altLang="en-US" dirty="0" smtClean="0"/>
              <a:t>四和音に対応した和音の五度圏を使用</a:t>
            </a:r>
            <a:endParaRPr kumimoji="1" lang="en-US" altLang="ja-JP" dirty="0" smtClean="0"/>
          </a:p>
          <a:p>
            <a:r>
              <a:rPr kumimoji="1" lang="en-US" altLang="ja-JP" dirty="0" smtClean="0"/>
              <a:t>V,V7</a:t>
            </a:r>
            <a:r>
              <a:rPr kumimoji="1" lang="ja-JP" altLang="en-US" dirty="0" smtClean="0"/>
              <a:t>をダイアトニックコードと</a:t>
            </a:r>
            <a:r>
              <a:rPr lang="ja-JP" altLang="en-US" dirty="0" smtClean="0"/>
              <a:t>する</a:t>
            </a:r>
            <a:r>
              <a:rPr lang="en-US" altLang="ja-JP" dirty="0" smtClean="0"/>
              <a:t>(</a:t>
            </a:r>
            <a:r>
              <a:rPr lang="ja-JP" altLang="en-US" dirty="0" smtClean="0"/>
              <a:t>短調</a:t>
            </a:r>
            <a:r>
              <a:rPr lang="en-US" altLang="ja-JP" dirty="0" smtClean="0"/>
              <a:t>)</a:t>
            </a:r>
            <a:endParaRPr kumimoji="1" lang="en-US" altLang="ja-JP" dirty="0" smtClean="0"/>
          </a:p>
        </p:txBody>
      </p:sp>
      <p:pic>
        <p:nvPicPr>
          <p:cNvPr id="4" name="図 3" descr="proposedChordalCircleMaj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1894" y="1959249"/>
            <a:ext cx="5741630" cy="5005680"/>
          </a:xfrm>
          <a:prstGeom prst="rect">
            <a:avLst/>
          </a:prstGeom>
        </p:spPr>
      </p:pic>
      <p:sp>
        <p:nvSpPr>
          <p:cNvPr id="5" name="円/楕円 4"/>
          <p:cNvSpPr/>
          <p:nvPr/>
        </p:nvSpPr>
        <p:spPr bwMode="auto">
          <a:xfrm>
            <a:off x="6144798" y="3619665"/>
            <a:ext cx="661989" cy="661989"/>
          </a:xfrm>
          <a:prstGeom prst="ellipse">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dirty="0">
              <a:ln>
                <a:noFill/>
              </a:ln>
              <a:solidFill>
                <a:srgbClr val="4D4D4D"/>
              </a:solidFill>
              <a:effectLst/>
              <a:latin typeface="Arial" charset="0"/>
              <a:ea typeface="メイリオ" charset="0"/>
              <a:cs typeface="メイリオ" charset="0"/>
            </a:endParaRPr>
          </a:p>
        </p:txBody>
      </p:sp>
      <p:sp>
        <p:nvSpPr>
          <p:cNvPr id="6" name="円/楕円 5"/>
          <p:cNvSpPr/>
          <p:nvPr/>
        </p:nvSpPr>
        <p:spPr bwMode="auto">
          <a:xfrm>
            <a:off x="4358955" y="2576155"/>
            <a:ext cx="661989" cy="661989"/>
          </a:xfrm>
          <a:prstGeom prst="ellipse">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dirty="0">
              <a:ln>
                <a:noFill/>
              </a:ln>
              <a:solidFill>
                <a:srgbClr val="4D4D4D"/>
              </a:solidFill>
              <a:effectLst/>
              <a:latin typeface="Arial" charset="0"/>
              <a:ea typeface="メイリオ" charset="0"/>
              <a:cs typeface="メイリオ" charset="0"/>
            </a:endParaRPr>
          </a:p>
        </p:txBody>
      </p:sp>
      <p:sp>
        <p:nvSpPr>
          <p:cNvPr id="7" name="円/楕円 6"/>
          <p:cNvSpPr/>
          <p:nvPr/>
        </p:nvSpPr>
        <p:spPr bwMode="auto">
          <a:xfrm>
            <a:off x="2780892" y="3539454"/>
            <a:ext cx="661989" cy="661989"/>
          </a:xfrm>
          <a:prstGeom prst="ellipse">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dirty="0">
              <a:ln>
                <a:noFill/>
              </a:ln>
              <a:solidFill>
                <a:srgbClr val="4D4D4D"/>
              </a:solidFill>
              <a:effectLst/>
              <a:latin typeface="Arial" charset="0"/>
              <a:ea typeface="メイリオ" charset="0"/>
              <a:cs typeface="メイリオ" charset="0"/>
            </a:endParaRPr>
          </a:p>
        </p:txBody>
      </p:sp>
      <p:sp>
        <p:nvSpPr>
          <p:cNvPr id="8" name="円/楕円 7"/>
          <p:cNvSpPr/>
          <p:nvPr/>
        </p:nvSpPr>
        <p:spPr bwMode="auto">
          <a:xfrm>
            <a:off x="2379081" y="4986004"/>
            <a:ext cx="661989" cy="661989"/>
          </a:xfrm>
          <a:prstGeom prst="ellipse">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dirty="0">
              <a:ln>
                <a:noFill/>
              </a:ln>
              <a:solidFill>
                <a:srgbClr val="4D4D4D"/>
              </a:solidFill>
              <a:effectLst/>
              <a:latin typeface="Arial" charset="0"/>
              <a:ea typeface="メイリオ" charset="0"/>
              <a:cs typeface="メイリオ" charset="0"/>
            </a:endParaRPr>
          </a:p>
        </p:txBody>
      </p:sp>
      <p:sp>
        <p:nvSpPr>
          <p:cNvPr id="9" name="円/楕円 8"/>
          <p:cNvSpPr/>
          <p:nvPr/>
        </p:nvSpPr>
        <p:spPr bwMode="auto">
          <a:xfrm>
            <a:off x="3442881" y="6178901"/>
            <a:ext cx="661989" cy="661989"/>
          </a:xfrm>
          <a:prstGeom prst="ellipse">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dirty="0">
              <a:ln>
                <a:noFill/>
              </a:ln>
              <a:solidFill>
                <a:srgbClr val="4D4D4D"/>
              </a:solidFill>
              <a:effectLst/>
              <a:latin typeface="Arial" charset="0"/>
              <a:ea typeface="メイリオ" charset="0"/>
              <a:cs typeface="メイリオ" charset="0"/>
            </a:endParaRPr>
          </a:p>
        </p:txBody>
      </p:sp>
      <p:sp>
        <p:nvSpPr>
          <p:cNvPr id="10" name="円/楕円 9"/>
          <p:cNvSpPr/>
          <p:nvPr/>
        </p:nvSpPr>
        <p:spPr bwMode="auto">
          <a:xfrm>
            <a:off x="5449963" y="6157003"/>
            <a:ext cx="661989" cy="661989"/>
          </a:xfrm>
          <a:prstGeom prst="ellipse">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dirty="0">
              <a:ln>
                <a:noFill/>
              </a:ln>
              <a:solidFill>
                <a:srgbClr val="4D4D4D"/>
              </a:solidFill>
              <a:effectLst/>
              <a:latin typeface="Arial" charset="0"/>
              <a:ea typeface="メイリオ" charset="0"/>
              <a:cs typeface="メイリオ" charset="0"/>
            </a:endParaRPr>
          </a:p>
        </p:txBody>
      </p:sp>
      <p:sp>
        <p:nvSpPr>
          <p:cNvPr id="11" name="円/楕円 10"/>
          <p:cNvSpPr/>
          <p:nvPr/>
        </p:nvSpPr>
        <p:spPr bwMode="auto">
          <a:xfrm>
            <a:off x="6380517" y="4986286"/>
            <a:ext cx="661989" cy="661989"/>
          </a:xfrm>
          <a:prstGeom prst="ellipse">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dirty="0">
              <a:ln>
                <a:noFill/>
              </a:ln>
              <a:solidFill>
                <a:srgbClr val="4D4D4D"/>
              </a:solidFill>
              <a:effectLst/>
              <a:latin typeface="Arial" charset="0"/>
              <a:ea typeface="メイリオ" charset="0"/>
              <a:cs typeface="メイリオ" charset="0"/>
            </a:endParaRPr>
          </a:p>
        </p:txBody>
      </p:sp>
    </p:spTree>
    <p:extLst>
      <p:ext uri="{BB962C8B-B14F-4D97-AF65-F5344CB8AC3E}">
        <p14:creationId xmlns:p14="http://schemas.microsoft.com/office/powerpoint/2010/main" val="253756315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sz="4000" b="0" dirty="0">
                <a:solidFill>
                  <a:srgbClr val="000000"/>
                </a:solidFill>
                <a:latin typeface="+mn-ea"/>
                <a:ea typeface="+mn-ea"/>
              </a:rPr>
              <a:t>本研究における</a:t>
            </a:r>
            <a:r>
              <a:rPr lang="en-US" altLang="ja-JP" sz="4000" b="0" dirty="0">
                <a:solidFill>
                  <a:srgbClr val="000000"/>
                </a:solidFill>
                <a:latin typeface="+mn-ea"/>
                <a:ea typeface="+mn-ea"/>
              </a:rPr>
              <a:t>TPS</a:t>
            </a:r>
            <a:r>
              <a:rPr lang="ja-JP" altLang="en-US" sz="4000" b="0" dirty="0">
                <a:solidFill>
                  <a:srgbClr val="000000"/>
                </a:solidFill>
                <a:latin typeface="+mn-ea"/>
                <a:ea typeface="+mn-ea"/>
              </a:rPr>
              <a:t>に対する提案</a:t>
            </a:r>
            <a:endParaRPr kumimoji="1" lang="ja-JP" altLang="en-US" sz="4000" b="0" dirty="0">
              <a:solidFill>
                <a:srgbClr val="000000"/>
              </a:solidFill>
              <a:latin typeface="+mn-ea"/>
              <a:ea typeface="+mn-ea"/>
            </a:endParaRPr>
          </a:p>
        </p:txBody>
      </p:sp>
      <p:sp>
        <p:nvSpPr>
          <p:cNvPr id="3" name="コンテンツ プレースホルダー 2"/>
          <p:cNvSpPr>
            <a:spLocks noGrp="1"/>
          </p:cNvSpPr>
          <p:nvPr>
            <p:ph idx="1"/>
          </p:nvPr>
        </p:nvSpPr>
        <p:spPr>
          <a:xfrm>
            <a:off x="495300" y="823883"/>
            <a:ext cx="8915400" cy="4525963"/>
          </a:xfrm>
        </p:spPr>
        <p:txBody>
          <a:bodyPr/>
          <a:lstStyle/>
          <a:p>
            <a:r>
              <a:rPr lang="ja-JP" altLang="en-US" dirty="0" smtClean="0"/>
              <a:t>四和音に対応した和音の五度圏を使用</a:t>
            </a:r>
            <a:endParaRPr kumimoji="1" lang="en-US" altLang="ja-JP" dirty="0" smtClean="0"/>
          </a:p>
          <a:p>
            <a:r>
              <a:rPr kumimoji="1" lang="en-US" altLang="ja-JP" dirty="0" smtClean="0"/>
              <a:t>V,V7</a:t>
            </a:r>
            <a:r>
              <a:rPr kumimoji="1" lang="ja-JP" altLang="en-US" dirty="0" smtClean="0"/>
              <a:t>をダイアトニックコードと</a:t>
            </a:r>
            <a:r>
              <a:rPr lang="ja-JP" altLang="en-US" dirty="0" smtClean="0"/>
              <a:t>する</a:t>
            </a:r>
            <a:r>
              <a:rPr lang="en-US" altLang="ja-JP" dirty="0" smtClean="0"/>
              <a:t>(</a:t>
            </a:r>
            <a:r>
              <a:rPr lang="ja-JP" altLang="en-US" dirty="0" smtClean="0"/>
              <a:t>短調</a:t>
            </a:r>
            <a:r>
              <a:rPr lang="en-US" altLang="ja-JP" dirty="0" smtClean="0"/>
              <a:t>)</a:t>
            </a:r>
            <a:endParaRPr kumimoji="1" lang="en-US" altLang="ja-JP" dirty="0" smtClean="0"/>
          </a:p>
        </p:txBody>
      </p:sp>
      <p:pic>
        <p:nvPicPr>
          <p:cNvPr id="5" name="図 4" descr="proposedChordalCircleMin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7865" y="2076824"/>
            <a:ext cx="5482825" cy="4912564"/>
          </a:xfrm>
          <a:prstGeom prst="rect">
            <a:avLst/>
          </a:prstGeom>
        </p:spPr>
      </p:pic>
      <p:sp>
        <p:nvSpPr>
          <p:cNvPr id="6" name="円/楕円 5"/>
          <p:cNvSpPr/>
          <p:nvPr/>
        </p:nvSpPr>
        <p:spPr bwMode="auto">
          <a:xfrm>
            <a:off x="6158307" y="3090353"/>
            <a:ext cx="537623" cy="1091471"/>
          </a:xfrm>
          <a:prstGeom prst="ellipse">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dirty="0">
              <a:ln>
                <a:noFill/>
              </a:ln>
              <a:solidFill>
                <a:srgbClr val="4D4D4D"/>
              </a:solidFill>
              <a:effectLst/>
              <a:latin typeface="Arial" charset="0"/>
              <a:ea typeface="メイリオ" charset="0"/>
              <a:cs typeface="メイリオ" charset="0"/>
            </a:endParaRPr>
          </a:p>
        </p:txBody>
      </p:sp>
    </p:spTree>
    <p:extLst>
      <p:ext uri="{BB962C8B-B14F-4D97-AF65-F5344CB8AC3E}">
        <p14:creationId xmlns:p14="http://schemas.microsoft.com/office/powerpoint/2010/main" val="21407335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3" name="コンテンツ プレースホルダー 2"/>
          <p:cNvSpPr>
            <a:spLocks noGrp="1"/>
          </p:cNvSpPr>
          <p:nvPr>
            <p:ph idx="1"/>
          </p:nvPr>
        </p:nvSpPr>
        <p:spPr>
          <a:xfrm>
            <a:off x="495300" y="1417638"/>
            <a:ext cx="8915400" cy="5333998"/>
          </a:xfrm>
        </p:spPr>
        <p:txBody>
          <a:bodyPr>
            <a:normAutofit fontScale="85000" lnSpcReduction="20000"/>
          </a:bodyPr>
          <a:lstStyle/>
          <a:p>
            <a:pPr marL="514350" indent="-514350">
              <a:buFont typeface="+mj-lt"/>
              <a:buAutoNum type="arabicPeriod"/>
            </a:pPr>
            <a:r>
              <a:rPr kumimoji="1" lang="ja-JP" altLang="en-US" dirty="0" smtClean="0"/>
              <a:t>はじめに</a:t>
            </a:r>
            <a:endParaRPr kumimoji="1" lang="en-US" altLang="ja-JP" dirty="0" smtClean="0"/>
          </a:p>
          <a:p>
            <a:pPr marL="914400" lvl="1" indent="-514350">
              <a:buFont typeface="+mj-lt"/>
              <a:buAutoNum type="arabicPeriod"/>
            </a:pPr>
            <a:r>
              <a:rPr lang="ja-JP" altLang="en-US" dirty="0" smtClean="0"/>
              <a:t>目的</a:t>
            </a:r>
            <a:endParaRPr lang="en-US" altLang="ja-JP" dirty="0" smtClean="0"/>
          </a:p>
          <a:p>
            <a:pPr marL="914400" lvl="1" indent="-514350">
              <a:buFont typeface="+mj-lt"/>
              <a:buAutoNum type="arabicPeriod"/>
            </a:pPr>
            <a:r>
              <a:rPr kumimoji="1" lang="ja-JP" altLang="en-US" dirty="0" smtClean="0"/>
              <a:t>背景</a:t>
            </a:r>
            <a:endParaRPr kumimoji="1" lang="en-US" altLang="ja-JP" dirty="0" smtClean="0"/>
          </a:p>
          <a:p>
            <a:pPr marL="514350" indent="-514350">
              <a:buFont typeface="+mj-lt"/>
              <a:buAutoNum type="arabicPeriod"/>
            </a:pPr>
            <a:r>
              <a:rPr lang="ja-JP" altLang="en-US" dirty="0" smtClean="0"/>
              <a:t>組み合わせ範疇文法</a:t>
            </a:r>
            <a:endParaRPr lang="en-US" altLang="ja-JP" dirty="0" smtClean="0"/>
          </a:p>
          <a:p>
            <a:pPr marL="914400" lvl="1" indent="-514350">
              <a:buFont typeface="+mj-lt"/>
              <a:buAutoNum type="arabicPeriod"/>
            </a:pPr>
            <a:r>
              <a:rPr lang="ja-JP" altLang="en-US" dirty="0" smtClean="0"/>
              <a:t>概要</a:t>
            </a:r>
            <a:endParaRPr lang="en-US" altLang="ja-JP" dirty="0" smtClean="0"/>
          </a:p>
          <a:p>
            <a:pPr marL="914400" lvl="1" indent="-514350">
              <a:buFont typeface="+mj-lt"/>
              <a:buAutoNum type="arabicPeriod"/>
            </a:pPr>
            <a:r>
              <a:rPr lang="ja-JP" altLang="en-US" dirty="0" smtClean="0"/>
              <a:t>先行研究の手法</a:t>
            </a:r>
            <a:endParaRPr lang="en-US" altLang="ja-JP" dirty="0" smtClean="0"/>
          </a:p>
          <a:p>
            <a:pPr marL="514350" indent="-514350">
              <a:buFont typeface="+mj-lt"/>
              <a:buAutoNum type="arabicPeriod"/>
            </a:pPr>
            <a:r>
              <a:rPr lang="ja-JP" altLang="en-US" dirty="0" smtClean="0"/>
              <a:t>組み合わせ範疇文法を用いたジャズ和声解析手法</a:t>
            </a:r>
            <a:endParaRPr lang="en-US" altLang="ja-JP" dirty="0" smtClean="0"/>
          </a:p>
          <a:p>
            <a:pPr marL="914400" lvl="1" indent="-514350">
              <a:buFont typeface="+mj-lt"/>
              <a:buAutoNum type="arabicPeriod"/>
            </a:pPr>
            <a:r>
              <a:rPr lang="ja-JP" altLang="en-US" dirty="0"/>
              <a:t>先行研究の</a:t>
            </a:r>
            <a:r>
              <a:rPr lang="ja-JP" altLang="en-US" dirty="0" smtClean="0"/>
              <a:t>問題点</a:t>
            </a:r>
            <a:endParaRPr lang="en-US" altLang="ja-JP" dirty="0" smtClean="0">
              <a:solidFill>
                <a:srgbClr val="FF0000"/>
              </a:solidFill>
            </a:endParaRPr>
          </a:p>
          <a:p>
            <a:pPr marL="914400" lvl="1" indent="-514350">
              <a:buFont typeface="+mj-lt"/>
              <a:buAutoNum type="arabicPeriod"/>
            </a:pPr>
            <a:r>
              <a:rPr lang="ja-JP" altLang="en-US" dirty="0" smtClean="0"/>
              <a:t>ディグリーネームによる入力</a:t>
            </a:r>
            <a:endParaRPr lang="en-US" altLang="ja-JP" dirty="0" smtClean="0"/>
          </a:p>
          <a:p>
            <a:pPr marL="914400" lvl="1" indent="-514350">
              <a:buFont typeface="+mj-lt"/>
              <a:buAutoNum type="arabicPeriod"/>
            </a:pPr>
            <a:r>
              <a:rPr kumimoji="1" lang="ja-JP" altLang="en-US" dirty="0" smtClean="0"/>
              <a:t>ピボットコードの発見</a:t>
            </a:r>
            <a:endParaRPr kumimoji="1" lang="en-US" altLang="ja-JP" dirty="0" smtClean="0"/>
          </a:p>
          <a:p>
            <a:pPr marL="914400" lvl="1" indent="-514350">
              <a:buFont typeface="+mj-lt"/>
              <a:buAutoNum type="arabicPeriod"/>
            </a:pPr>
            <a:r>
              <a:rPr lang="en-US" altLang="ja-JP" dirty="0" smtClean="0"/>
              <a:t>Tonal Pitch Space  </a:t>
            </a:r>
            <a:r>
              <a:rPr lang="ja-JP" altLang="en-US" dirty="0" smtClean="0"/>
              <a:t>の導入</a:t>
            </a:r>
            <a:endParaRPr kumimoji="1" lang="en-US" altLang="ja-JP" dirty="0" smtClean="0"/>
          </a:p>
          <a:p>
            <a:pPr marL="514350" indent="-514350">
              <a:buFont typeface="+mj-lt"/>
              <a:buAutoNum type="arabicPeriod"/>
            </a:pPr>
            <a:r>
              <a:rPr lang="ja-JP" altLang="en-US" dirty="0" smtClean="0">
                <a:solidFill>
                  <a:srgbClr val="FF0000"/>
                </a:solidFill>
              </a:rPr>
              <a:t>評価実験、考察</a:t>
            </a:r>
            <a:endParaRPr lang="en-US" altLang="ja-JP" dirty="0" smtClean="0">
              <a:solidFill>
                <a:srgbClr val="FF0000"/>
              </a:solidFill>
            </a:endParaRPr>
          </a:p>
          <a:p>
            <a:pPr marL="514350" indent="-514350">
              <a:buFont typeface="+mj-lt"/>
              <a:buAutoNum type="arabicPeriod"/>
            </a:pPr>
            <a:r>
              <a:rPr kumimoji="1" lang="ja-JP" altLang="en-US" dirty="0" smtClean="0"/>
              <a:t>おわりに</a:t>
            </a:r>
            <a:endParaRPr kumimoji="1" lang="en-US" altLang="ja-JP" dirty="0" smtClean="0"/>
          </a:p>
        </p:txBody>
      </p:sp>
    </p:spTree>
    <p:extLst>
      <p:ext uri="{BB962C8B-B14F-4D97-AF65-F5344CB8AC3E}">
        <p14:creationId xmlns:p14="http://schemas.microsoft.com/office/powerpoint/2010/main" val="1421311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sz="4000" b="0" dirty="0" smtClean="0">
                <a:solidFill>
                  <a:srgbClr val="000000"/>
                </a:solidFill>
                <a:latin typeface="+mn-ea"/>
                <a:ea typeface="+mn-ea"/>
              </a:rPr>
              <a:t>実験</a:t>
            </a:r>
            <a:endParaRPr kumimoji="1" lang="ja-JP" altLang="en-US" sz="4000" b="0" dirty="0">
              <a:solidFill>
                <a:srgbClr val="000000"/>
              </a:solidFill>
              <a:latin typeface="+mn-ea"/>
              <a:ea typeface="+mn-ea"/>
            </a:endParaRPr>
          </a:p>
        </p:txBody>
      </p:sp>
      <p:sp>
        <p:nvSpPr>
          <p:cNvPr id="3" name="コンテンツ プレースホルダー 2"/>
          <p:cNvSpPr>
            <a:spLocks noGrp="1"/>
          </p:cNvSpPr>
          <p:nvPr>
            <p:ph idx="1"/>
          </p:nvPr>
        </p:nvSpPr>
        <p:spPr>
          <a:xfrm>
            <a:off x="495300" y="843667"/>
            <a:ext cx="8915400" cy="4525963"/>
          </a:xfrm>
        </p:spPr>
        <p:txBody>
          <a:bodyPr/>
          <a:lstStyle/>
          <a:p>
            <a:r>
              <a:rPr kumimoji="1" lang="ja-JP" altLang="en-US" dirty="0" smtClean="0"/>
              <a:t>手法の妥当性を評価</a:t>
            </a:r>
            <a:endParaRPr kumimoji="1" lang="en-US" altLang="ja-JP" dirty="0" smtClean="0"/>
          </a:p>
          <a:p>
            <a:r>
              <a:rPr kumimoji="1" lang="ja-JP" altLang="en-US" dirty="0" smtClean="0"/>
              <a:t>入力：コードネーム</a:t>
            </a:r>
            <a:endParaRPr kumimoji="1" lang="en-US" altLang="ja-JP" dirty="0" smtClean="0"/>
          </a:p>
          <a:p>
            <a:r>
              <a:rPr lang="ja-JP" altLang="en-US" dirty="0" smtClean="0"/>
              <a:t>出力：調，ディグリーネーム，機能</a:t>
            </a:r>
            <a:endParaRPr kumimoji="1" lang="en-US" altLang="ja-JP" dirty="0" smtClean="0"/>
          </a:p>
        </p:txBody>
      </p:sp>
      <p:pic>
        <p:nvPicPr>
          <p:cNvPr id="5" name="図 4" descr="Syste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7662" y="2593939"/>
            <a:ext cx="6322546" cy="4248387"/>
          </a:xfrm>
          <a:prstGeom prst="rect">
            <a:avLst/>
          </a:prstGeom>
        </p:spPr>
      </p:pic>
    </p:spTree>
    <p:extLst>
      <p:ext uri="{BB962C8B-B14F-4D97-AF65-F5344CB8AC3E}">
        <p14:creationId xmlns:p14="http://schemas.microsoft.com/office/powerpoint/2010/main" val="3448733064"/>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sz="4000" b="0" dirty="0" smtClean="0">
                <a:solidFill>
                  <a:srgbClr val="000000"/>
                </a:solidFill>
                <a:latin typeface="+mn-ea"/>
                <a:ea typeface="+mn-ea"/>
              </a:rPr>
              <a:t>実験結果</a:t>
            </a:r>
            <a:endParaRPr kumimoji="1" lang="ja-JP" altLang="en-US" sz="4000" b="0" dirty="0">
              <a:solidFill>
                <a:srgbClr val="000000"/>
              </a:solidFill>
              <a:latin typeface="+mn-ea"/>
              <a:ea typeface="+mn-ea"/>
            </a:endParaRPr>
          </a:p>
        </p:txBody>
      </p:sp>
      <p:sp>
        <p:nvSpPr>
          <p:cNvPr id="3" name="コンテンツ プレースホルダー 2"/>
          <p:cNvSpPr>
            <a:spLocks noGrp="1"/>
          </p:cNvSpPr>
          <p:nvPr>
            <p:ph idx="1"/>
          </p:nvPr>
        </p:nvSpPr>
        <p:spPr>
          <a:xfrm>
            <a:off x="495300" y="843641"/>
            <a:ext cx="9240736" cy="5546576"/>
          </a:xfrm>
        </p:spPr>
        <p:txBody>
          <a:bodyPr/>
          <a:lstStyle/>
          <a:p>
            <a:r>
              <a:rPr lang="ja-JP" altLang="en-US" dirty="0" smtClean="0"/>
              <a:t>長調と転調に対して正しく解析</a:t>
            </a:r>
            <a:endParaRPr lang="en-US" altLang="ja-JP" dirty="0" smtClean="0"/>
          </a:p>
          <a:p>
            <a:pPr marL="0" indent="0">
              <a:buNone/>
            </a:pPr>
            <a:r>
              <a:rPr lang="ja-JP" altLang="ja-JP" dirty="0"/>
              <a:t>　</a:t>
            </a:r>
            <a:r>
              <a:rPr lang="ja-JP" altLang="en-US" dirty="0" smtClean="0"/>
              <a:t>（平行調間の転調を除く）</a:t>
            </a:r>
            <a:endParaRPr lang="en-US" altLang="ja-JP" dirty="0"/>
          </a:p>
          <a:p>
            <a:pPr lvl="1"/>
            <a:r>
              <a:rPr lang="ja-JP" altLang="en-US" dirty="0" smtClean="0"/>
              <a:t>ジャズ特有の機能に対応</a:t>
            </a:r>
            <a:endParaRPr lang="en-US" altLang="ja-JP" dirty="0" smtClean="0"/>
          </a:p>
          <a:p>
            <a:pPr lvl="1"/>
            <a:r>
              <a:rPr lang="ja-JP" altLang="en-US" dirty="0" smtClean="0"/>
              <a:t>ピボットコード</a:t>
            </a:r>
            <a:r>
              <a:rPr lang="ja-JP" altLang="en-US" dirty="0"/>
              <a:t>以外の和音に対しても複数の解釈を与えることが</a:t>
            </a:r>
            <a:r>
              <a:rPr lang="ja-JP" altLang="en-US" dirty="0" smtClean="0"/>
              <a:t>できた</a:t>
            </a:r>
            <a:endParaRPr kumimoji="1" lang="en-US" altLang="ja-JP" dirty="0" smtClean="0"/>
          </a:p>
          <a:p>
            <a:endParaRPr lang="en-US" altLang="ja-JP" dirty="0" smtClean="0"/>
          </a:p>
          <a:p>
            <a:pPr marL="457200" lvl="1" indent="0">
              <a:buNone/>
            </a:pPr>
            <a:endParaRPr lang="en-US" altLang="ja-JP" dirty="0"/>
          </a:p>
          <a:p>
            <a:pPr lvl="1"/>
            <a:endParaRPr lang="en-US" altLang="ja-JP" dirty="0"/>
          </a:p>
          <a:p>
            <a:pPr marL="457200" lvl="1" indent="0">
              <a:buNone/>
            </a:pPr>
            <a:endParaRPr lang="en-US" altLang="ja-JP" dirty="0" smtClean="0"/>
          </a:p>
        </p:txBody>
      </p:sp>
      <p:grpSp>
        <p:nvGrpSpPr>
          <p:cNvPr id="8" name="図形グループ 7"/>
          <p:cNvGrpSpPr/>
          <p:nvPr/>
        </p:nvGrpSpPr>
        <p:grpSpPr>
          <a:xfrm>
            <a:off x="89646" y="3463286"/>
            <a:ext cx="9706154" cy="2900775"/>
            <a:chOff x="89646" y="3089761"/>
            <a:chExt cx="9706154" cy="2900775"/>
          </a:xfrm>
        </p:grpSpPr>
        <p:grpSp>
          <p:nvGrpSpPr>
            <p:cNvPr id="7" name="図形グループ 6"/>
            <p:cNvGrpSpPr/>
            <p:nvPr/>
          </p:nvGrpSpPr>
          <p:grpSpPr>
            <a:xfrm>
              <a:off x="664670" y="3089761"/>
              <a:ext cx="8551569" cy="782586"/>
              <a:chOff x="664670" y="2269233"/>
              <a:chExt cx="8551569" cy="782586"/>
            </a:xfrm>
          </p:grpSpPr>
          <p:sp>
            <p:nvSpPr>
              <p:cNvPr id="12" name="テキスト ボックス 11"/>
              <p:cNvSpPr txBox="1"/>
              <p:nvPr/>
            </p:nvSpPr>
            <p:spPr>
              <a:xfrm>
                <a:off x="1654993" y="2269233"/>
                <a:ext cx="891023" cy="748923"/>
              </a:xfrm>
              <a:prstGeom prst="rect">
                <a:avLst/>
              </a:prstGeom>
              <a:noFill/>
            </p:spPr>
            <p:txBody>
              <a:bodyPr wrap="square" rtlCol="0">
                <a:spAutoFit/>
              </a:bodyPr>
              <a:lstStyle/>
              <a:p>
                <a:pPr algn="ctr"/>
                <a:r>
                  <a:rPr lang="en-US" altLang="ja-JP" sz="3200" b="0" dirty="0" smtClean="0"/>
                  <a:t>C</a:t>
                </a:r>
                <a:endParaRPr lang="ja-JP" altLang="en-US" sz="3200" b="0" dirty="0"/>
              </a:p>
            </p:txBody>
          </p:sp>
          <p:sp>
            <p:nvSpPr>
              <p:cNvPr id="13" name="テキスト ボックス 12"/>
              <p:cNvSpPr txBox="1"/>
              <p:nvPr/>
            </p:nvSpPr>
            <p:spPr>
              <a:xfrm>
                <a:off x="3751314" y="2273009"/>
                <a:ext cx="891023" cy="748923"/>
              </a:xfrm>
              <a:prstGeom prst="rect">
                <a:avLst/>
              </a:prstGeom>
              <a:noFill/>
            </p:spPr>
            <p:txBody>
              <a:bodyPr wrap="square" rtlCol="0">
                <a:spAutoFit/>
              </a:bodyPr>
              <a:lstStyle/>
              <a:p>
                <a:pPr algn="ctr"/>
                <a:r>
                  <a:rPr lang="en-US" altLang="ja-JP" sz="3200" b="0" dirty="0" smtClean="0"/>
                  <a:t>D7</a:t>
                </a:r>
                <a:endParaRPr lang="ja-JP" altLang="en-US" sz="3200" b="0" dirty="0"/>
              </a:p>
            </p:txBody>
          </p:sp>
          <p:sp>
            <p:nvSpPr>
              <p:cNvPr id="14" name="テキスト ボックス 13"/>
              <p:cNvSpPr txBox="1"/>
              <p:nvPr/>
            </p:nvSpPr>
            <p:spPr>
              <a:xfrm>
                <a:off x="5712530" y="2289842"/>
                <a:ext cx="891023" cy="748923"/>
              </a:xfrm>
              <a:prstGeom prst="rect">
                <a:avLst/>
              </a:prstGeom>
              <a:noFill/>
            </p:spPr>
            <p:txBody>
              <a:bodyPr wrap="square" rtlCol="0">
                <a:spAutoFit/>
              </a:bodyPr>
              <a:lstStyle/>
              <a:p>
                <a:pPr algn="ctr"/>
                <a:r>
                  <a:rPr lang="en-US" altLang="ja-JP" sz="3200" b="0" dirty="0" smtClean="0"/>
                  <a:t>G</a:t>
                </a:r>
                <a:endParaRPr lang="ja-JP" altLang="en-US" sz="3200" b="0" dirty="0"/>
              </a:p>
            </p:txBody>
          </p:sp>
          <p:sp>
            <p:nvSpPr>
              <p:cNvPr id="15" name="テキスト ボックス 14"/>
              <p:cNvSpPr txBox="1"/>
              <p:nvPr/>
            </p:nvSpPr>
            <p:spPr>
              <a:xfrm>
                <a:off x="7362016" y="2302896"/>
                <a:ext cx="891023" cy="748923"/>
              </a:xfrm>
              <a:prstGeom prst="rect">
                <a:avLst/>
              </a:prstGeom>
              <a:noFill/>
            </p:spPr>
            <p:txBody>
              <a:bodyPr wrap="square" rtlCol="0">
                <a:spAutoFit/>
              </a:bodyPr>
              <a:lstStyle/>
              <a:p>
                <a:pPr algn="ctr"/>
                <a:r>
                  <a:rPr lang="en-US" altLang="ja-JP" sz="3200" b="0" dirty="0" smtClean="0"/>
                  <a:t>A7</a:t>
                </a:r>
                <a:endParaRPr lang="ja-JP" altLang="en-US" sz="3200" b="0" dirty="0"/>
              </a:p>
            </p:txBody>
          </p:sp>
          <p:sp>
            <p:nvSpPr>
              <p:cNvPr id="16" name="テキスト ボックス 15"/>
              <p:cNvSpPr txBox="1"/>
              <p:nvPr/>
            </p:nvSpPr>
            <p:spPr>
              <a:xfrm>
                <a:off x="8325216" y="2289487"/>
                <a:ext cx="891023" cy="748923"/>
              </a:xfrm>
              <a:prstGeom prst="rect">
                <a:avLst/>
              </a:prstGeom>
              <a:noFill/>
            </p:spPr>
            <p:txBody>
              <a:bodyPr wrap="square" rtlCol="0">
                <a:spAutoFit/>
              </a:bodyPr>
              <a:lstStyle/>
              <a:p>
                <a:pPr algn="ctr"/>
                <a:r>
                  <a:rPr lang="en-US" altLang="ja-JP" sz="3200" b="0" dirty="0"/>
                  <a:t>D</a:t>
                </a:r>
                <a:endParaRPr lang="ja-JP" altLang="en-US" sz="3200" b="0" dirty="0"/>
              </a:p>
            </p:txBody>
          </p:sp>
          <p:sp>
            <p:nvSpPr>
              <p:cNvPr id="17" name="テキスト ボックス 16"/>
              <p:cNvSpPr txBox="1"/>
              <p:nvPr/>
            </p:nvSpPr>
            <p:spPr>
              <a:xfrm>
                <a:off x="664670" y="2269233"/>
                <a:ext cx="891023" cy="748923"/>
              </a:xfrm>
              <a:prstGeom prst="rect">
                <a:avLst/>
              </a:prstGeom>
              <a:noFill/>
            </p:spPr>
            <p:txBody>
              <a:bodyPr wrap="square" rtlCol="0">
                <a:spAutoFit/>
              </a:bodyPr>
              <a:lstStyle/>
              <a:p>
                <a:pPr algn="ctr"/>
                <a:r>
                  <a:rPr lang="en-US" altLang="ja-JP" sz="3200" b="0" dirty="0"/>
                  <a:t>G</a:t>
                </a:r>
                <a:endParaRPr lang="ja-JP" altLang="en-US" sz="3200" b="0" dirty="0"/>
              </a:p>
            </p:txBody>
          </p:sp>
        </p:grpSp>
        <p:pic>
          <p:nvPicPr>
            <p:cNvPr id="5" name="図 4" descr="IMG_330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46" y="3770511"/>
              <a:ext cx="9706154" cy="2220025"/>
            </a:xfrm>
            <a:prstGeom prst="rect">
              <a:avLst/>
            </a:prstGeom>
          </p:spPr>
        </p:pic>
      </p:grpSp>
    </p:spTree>
    <p:extLst>
      <p:ext uri="{BB962C8B-B14F-4D97-AF65-F5344CB8AC3E}">
        <p14:creationId xmlns:p14="http://schemas.microsoft.com/office/powerpoint/2010/main" val="113233460"/>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sz="4000" b="0" dirty="0" smtClean="0">
                <a:solidFill>
                  <a:srgbClr val="000000"/>
                </a:solidFill>
                <a:latin typeface="+mn-ea"/>
                <a:ea typeface="+mn-ea"/>
              </a:rPr>
              <a:t>実験結果</a:t>
            </a:r>
            <a:endParaRPr kumimoji="1" lang="ja-JP" altLang="en-US" sz="4000" b="0" dirty="0">
              <a:solidFill>
                <a:srgbClr val="000000"/>
              </a:solidFill>
              <a:latin typeface="+mn-ea"/>
              <a:ea typeface="+mn-ea"/>
            </a:endParaRPr>
          </a:p>
        </p:txBody>
      </p:sp>
      <p:sp>
        <p:nvSpPr>
          <p:cNvPr id="3" name="コンテンツ プレースホルダー 2"/>
          <p:cNvSpPr>
            <a:spLocks noGrp="1"/>
          </p:cNvSpPr>
          <p:nvPr>
            <p:ph idx="1"/>
          </p:nvPr>
        </p:nvSpPr>
        <p:spPr>
          <a:xfrm>
            <a:off x="495300" y="843641"/>
            <a:ext cx="9240736" cy="5546576"/>
          </a:xfrm>
        </p:spPr>
        <p:txBody>
          <a:bodyPr/>
          <a:lstStyle/>
          <a:p>
            <a:r>
              <a:rPr lang="ja-JP" altLang="en-US" dirty="0"/>
              <a:t>長調と転調に対して</a:t>
            </a:r>
            <a:r>
              <a:rPr lang="ja-JP" altLang="en-US" dirty="0" smtClean="0"/>
              <a:t>正しく解析</a:t>
            </a:r>
            <a:endParaRPr lang="en-US" altLang="ja-JP" dirty="0"/>
          </a:p>
          <a:p>
            <a:pPr marL="0" indent="0">
              <a:buNone/>
            </a:pPr>
            <a:r>
              <a:rPr lang="ja-JP" altLang="ja-JP" dirty="0"/>
              <a:t>　</a:t>
            </a:r>
            <a:r>
              <a:rPr lang="ja-JP" altLang="en-US" dirty="0"/>
              <a:t>（平行調間の転調を除く）</a:t>
            </a:r>
            <a:endParaRPr lang="en-US" altLang="ja-JP" dirty="0"/>
          </a:p>
          <a:p>
            <a:pPr lvl="1"/>
            <a:r>
              <a:rPr lang="ja-JP" altLang="en-US" dirty="0" smtClean="0"/>
              <a:t>ジャズ特有の機能に対応</a:t>
            </a:r>
            <a:endParaRPr lang="en-US" altLang="ja-JP" dirty="0" smtClean="0"/>
          </a:p>
          <a:p>
            <a:pPr lvl="1"/>
            <a:r>
              <a:rPr lang="ja-JP" altLang="en-US" dirty="0" smtClean="0"/>
              <a:t>ピボットコード</a:t>
            </a:r>
            <a:r>
              <a:rPr lang="ja-JP" altLang="en-US" dirty="0"/>
              <a:t>以外の和音に対しても複数の解釈を与えることが</a:t>
            </a:r>
            <a:r>
              <a:rPr lang="ja-JP" altLang="en-US" dirty="0" smtClean="0"/>
              <a:t>できた</a:t>
            </a:r>
            <a:endParaRPr kumimoji="1" lang="en-US" altLang="ja-JP" dirty="0" smtClean="0"/>
          </a:p>
          <a:p>
            <a:endParaRPr lang="en-US" altLang="ja-JP" dirty="0" smtClean="0"/>
          </a:p>
          <a:p>
            <a:pPr marL="457200" lvl="1" indent="0">
              <a:buNone/>
            </a:pPr>
            <a:endParaRPr lang="en-US" altLang="ja-JP" dirty="0"/>
          </a:p>
          <a:p>
            <a:pPr lvl="1"/>
            <a:endParaRPr lang="en-US" altLang="ja-JP" dirty="0"/>
          </a:p>
          <a:p>
            <a:pPr marL="457200" lvl="1" indent="0">
              <a:buNone/>
            </a:pPr>
            <a:endParaRPr lang="en-US" altLang="ja-JP" dirty="0" smtClean="0"/>
          </a:p>
        </p:txBody>
      </p:sp>
      <p:grpSp>
        <p:nvGrpSpPr>
          <p:cNvPr id="9" name="図形グループ 8"/>
          <p:cNvGrpSpPr/>
          <p:nvPr/>
        </p:nvGrpSpPr>
        <p:grpSpPr>
          <a:xfrm>
            <a:off x="0" y="3646757"/>
            <a:ext cx="9906000" cy="2696925"/>
            <a:chOff x="0" y="3108881"/>
            <a:chExt cx="9906000" cy="2696925"/>
          </a:xfrm>
        </p:grpSpPr>
        <p:pic>
          <p:nvPicPr>
            <p:cNvPr id="4" name="図 3" descr="Experiment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87769"/>
              <a:ext cx="9906000" cy="2018037"/>
            </a:xfrm>
            <a:prstGeom prst="rect">
              <a:avLst/>
            </a:prstGeom>
          </p:spPr>
        </p:pic>
        <p:grpSp>
          <p:nvGrpSpPr>
            <p:cNvPr id="6" name="図形グループ 5"/>
            <p:cNvGrpSpPr/>
            <p:nvPr/>
          </p:nvGrpSpPr>
          <p:grpSpPr>
            <a:xfrm>
              <a:off x="1236942" y="3108881"/>
              <a:ext cx="7470809" cy="763466"/>
              <a:chOff x="1236942" y="3108881"/>
              <a:chExt cx="7470809" cy="763466"/>
            </a:xfrm>
          </p:grpSpPr>
          <p:grpSp>
            <p:nvGrpSpPr>
              <p:cNvPr id="7" name="図形グループ 6"/>
              <p:cNvGrpSpPr/>
              <p:nvPr/>
            </p:nvGrpSpPr>
            <p:grpSpPr>
              <a:xfrm>
                <a:off x="3530191" y="3110370"/>
                <a:ext cx="3880274" cy="761977"/>
                <a:chOff x="3530191" y="2289842"/>
                <a:chExt cx="3880274" cy="761977"/>
              </a:xfrm>
            </p:grpSpPr>
            <p:sp>
              <p:nvSpPr>
                <p:cNvPr id="12" name="テキスト ボックス 11"/>
                <p:cNvSpPr txBox="1"/>
                <p:nvPr/>
              </p:nvSpPr>
              <p:spPr>
                <a:xfrm>
                  <a:off x="4811011" y="2302896"/>
                  <a:ext cx="891023" cy="748923"/>
                </a:xfrm>
                <a:prstGeom prst="rect">
                  <a:avLst/>
                </a:prstGeom>
                <a:noFill/>
              </p:spPr>
              <p:txBody>
                <a:bodyPr wrap="square" rtlCol="0">
                  <a:spAutoFit/>
                </a:bodyPr>
                <a:lstStyle/>
                <a:p>
                  <a:pPr algn="ctr"/>
                  <a:r>
                    <a:rPr lang="en-US" altLang="ja-JP" sz="3200" b="0" dirty="0" smtClean="0"/>
                    <a:t>C</a:t>
                  </a:r>
                  <a:endParaRPr lang="ja-JP" altLang="en-US" sz="3200" b="0" dirty="0"/>
                </a:p>
              </p:txBody>
            </p:sp>
            <p:sp>
              <p:nvSpPr>
                <p:cNvPr id="14" name="テキスト ボックス 13"/>
                <p:cNvSpPr txBox="1"/>
                <p:nvPr/>
              </p:nvSpPr>
              <p:spPr>
                <a:xfrm>
                  <a:off x="5964434" y="2289842"/>
                  <a:ext cx="1446031" cy="748923"/>
                </a:xfrm>
                <a:prstGeom prst="rect">
                  <a:avLst/>
                </a:prstGeom>
                <a:noFill/>
              </p:spPr>
              <p:txBody>
                <a:bodyPr wrap="square" rtlCol="0">
                  <a:spAutoFit/>
                </a:bodyPr>
                <a:lstStyle/>
                <a:p>
                  <a:pPr algn="ctr"/>
                  <a:r>
                    <a:rPr lang="en-US" altLang="ja-JP" sz="3200" b="0" dirty="0" smtClean="0"/>
                    <a:t>Dm7</a:t>
                  </a:r>
                  <a:endParaRPr lang="ja-JP" altLang="en-US" sz="3200" b="0" dirty="0"/>
                </a:p>
              </p:txBody>
            </p:sp>
            <p:sp>
              <p:nvSpPr>
                <p:cNvPr id="17" name="テキスト ボックス 16"/>
                <p:cNvSpPr txBox="1"/>
                <p:nvPr/>
              </p:nvSpPr>
              <p:spPr>
                <a:xfrm>
                  <a:off x="3530191" y="2302896"/>
                  <a:ext cx="891023" cy="748923"/>
                </a:xfrm>
                <a:prstGeom prst="rect">
                  <a:avLst/>
                </a:prstGeom>
                <a:noFill/>
              </p:spPr>
              <p:txBody>
                <a:bodyPr wrap="square" rtlCol="0">
                  <a:spAutoFit/>
                </a:bodyPr>
                <a:lstStyle/>
                <a:p>
                  <a:pPr algn="ctr"/>
                  <a:r>
                    <a:rPr lang="en-US" altLang="ja-JP" sz="3200" b="0" dirty="0" smtClean="0"/>
                    <a:t>G7</a:t>
                  </a:r>
                  <a:endParaRPr lang="ja-JP" altLang="en-US" sz="3200" b="0" dirty="0"/>
                </a:p>
              </p:txBody>
            </p:sp>
          </p:grpSp>
          <p:sp>
            <p:nvSpPr>
              <p:cNvPr id="18" name="テキスト ボックス 17"/>
              <p:cNvSpPr txBox="1"/>
              <p:nvPr/>
            </p:nvSpPr>
            <p:spPr>
              <a:xfrm>
                <a:off x="1236942" y="3110015"/>
                <a:ext cx="1502637" cy="748923"/>
              </a:xfrm>
              <a:prstGeom prst="rect">
                <a:avLst/>
              </a:prstGeom>
              <a:noFill/>
            </p:spPr>
            <p:txBody>
              <a:bodyPr wrap="square" rtlCol="0">
                <a:spAutoFit/>
              </a:bodyPr>
              <a:lstStyle/>
              <a:p>
                <a:pPr algn="ctr"/>
                <a:r>
                  <a:rPr lang="en-US" altLang="ja-JP" sz="3200" b="0" dirty="0" smtClean="0"/>
                  <a:t>A♭M7</a:t>
                </a:r>
                <a:endParaRPr lang="ja-JP" altLang="en-US" sz="3200" b="0" dirty="0"/>
              </a:p>
            </p:txBody>
          </p:sp>
          <p:sp>
            <p:nvSpPr>
              <p:cNvPr id="19" name="テキスト ボックス 18"/>
              <p:cNvSpPr txBox="1"/>
              <p:nvPr/>
            </p:nvSpPr>
            <p:spPr>
              <a:xfrm>
                <a:off x="7816728" y="3108881"/>
                <a:ext cx="891023" cy="748923"/>
              </a:xfrm>
              <a:prstGeom prst="rect">
                <a:avLst/>
              </a:prstGeom>
              <a:noFill/>
            </p:spPr>
            <p:txBody>
              <a:bodyPr wrap="square" rtlCol="0">
                <a:spAutoFit/>
              </a:bodyPr>
              <a:lstStyle/>
              <a:p>
                <a:pPr algn="ctr"/>
                <a:r>
                  <a:rPr lang="en-US" altLang="ja-JP" sz="3200" b="0" dirty="0" smtClean="0"/>
                  <a:t>G7</a:t>
                </a:r>
                <a:endParaRPr lang="ja-JP" altLang="en-US" sz="3200" b="0" dirty="0"/>
              </a:p>
            </p:txBody>
          </p:sp>
        </p:grpSp>
      </p:grpSp>
    </p:spTree>
    <p:extLst>
      <p:ext uri="{BB962C8B-B14F-4D97-AF65-F5344CB8AC3E}">
        <p14:creationId xmlns:p14="http://schemas.microsoft.com/office/powerpoint/2010/main" val="371333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sz="4000" b="0" dirty="0" smtClean="0">
                <a:solidFill>
                  <a:srgbClr val="000000"/>
                </a:solidFill>
                <a:latin typeface="+mn-ea"/>
                <a:ea typeface="+mn-ea"/>
              </a:rPr>
              <a:t>実験結果</a:t>
            </a:r>
            <a:endParaRPr kumimoji="1" lang="ja-JP" altLang="en-US" sz="4000" b="0" dirty="0">
              <a:solidFill>
                <a:srgbClr val="000000"/>
              </a:solidFill>
              <a:latin typeface="+mn-ea"/>
              <a:ea typeface="+mn-ea"/>
            </a:endParaRPr>
          </a:p>
        </p:txBody>
      </p:sp>
      <p:sp>
        <p:nvSpPr>
          <p:cNvPr id="3" name="コンテンツ プレースホルダー 2"/>
          <p:cNvSpPr>
            <a:spLocks noGrp="1"/>
          </p:cNvSpPr>
          <p:nvPr>
            <p:ph idx="1"/>
          </p:nvPr>
        </p:nvSpPr>
        <p:spPr>
          <a:xfrm>
            <a:off x="495300" y="843641"/>
            <a:ext cx="8915400" cy="5546576"/>
          </a:xfrm>
        </p:spPr>
        <p:txBody>
          <a:bodyPr/>
          <a:lstStyle/>
          <a:p>
            <a:r>
              <a:rPr lang="ja-JP" altLang="en-US" dirty="0"/>
              <a:t>ピボットコードよらない</a:t>
            </a:r>
            <a:r>
              <a:rPr lang="ja-JP" altLang="en-US" dirty="0" smtClean="0"/>
              <a:t>転調</a:t>
            </a:r>
            <a:endParaRPr lang="en-US" altLang="ja-JP" dirty="0" smtClean="0"/>
          </a:p>
          <a:p>
            <a:pPr lvl="1"/>
            <a:r>
              <a:rPr lang="ja-JP" altLang="en-US" dirty="0" smtClean="0"/>
              <a:t>改善の余地あり</a:t>
            </a:r>
            <a:endParaRPr lang="en-US" altLang="ja-JP" dirty="0" smtClean="0"/>
          </a:p>
          <a:p>
            <a:pPr lvl="1"/>
            <a:r>
              <a:rPr lang="ja-JP" altLang="en-US" dirty="0" smtClean="0"/>
              <a:t>最後の和音がトニックとなるような和音進行を前提</a:t>
            </a:r>
            <a:endParaRPr lang="en-US" altLang="ja-JP" dirty="0" smtClean="0"/>
          </a:p>
          <a:p>
            <a:pPr lvl="1"/>
            <a:r>
              <a:rPr lang="ja-JP" altLang="en-US" dirty="0" smtClean="0"/>
              <a:t>辞書の改良により解決（</a:t>
            </a:r>
            <a:r>
              <a:rPr lang="en-US" altLang="ja-JP" dirty="0" smtClean="0"/>
              <a:t>2/16</a:t>
            </a:r>
            <a:r>
              <a:rPr lang="ja-JP" altLang="en-US" dirty="0" smtClean="0"/>
              <a:t>現在）</a:t>
            </a:r>
            <a:endParaRPr lang="en-US" altLang="ja-JP" dirty="0" smtClean="0"/>
          </a:p>
          <a:p>
            <a:pPr marL="457200" lvl="1" indent="0">
              <a:buNone/>
            </a:pPr>
            <a:endParaRPr lang="en-US" altLang="ja-JP" dirty="0"/>
          </a:p>
          <a:p>
            <a:pPr lvl="1"/>
            <a:endParaRPr lang="en-US" altLang="ja-JP" dirty="0"/>
          </a:p>
          <a:p>
            <a:pPr marL="457200" lvl="1" indent="0">
              <a:buNone/>
            </a:pPr>
            <a:endParaRPr lang="en-US" altLang="ja-JP" dirty="0" smtClean="0"/>
          </a:p>
        </p:txBody>
      </p:sp>
      <p:pic>
        <p:nvPicPr>
          <p:cNvPr id="4" name="図 3" descr="Analyze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3143" y="3008079"/>
            <a:ext cx="5511385" cy="3750804"/>
          </a:xfrm>
          <a:prstGeom prst="rect">
            <a:avLst/>
          </a:prstGeom>
        </p:spPr>
      </p:pic>
      <p:cxnSp>
        <p:nvCxnSpPr>
          <p:cNvPr id="5" name="直線コネクタ 4"/>
          <p:cNvCxnSpPr/>
          <p:nvPr/>
        </p:nvCxnSpPr>
        <p:spPr>
          <a:xfrm>
            <a:off x="2283148" y="5398989"/>
            <a:ext cx="4052914" cy="0"/>
          </a:xfrm>
          <a:prstGeom prst="line">
            <a:avLst/>
          </a:prstGeom>
          <a:ln w="12700">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 name="テキスト ボックス 5"/>
          <p:cNvSpPr txBox="1"/>
          <p:nvPr/>
        </p:nvSpPr>
        <p:spPr>
          <a:xfrm>
            <a:off x="495301" y="4584095"/>
            <a:ext cx="1685773" cy="1525546"/>
          </a:xfrm>
          <a:prstGeom prst="rect">
            <a:avLst/>
          </a:prstGeom>
          <a:noFill/>
        </p:spPr>
        <p:txBody>
          <a:bodyPr wrap="square" rtlCol="0">
            <a:spAutoFit/>
          </a:bodyPr>
          <a:lstStyle/>
          <a:p>
            <a:pPr algn="ctr"/>
            <a:r>
              <a:rPr lang="en-US" altLang="ja-JP" dirty="0" smtClean="0"/>
              <a:t>TPS</a:t>
            </a:r>
            <a:r>
              <a:rPr lang="ja-JP" altLang="en-US" dirty="0" smtClean="0"/>
              <a:t>で</a:t>
            </a:r>
            <a:endParaRPr lang="en-US" altLang="ja-JP" dirty="0" smtClean="0"/>
          </a:p>
          <a:p>
            <a:pPr algn="ctr"/>
            <a:r>
              <a:rPr lang="ja-JP" altLang="en-US" dirty="0" smtClean="0"/>
              <a:t>認識された転調</a:t>
            </a:r>
            <a:endParaRPr lang="ja-JP" altLang="en-US" dirty="0"/>
          </a:p>
        </p:txBody>
      </p:sp>
      <p:sp>
        <p:nvSpPr>
          <p:cNvPr id="7" name="テキスト ボックス 6"/>
          <p:cNvSpPr txBox="1"/>
          <p:nvPr/>
        </p:nvSpPr>
        <p:spPr>
          <a:xfrm>
            <a:off x="6121009" y="4073806"/>
            <a:ext cx="2738675" cy="543739"/>
          </a:xfrm>
          <a:prstGeom prst="rect">
            <a:avLst/>
          </a:prstGeom>
          <a:noFill/>
        </p:spPr>
        <p:txBody>
          <a:bodyPr wrap="square" rtlCol="0">
            <a:spAutoFit/>
          </a:bodyPr>
          <a:lstStyle/>
          <a:p>
            <a:r>
              <a:rPr lang="ja-JP" altLang="en-US" dirty="0" smtClean="0"/>
              <a:t>サブドミナント</a:t>
            </a:r>
            <a:endParaRPr lang="ja-JP" altLang="en-US" dirty="0"/>
          </a:p>
        </p:txBody>
      </p:sp>
      <p:cxnSp>
        <p:nvCxnSpPr>
          <p:cNvPr id="8" name="直線コネクタ 7"/>
          <p:cNvCxnSpPr/>
          <p:nvPr/>
        </p:nvCxnSpPr>
        <p:spPr>
          <a:xfrm flipV="1">
            <a:off x="3635233" y="4514194"/>
            <a:ext cx="2485783" cy="568640"/>
          </a:xfrm>
          <a:prstGeom prst="line">
            <a:avLst/>
          </a:prstGeom>
          <a:ln w="12700">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9" name="正方形/長方形 8"/>
          <p:cNvSpPr/>
          <p:nvPr/>
        </p:nvSpPr>
        <p:spPr bwMode="auto">
          <a:xfrm>
            <a:off x="2373468" y="3604995"/>
            <a:ext cx="1628697" cy="1641527"/>
          </a:xfrm>
          <a:prstGeom prst="rect">
            <a:avLst/>
          </a:prstGeom>
          <a:noFill/>
          <a:ln>
            <a:solidFill>
              <a:schemeClr val="accent6"/>
            </a:solidFill>
          </a:ln>
          <a:effectLst/>
          <a:extLst/>
        </p:spPr>
        <p:txBody>
          <a:bodyPr vert="horz" wrap="square" lIns="0" tIns="0" rIns="0" bIns="0" numCol="1" rtlCol="0" anchor="t" anchorCtr="0" compatLnSpc="1">
            <a:prstTxWarp prst="textNoShape">
              <a:avLst/>
            </a:prstTxWarp>
            <a:spAutoFit/>
          </a:bodyPr>
          <a:lstStyle/>
          <a:p>
            <a:endParaRPr lang="ja-JP" altLang="en-US" dirty="0"/>
          </a:p>
        </p:txBody>
      </p:sp>
    </p:spTree>
    <p:extLst>
      <p:ext uri="{BB962C8B-B14F-4D97-AF65-F5344CB8AC3E}">
        <p14:creationId xmlns:p14="http://schemas.microsoft.com/office/powerpoint/2010/main" val="16174880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3" name="コンテンツ プレースホルダー 2"/>
          <p:cNvSpPr>
            <a:spLocks noGrp="1"/>
          </p:cNvSpPr>
          <p:nvPr>
            <p:ph idx="1"/>
          </p:nvPr>
        </p:nvSpPr>
        <p:spPr>
          <a:xfrm>
            <a:off x="495300" y="1417638"/>
            <a:ext cx="8915400" cy="5333998"/>
          </a:xfrm>
        </p:spPr>
        <p:txBody>
          <a:bodyPr>
            <a:normAutofit fontScale="77500" lnSpcReduction="20000"/>
          </a:bodyPr>
          <a:lstStyle/>
          <a:p>
            <a:pPr marL="514350" indent="-514350">
              <a:buFont typeface="+mj-lt"/>
              <a:buAutoNum type="arabicPeriod"/>
            </a:pPr>
            <a:r>
              <a:rPr kumimoji="1" lang="ja-JP" altLang="en-US" dirty="0" smtClean="0"/>
              <a:t>はじめに</a:t>
            </a:r>
            <a:endParaRPr kumimoji="1" lang="en-US" altLang="ja-JP" dirty="0" smtClean="0"/>
          </a:p>
          <a:p>
            <a:pPr marL="914400" lvl="1" indent="-514350">
              <a:buFont typeface="+mj-lt"/>
              <a:buAutoNum type="arabicPeriod"/>
            </a:pPr>
            <a:r>
              <a:rPr lang="ja-JP" altLang="en-US" dirty="0" smtClean="0"/>
              <a:t>目的</a:t>
            </a:r>
            <a:endParaRPr lang="en-US" altLang="ja-JP" dirty="0" smtClean="0"/>
          </a:p>
          <a:p>
            <a:pPr marL="914400" lvl="1" indent="-514350">
              <a:buFont typeface="+mj-lt"/>
              <a:buAutoNum type="arabicPeriod"/>
            </a:pPr>
            <a:r>
              <a:rPr kumimoji="1" lang="ja-JP" altLang="en-US" dirty="0" smtClean="0"/>
              <a:t>背景</a:t>
            </a:r>
            <a:endParaRPr kumimoji="1" lang="en-US" altLang="ja-JP" dirty="0" smtClean="0"/>
          </a:p>
          <a:p>
            <a:pPr marL="514350" indent="-514350">
              <a:buFont typeface="+mj-lt"/>
              <a:buAutoNum type="arabicPeriod"/>
            </a:pPr>
            <a:r>
              <a:rPr lang="ja-JP" altLang="en-US" dirty="0" smtClean="0"/>
              <a:t>組み合わせ範疇文法</a:t>
            </a:r>
            <a:endParaRPr lang="en-US" altLang="ja-JP" dirty="0" smtClean="0"/>
          </a:p>
          <a:p>
            <a:pPr marL="914400" lvl="1" indent="-514350">
              <a:buFont typeface="+mj-lt"/>
              <a:buAutoNum type="arabicPeriod"/>
            </a:pPr>
            <a:r>
              <a:rPr lang="ja-JP" altLang="en-US" dirty="0" smtClean="0"/>
              <a:t>概要</a:t>
            </a:r>
            <a:endParaRPr lang="en-US" altLang="ja-JP" dirty="0" smtClean="0"/>
          </a:p>
          <a:p>
            <a:pPr marL="914400" lvl="1" indent="-514350">
              <a:buFont typeface="+mj-lt"/>
              <a:buAutoNum type="arabicPeriod"/>
            </a:pPr>
            <a:r>
              <a:rPr lang="ja-JP" altLang="en-US" dirty="0" smtClean="0"/>
              <a:t>先行研究の手法</a:t>
            </a:r>
            <a:endParaRPr lang="en-US" altLang="ja-JP" dirty="0" smtClean="0"/>
          </a:p>
          <a:p>
            <a:pPr marL="514350" indent="-514350">
              <a:buFont typeface="+mj-lt"/>
              <a:buAutoNum type="arabicPeriod"/>
            </a:pPr>
            <a:r>
              <a:rPr lang="ja-JP" altLang="en-US" dirty="0" smtClean="0"/>
              <a:t>組み合わせ範疇文法を用いたジャズ和声解析手法</a:t>
            </a:r>
            <a:endParaRPr lang="en-US" altLang="ja-JP" dirty="0" smtClean="0"/>
          </a:p>
          <a:p>
            <a:pPr marL="914400" lvl="1" indent="-514350">
              <a:buFont typeface="+mj-lt"/>
              <a:buAutoNum type="arabicPeriod"/>
            </a:pPr>
            <a:r>
              <a:rPr lang="ja-JP" altLang="en-US" dirty="0"/>
              <a:t>先行研究の</a:t>
            </a:r>
            <a:r>
              <a:rPr lang="ja-JP" altLang="en-US" dirty="0" smtClean="0"/>
              <a:t>問題点</a:t>
            </a:r>
            <a:endParaRPr lang="en-US" altLang="ja-JP" dirty="0" smtClean="0">
              <a:solidFill>
                <a:srgbClr val="FF0000"/>
              </a:solidFill>
            </a:endParaRPr>
          </a:p>
          <a:p>
            <a:pPr marL="914400" lvl="1" indent="-514350">
              <a:buFont typeface="+mj-lt"/>
              <a:buAutoNum type="arabicPeriod"/>
            </a:pPr>
            <a:r>
              <a:rPr lang="ja-JP" altLang="en-US" dirty="0" smtClean="0"/>
              <a:t>ディグリーネームによる入力</a:t>
            </a:r>
            <a:endParaRPr lang="en-US" altLang="ja-JP" dirty="0" smtClean="0"/>
          </a:p>
          <a:p>
            <a:pPr marL="914400" lvl="1" indent="-514350">
              <a:buFont typeface="+mj-lt"/>
              <a:buAutoNum type="arabicPeriod"/>
            </a:pPr>
            <a:r>
              <a:rPr kumimoji="1" lang="ja-JP" altLang="en-US" dirty="0" smtClean="0"/>
              <a:t>ピボットコードの発見</a:t>
            </a:r>
            <a:endParaRPr kumimoji="1" lang="en-US" altLang="ja-JP" dirty="0" smtClean="0"/>
          </a:p>
          <a:p>
            <a:pPr marL="914400" lvl="1" indent="-514350">
              <a:buFont typeface="+mj-lt"/>
              <a:buAutoNum type="arabicPeriod"/>
            </a:pPr>
            <a:r>
              <a:rPr lang="ja-JP" altLang="en-US" dirty="0" smtClean="0"/>
              <a:t>トニック</a:t>
            </a:r>
            <a:r>
              <a:rPr lang="en-US" altLang="en-US" dirty="0" smtClean="0"/>
              <a:t>以外を終端とする和音進行への対応</a:t>
            </a:r>
            <a:endParaRPr kumimoji="1" lang="en-US" altLang="ja-JP" dirty="0" smtClean="0"/>
          </a:p>
          <a:p>
            <a:pPr marL="914400" lvl="1" indent="-514350">
              <a:buFont typeface="+mj-lt"/>
              <a:buAutoNum type="arabicPeriod"/>
            </a:pPr>
            <a:r>
              <a:rPr lang="en-US" altLang="ja-JP" dirty="0" smtClean="0"/>
              <a:t>Tonal Pitch Space  </a:t>
            </a:r>
            <a:r>
              <a:rPr lang="ja-JP" altLang="en-US" dirty="0" smtClean="0"/>
              <a:t>の導入</a:t>
            </a:r>
            <a:endParaRPr kumimoji="1" lang="en-US" altLang="ja-JP" dirty="0" smtClean="0"/>
          </a:p>
          <a:p>
            <a:pPr marL="514350" indent="-514350">
              <a:buFont typeface="+mj-lt"/>
              <a:buAutoNum type="arabicPeriod"/>
            </a:pPr>
            <a:r>
              <a:rPr lang="ja-JP" altLang="en-US" dirty="0" smtClean="0"/>
              <a:t>評価実験、考察</a:t>
            </a:r>
            <a:endParaRPr lang="en-US" altLang="ja-JP" dirty="0" smtClean="0"/>
          </a:p>
          <a:p>
            <a:pPr marL="514350" indent="-514350">
              <a:buFont typeface="+mj-lt"/>
              <a:buAutoNum type="arabicPeriod"/>
            </a:pPr>
            <a:r>
              <a:rPr kumimoji="1" lang="ja-JP" altLang="en-US" dirty="0" smtClean="0">
                <a:solidFill>
                  <a:srgbClr val="FF0000"/>
                </a:solidFill>
              </a:rPr>
              <a:t>おわりに</a:t>
            </a:r>
            <a:endParaRPr kumimoji="1" lang="en-US" altLang="ja-JP" dirty="0" smtClean="0">
              <a:solidFill>
                <a:srgbClr val="FF0000"/>
              </a:solidFill>
            </a:endParaRPr>
          </a:p>
        </p:txBody>
      </p:sp>
    </p:spTree>
    <p:extLst>
      <p:ext uri="{BB962C8B-B14F-4D97-AF65-F5344CB8AC3E}">
        <p14:creationId xmlns:p14="http://schemas.microsoft.com/office/powerpoint/2010/main" val="27883774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和音の機能</a:t>
            </a:r>
            <a:endParaRPr kumimoji="1" lang="ja-JP" altLang="en-US" dirty="0"/>
          </a:p>
        </p:txBody>
      </p:sp>
      <p:sp>
        <p:nvSpPr>
          <p:cNvPr id="3" name="コンテンツ プレースホルダー 2"/>
          <p:cNvSpPr>
            <a:spLocks noGrp="1"/>
          </p:cNvSpPr>
          <p:nvPr>
            <p:ph idx="1"/>
          </p:nvPr>
        </p:nvSpPr>
        <p:spPr>
          <a:xfrm>
            <a:off x="495300" y="1600206"/>
            <a:ext cx="9226464" cy="5121304"/>
          </a:xfrm>
        </p:spPr>
        <p:txBody>
          <a:bodyPr/>
          <a:lstStyle/>
          <a:p>
            <a:r>
              <a:rPr lang="ja-JP" altLang="en-US" dirty="0" smtClean="0"/>
              <a:t>機能</a:t>
            </a:r>
            <a:endParaRPr lang="en-US" altLang="ja-JP" dirty="0" smtClean="0"/>
          </a:p>
          <a:p>
            <a:pPr lvl="1"/>
            <a:r>
              <a:rPr lang="ja-JP" altLang="en-US" dirty="0" smtClean="0"/>
              <a:t>和音の役割を表す</a:t>
            </a:r>
            <a:endParaRPr lang="en-US" altLang="ja-JP" dirty="0" smtClean="0"/>
          </a:p>
          <a:p>
            <a:pPr lvl="1"/>
            <a:r>
              <a:rPr lang="ja-JP" altLang="en-US" dirty="0" smtClean="0"/>
              <a:t>楽曲の盛り上がりや演奏・アドリブを行う上での</a:t>
            </a:r>
            <a:endParaRPr lang="en-US" altLang="ja-JP" dirty="0" smtClean="0"/>
          </a:p>
          <a:p>
            <a:pPr marL="457200" lvl="1" indent="0">
              <a:buNone/>
            </a:pPr>
            <a:r>
              <a:rPr lang="ja-JP" altLang="ja-JP" dirty="0"/>
              <a:t>　</a:t>
            </a:r>
            <a:r>
              <a:rPr lang="ja-JP" altLang="en-US" dirty="0" smtClean="0"/>
              <a:t>重要な指標の一つ</a:t>
            </a:r>
            <a:endParaRPr lang="en-US" altLang="ja-JP" dirty="0"/>
          </a:p>
          <a:p>
            <a:endParaRPr kumimoji="1" lang="en-US" altLang="ja-JP" dirty="0" smtClean="0"/>
          </a:p>
          <a:p>
            <a:pPr marL="0" indent="0">
              <a:buNone/>
            </a:pPr>
            <a:endParaRPr kumimoji="1" lang="ja-JP" altLang="en-US" sz="2800" dirty="0"/>
          </a:p>
        </p:txBody>
      </p:sp>
      <p:pic>
        <p:nvPicPr>
          <p:cNvPr id="6" name="図 5" descr="スクリーンショット 2016-02-15 15.21.0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9230" y="3711485"/>
            <a:ext cx="6959600" cy="2971800"/>
          </a:xfrm>
          <a:prstGeom prst="rect">
            <a:avLst/>
          </a:prstGeom>
        </p:spPr>
      </p:pic>
    </p:spTree>
    <p:extLst>
      <p:ext uri="{BB962C8B-B14F-4D97-AF65-F5344CB8AC3E}">
        <p14:creationId xmlns:p14="http://schemas.microsoft.com/office/powerpoint/2010/main" val="165783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おわりに</a:t>
            </a:r>
            <a:endParaRPr lang="en-US" altLang="ja-JP" dirty="0"/>
          </a:p>
        </p:txBody>
      </p:sp>
      <p:sp>
        <p:nvSpPr>
          <p:cNvPr id="3" name="コンテンツ プレースホルダー 2"/>
          <p:cNvSpPr>
            <a:spLocks noGrp="1"/>
          </p:cNvSpPr>
          <p:nvPr>
            <p:ph idx="1"/>
          </p:nvPr>
        </p:nvSpPr>
        <p:spPr>
          <a:xfrm>
            <a:off x="311467" y="1332816"/>
            <a:ext cx="9708623" cy="5324753"/>
          </a:xfrm>
        </p:spPr>
        <p:txBody>
          <a:bodyPr>
            <a:normAutofit/>
          </a:bodyPr>
          <a:lstStyle/>
          <a:p>
            <a:r>
              <a:rPr lang="ja-JP" altLang="en-US" dirty="0" smtClean="0"/>
              <a:t>本研究における成果</a:t>
            </a:r>
            <a:endParaRPr lang="en-US" altLang="ja-JP" dirty="0" smtClean="0"/>
          </a:p>
          <a:p>
            <a:pPr lvl="1"/>
            <a:r>
              <a:rPr lang="ja-JP" altLang="en-US" dirty="0"/>
              <a:t>ジャズ和声を</a:t>
            </a:r>
            <a:r>
              <a:rPr lang="ja-JP" altLang="en-US" dirty="0" smtClean="0"/>
              <a:t>含んだ音楽の</a:t>
            </a:r>
            <a:r>
              <a:rPr lang="en-US" altLang="ja-JP" dirty="0" smtClean="0"/>
              <a:t>CCG</a:t>
            </a:r>
            <a:r>
              <a:rPr lang="ja-JP" altLang="en-US" dirty="0" smtClean="0"/>
              <a:t>を用いた</a:t>
            </a:r>
            <a:r>
              <a:rPr kumimoji="1" lang="ja-JP" altLang="en-US" dirty="0" smtClean="0"/>
              <a:t>和声解析システム</a:t>
            </a:r>
            <a:endParaRPr kumimoji="1" lang="en-US" altLang="ja-JP" dirty="0" smtClean="0"/>
          </a:p>
          <a:p>
            <a:pPr lvl="2"/>
            <a:r>
              <a:rPr kumimoji="1" lang="ja-JP" altLang="en-US" dirty="0" smtClean="0"/>
              <a:t>先行研究における３つの問題に対してすべて解決</a:t>
            </a:r>
            <a:endParaRPr kumimoji="1" lang="en-US" altLang="ja-JP" dirty="0" smtClean="0"/>
          </a:p>
          <a:p>
            <a:pPr lvl="2"/>
            <a:r>
              <a:rPr lang="ja-JP" altLang="en-US" dirty="0" smtClean="0"/>
              <a:t>和音に対して多様な解釈を計算機により与えた</a:t>
            </a:r>
            <a:endParaRPr kumimoji="1" lang="en-US" altLang="ja-JP" dirty="0" smtClean="0"/>
          </a:p>
          <a:p>
            <a:pPr marL="0" indent="0">
              <a:buNone/>
            </a:pPr>
            <a:endParaRPr kumimoji="1" lang="en-US" altLang="ja-JP" dirty="0" smtClean="0"/>
          </a:p>
          <a:p>
            <a:r>
              <a:rPr lang="ja-JP" altLang="en-US" dirty="0" smtClean="0"/>
              <a:t>今後の展望</a:t>
            </a:r>
            <a:endParaRPr lang="en-US" altLang="ja-JP" dirty="0" smtClean="0"/>
          </a:p>
          <a:p>
            <a:pPr lvl="1"/>
            <a:r>
              <a:rPr kumimoji="1" lang="ja-JP" altLang="en-US" dirty="0" smtClean="0"/>
              <a:t>短調の扱い</a:t>
            </a:r>
            <a:endParaRPr kumimoji="1" lang="en-US" altLang="ja-JP" dirty="0" smtClean="0"/>
          </a:p>
          <a:p>
            <a:pPr lvl="1"/>
            <a:r>
              <a:rPr kumimoji="1" lang="ja-JP" altLang="en-US" dirty="0" smtClean="0"/>
              <a:t>モーダルハーモニーを用いた楽曲</a:t>
            </a:r>
            <a:endParaRPr kumimoji="1" lang="en-US" altLang="ja-JP" dirty="0" smtClean="0"/>
          </a:p>
          <a:p>
            <a:pPr lvl="1"/>
            <a:r>
              <a:rPr lang="ja-JP" altLang="en-US" dirty="0" smtClean="0"/>
              <a:t>メロディ依存の楽曲</a:t>
            </a:r>
            <a:endParaRPr kumimoji="1" lang="en-US" altLang="ja-JP" dirty="0" smtClean="0"/>
          </a:p>
          <a:p>
            <a:pPr lvl="1"/>
            <a:endParaRPr kumimoji="1" lang="en-US" altLang="ja-JP" dirty="0" smtClean="0"/>
          </a:p>
          <a:p>
            <a:endParaRPr kumimoji="1" lang="en-US" altLang="ja-JP" dirty="0" smtClean="0"/>
          </a:p>
          <a:p>
            <a:pPr marL="0" indent="0">
              <a:buNone/>
            </a:pPr>
            <a:endParaRPr lang="en-US" altLang="ja-JP" dirty="0" smtClean="0"/>
          </a:p>
          <a:p>
            <a:pPr marL="0" indent="0">
              <a:buNone/>
            </a:pPr>
            <a:endParaRPr kumimoji="1" lang="ja-JP" altLang="en-US" dirty="0"/>
          </a:p>
        </p:txBody>
      </p:sp>
    </p:spTree>
    <p:extLst>
      <p:ext uri="{BB962C8B-B14F-4D97-AF65-F5344CB8AC3E}">
        <p14:creationId xmlns:p14="http://schemas.microsoft.com/office/powerpoint/2010/main" val="20151473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付録</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435838395"/>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0" y="7246"/>
            <a:ext cx="8915400" cy="1143000"/>
          </a:xfrm>
        </p:spPr>
        <p:txBody>
          <a:bodyPr>
            <a:normAutofit/>
          </a:bodyPr>
          <a:lstStyle/>
          <a:p>
            <a:r>
              <a:rPr lang="ja-JP" altLang="en-US" dirty="0" smtClean="0"/>
              <a:t>応用先</a:t>
            </a:r>
            <a:endParaRPr kumimoji="1" lang="ja-JP" altLang="en-US" dirty="0"/>
          </a:p>
        </p:txBody>
      </p:sp>
      <p:sp>
        <p:nvSpPr>
          <p:cNvPr id="3" name="コンテンツ プレースホルダー 2"/>
          <p:cNvSpPr>
            <a:spLocks noGrp="1"/>
          </p:cNvSpPr>
          <p:nvPr>
            <p:ph idx="1"/>
          </p:nvPr>
        </p:nvSpPr>
        <p:spPr>
          <a:xfrm>
            <a:off x="430213" y="1167783"/>
            <a:ext cx="8915400" cy="4525963"/>
          </a:xfrm>
        </p:spPr>
        <p:txBody>
          <a:bodyPr/>
          <a:lstStyle/>
          <a:p>
            <a:r>
              <a:rPr lang="ja-JP" altLang="en-US" dirty="0">
                <a:latin typeface="+mj-ea"/>
                <a:cs typeface="メイリオ"/>
              </a:rPr>
              <a:t>自動作</a:t>
            </a:r>
            <a:r>
              <a:rPr lang="ja-JP" altLang="en-US" dirty="0" smtClean="0">
                <a:latin typeface="+mj-ea"/>
                <a:cs typeface="メイリオ"/>
              </a:rPr>
              <a:t>編曲、</a:t>
            </a:r>
            <a:r>
              <a:rPr lang="ja-JP" altLang="en-US" dirty="0">
                <a:latin typeface="+mj-ea"/>
                <a:cs typeface="メイリオ"/>
              </a:rPr>
              <a:t>作編曲支援などの</a:t>
            </a:r>
            <a:r>
              <a:rPr lang="ja-JP" altLang="en-US" dirty="0" smtClean="0">
                <a:latin typeface="+mj-ea"/>
                <a:cs typeface="メイリオ"/>
              </a:rPr>
              <a:t>ツールに応用</a:t>
            </a:r>
            <a:endParaRPr lang="ja-JP" altLang="en-US" dirty="0">
              <a:latin typeface="+mj-ea"/>
              <a:cs typeface="メイリオ"/>
            </a:endParaRPr>
          </a:p>
          <a:p>
            <a:pPr marL="0" indent="0">
              <a:buNone/>
            </a:pPr>
            <a:r>
              <a:rPr lang="en-US" altLang="ja-JP" sz="2800" dirty="0" smtClean="0">
                <a:latin typeface="+mj-ea"/>
                <a:cs typeface="メイリオ"/>
              </a:rPr>
              <a:t>	</a:t>
            </a:r>
            <a:r>
              <a:rPr lang="ja-JP" altLang="en-US" sz="2800" dirty="0" smtClean="0">
                <a:latin typeface="+mj-ea"/>
                <a:cs typeface="メイリオ"/>
              </a:rPr>
              <a:t>ー</a:t>
            </a:r>
            <a:r>
              <a:rPr lang="en-US" altLang="ja-JP" sz="2800" dirty="0">
                <a:latin typeface="+mj-ea"/>
                <a:cs typeface="メイリオ"/>
              </a:rPr>
              <a:t>PC</a:t>
            </a:r>
            <a:r>
              <a:rPr lang="ja-JP" altLang="en-US" sz="2800" dirty="0">
                <a:latin typeface="+mj-ea"/>
                <a:cs typeface="メイリオ"/>
              </a:rPr>
              <a:t>を利用した作曲・音楽制作が主流に</a:t>
            </a:r>
            <a:endParaRPr lang="en-US" altLang="ja-JP" sz="2800" dirty="0">
              <a:latin typeface="+mj-ea"/>
              <a:cs typeface="メイリオ"/>
            </a:endParaRPr>
          </a:p>
          <a:p>
            <a:pPr marL="0" indent="0">
              <a:buNone/>
            </a:pPr>
            <a:r>
              <a:rPr lang="en-US" altLang="ja-JP" sz="2800" dirty="0">
                <a:latin typeface="+mj-ea"/>
                <a:cs typeface="メイリオ"/>
              </a:rPr>
              <a:t>	</a:t>
            </a:r>
            <a:r>
              <a:rPr lang="ja-JP" altLang="en-US" sz="2800" dirty="0" smtClean="0">
                <a:latin typeface="+mj-ea"/>
                <a:cs typeface="メイリオ"/>
              </a:rPr>
              <a:t>ー</a:t>
            </a:r>
            <a:r>
              <a:rPr lang="ja-JP" altLang="en-US" sz="2800" dirty="0">
                <a:latin typeface="+mj-ea"/>
                <a:cs typeface="メイリオ"/>
              </a:rPr>
              <a:t>音楽理論の初学者にとって敷居が</a:t>
            </a:r>
            <a:r>
              <a:rPr lang="ja-JP" altLang="en-US" sz="2800" dirty="0" smtClean="0">
                <a:latin typeface="+mj-ea"/>
                <a:cs typeface="メイリオ"/>
              </a:rPr>
              <a:t>高い</a:t>
            </a:r>
            <a:endParaRPr lang="en-US" altLang="ja-JP" sz="2800" dirty="0" smtClean="0">
              <a:latin typeface="+mj-ea"/>
              <a:cs typeface="メイリオ"/>
            </a:endParaRPr>
          </a:p>
          <a:p>
            <a:pPr marL="0" indent="0">
              <a:buNone/>
            </a:pPr>
            <a:endParaRPr lang="en-US" altLang="ja-JP" sz="2800" dirty="0" smtClean="0">
              <a:latin typeface="+mj-ea"/>
              <a:cs typeface="メイリオ"/>
            </a:endParaRPr>
          </a:p>
          <a:p>
            <a:r>
              <a:rPr lang="ja-JP" altLang="en-US" dirty="0" smtClean="0">
                <a:latin typeface="+mj-ea"/>
                <a:cs typeface="メイリオ"/>
              </a:rPr>
              <a:t>例</a:t>
            </a:r>
            <a:r>
              <a:rPr lang="en-US" altLang="ja-JP" dirty="0" smtClean="0">
                <a:latin typeface="+mj-ea"/>
                <a:cs typeface="メイリオ"/>
              </a:rPr>
              <a:t>:</a:t>
            </a:r>
            <a:r>
              <a:rPr lang="ja-JP" altLang="en-US" dirty="0" smtClean="0">
                <a:latin typeface="+mj-ea"/>
                <a:cs typeface="メイリオ"/>
              </a:rPr>
              <a:t>リハーモナイズシステム</a:t>
            </a:r>
            <a:endParaRPr lang="en-US" altLang="ja-JP" dirty="0" smtClean="0">
              <a:latin typeface="+mj-ea"/>
              <a:cs typeface="メイリオ"/>
            </a:endParaRPr>
          </a:p>
          <a:p>
            <a:r>
              <a:rPr lang="ja-JP" altLang="en-US" dirty="0" smtClean="0">
                <a:latin typeface="+mj-ea"/>
                <a:cs typeface="メイリオ"/>
              </a:rPr>
              <a:t>例</a:t>
            </a:r>
            <a:r>
              <a:rPr lang="en-US" altLang="ja-JP" dirty="0" smtClean="0">
                <a:latin typeface="+mj-ea"/>
                <a:cs typeface="メイリオ"/>
              </a:rPr>
              <a:t>:</a:t>
            </a:r>
            <a:r>
              <a:rPr lang="ja-JP" altLang="en-US" dirty="0" smtClean="0">
                <a:latin typeface="+mj-ea"/>
                <a:cs typeface="メイリオ"/>
              </a:rPr>
              <a:t>楽曲間の類似度推定による音楽情報検索</a:t>
            </a:r>
            <a:endParaRPr lang="en-US" altLang="ja-JP" dirty="0">
              <a:latin typeface="+mj-ea"/>
              <a:cs typeface="メイリオ"/>
            </a:endParaRPr>
          </a:p>
          <a:p>
            <a:endParaRPr lang="en-US" altLang="ja-JP" dirty="0" smtClean="0"/>
          </a:p>
        </p:txBody>
      </p:sp>
      <p:grpSp>
        <p:nvGrpSpPr>
          <p:cNvPr id="6" name="図形グループ 5"/>
          <p:cNvGrpSpPr/>
          <p:nvPr/>
        </p:nvGrpSpPr>
        <p:grpSpPr>
          <a:xfrm>
            <a:off x="15681" y="4255992"/>
            <a:ext cx="9969369" cy="2942141"/>
            <a:chOff x="15680" y="4211140"/>
            <a:chExt cx="9969369" cy="2942141"/>
          </a:xfrm>
        </p:grpSpPr>
        <p:grpSp>
          <p:nvGrpSpPr>
            <p:cNvPr id="7" name="図形グループ 6"/>
            <p:cNvGrpSpPr/>
            <p:nvPr/>
          </p:nvGrpSpPr>
          <p:grpSpPr>
            <a:xfrm>
              <a:off x="15680" y="4611028"/>
              <a:ext cx="9969369" cy="2542253"/>
              <a:chOff x="0" y="3323163"/>
              <a:chExt cx="9969369" cy="2542253"/>
            </a:xfrm>
          </p:grpSpPr>
          <p:pic>
            <p:nvPicPr>
              <p:cNvPr id="10" name="図 9" descr="mist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87722"/>
                <a:ext cx="9906000" cy="1231900"/>
              </a:xfrm>
              <a:prstGeom prst="rect">
                <a:avLst/>
              </a:prstGeom>
            </p:spPr>
          </p:pic>
          <p:sp>
            <p:nvSpPr>
              <p:cNvPr id="11" name="テキスト ボックス 10"/>
              <p:cNvSpPr txBox="1"/>
              <p:nvPr/>
            </p:nvSpPr>
            <p:spPr>
              <a:xfrm>
                <a:off x="878928" y="3346001"/>
                <a:ext cx="1093561" cy="369332"/>
              </a:xfrm>
              <a:prstGeom prst="rect">
                <a:avLst/>
              </a:prstGeom>
              <a:noFill/>
              <a:ln>
                <a:solidFill>
                  <a:schemeClr val="tx1"/>
                </a:solidFill>
              </a:ln>
            </p:spPr>
            <p:txBody>
              <a:bodyPr wrap="square" rtlCol="0">
                <a:spAutoFit/>
              </a:bodyPr>
              <a:lstStyle/>
              <a:p>
                <a:pPr algn="ctr" defTabSz="457200" fontAlgn="auto">
                  <a:lnSpc>
                    <a:spcPct val="100000"/>
                  </a:lnSpc>
                  <a:spcBef>
                    <a:spcPts val="0"/>
                  </a:spcBef>
                  <a:spcAft>
                    <a:spcPts val="0"/>
                  </a:spcAft>
                </a:pPr>
                <a:r>
                  <a:rPr lang="en-US" altLang="ja-JP" sz="1800" b="0" dirty="0" smtClean="0">
                    <a:solidFill>
                      <a:prstClr val="black"/>
                    </a:solidFill>
                    <a:latin typeface="Calibri"/>
                    <a:ea typeface="ＭＳ Ｐゴシック"/>
                    <a:cs typeface="+mn-cs"/>
                  </a:rPr>
                  <a:t>Key: G</a:t>
                </a:r>
                <a:endParaRPr lang="ja-JP" altLang="en-US" sz="1800" b="0" dirty="0">
                  <a:solidFill>
                    <a:prstClr val="black"/>
                  </a:solidFill>
                  <a:latin typeface="Calibri"/>
                  <a:ea typeface="ＭＳ Ｐゴシック"/>
                  <a:cs typeface="+mn-cs"/>
                </a:endParaRPr>
              </a:p>
            </p:txBody>
          </p:sp>
          <p:sp>
            <p:nvSpPr>
              <p:cNvPr id="12" name="テキスト ボックス 11"/>
              <p:cNvSpPr txBox="1"/>
              <p:nvPr/>
            </p:nvSpPr>
            <p:spPr>
              <a:xfrm>
                <a:off x="6005743" y="3323163"/>
                <a:ext cx="1093561" cy="369332"/>
              </a:xfrm>
              <a:prstGeom prst="rect">
                <a:avLst/>
              </a:prstGeom>
              <a:noFill/>
              <a:ln>
                <a:solidFill>
                  <a:schemeClr val="tx1"/>
                </a:solidFill>
              </a:ln>
            </p:spPr>
            <p:txBody>
              <a:bodyPr wrap="square" rtlCol="0">
                <a:spAutoFit/>
              </a:bodyPr>
              <a:lstStyle/>
              <a:p>
                <a:pPr algn="ctr" defTabSz="457200" fontAlgn="auto">
                  <a:lnSpc>
                    <a:spcPct val="100000"/>
                  </a:lnSpc>
                  <a:spcBef>
                    <a:spcPts val="0"/>
                  </a:spcBef>
                  <a:spcAft>
                    <a:spcPts val="0"/>
                  </a:spcAft>
                </a:pPr>
                <a:r>
                  <a:rPr lang="en-US" altLang="ja-JP" sz="1800" b="0" dirty="0" smtClean="0">
                    <a:solidFill>
                      <a:prstClr val="black"/>
                    </a:solidFill>
                    <a:latin typeface="Calibri"/>
                    <a:ea typeface="ＭＳ Ｐゴシック"/>
                    <a:cs typeface="+mn-cs"/>
                  </a:rPr>
                  <a:t>Key: E</a:t>
                </a:r>
                <a:r>
                  <a:rPr lang="en-US" altLang="ja-JP" sz="1800" b="0" baseline="30000" dirty="0" smtClean="0">
                    <a:solidFill>
                      <a:prstClr val="black"/>
                    </a:solidFill>
                    <a:latin typeface="Calibri"/>
                    <a:ea typeface="ＭＳ Ｐゴシック"/>
                    <a:cs typeface="+mn-cs"/>
                  </a:rPr>
                  <a:t>♭</a:t>
                </a:r>
                <a:endParaRPr lang="ja-JP" altLang="en-US" sz="1800" b="0" dirty="0">
                  <a:solidFill>
                    <a:prstClr val="black"/>
                  </a:solidFill>
                  <a:latin typeface="Calibri"/>
                  <a:ea typeface="ＭＳ Ｐゴシック"/>
                  <a:cs typeface="+mn-cs"/>
                </a:endParaRPr>
              </a:p>
            </p:txBody>
          </p:sp>
          <p:sp>
            <p:nvSpPr>
              <p:cNvPr id="13" name="テキスト ボックス 12"/>
              <p:cNvSpPr txBox="1"/>
              <p:nvPr/>
            </p:nvSpPr>
            <p:spPr>
              <a:xfrm>
                <a:off x="863248" y="3795841"/>
                <a:ext cx="705525"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smtClean="0">
                    <a:solidFill>
                      <a:prstClr val="black"/>
                    </a:solidFill>
                    <a:latin typeface="Calibri"/>
                    <a:ea typeface="ＭＳ Ｐゴシック"/>
                    <a:cs typeface="+mn-cs"/>
                  </a:rPr>
                  <a:t>Am7</a:t>
                </a:r>
                <a:endParaRPr lang="ja-JP" altLang="en-US" sz="1800" b="0" dirty="0">
                  <a:solidFill>
                    <a:prstClr val="black"/>
                  </a:solidFill>
                  <a:latin typeface="Calibri"/>
                  <a:ea typeface="ＭＳ Ｐゴシック"/>
                  <a:cs typeface="+mn-cs"/>
                </a:endParaRPr>
              </a:p>
            </p:txBody>
          </p:sp>
          <p:sp>
            <p:nvSpPr>
              <p:cNvPr id="14" name="テキスト ボックス 13"/>
              <p:cNvSpPr txBox="1"/>
              <p:nvPr/>
            </p:nvSpPr>
            <p:spPr>
              <a:xfrm>
                <a:off x="3316902" y="3806150"/>
                <a:ext cx="661430"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a:solidFill>
                      <a:prstClr val="black"/>
                    </a:solidFill>
                    <a:latin typeface="Calibri"/>
                    <a:ea typeface="ＭＳ Ｐゴシック"/>
                    <a:cs typeface="+mn-cs"/>
                  </a:rPr>
                  <a:t>D</a:t>
                </a:r>
                <a:r>
                  <a:rPr lang="en-US" altLang="ja-JP" sz="1800" b="0" dirty="0" smtClean="0">
                    <a:solidFill>
                      <a:prstClr val="black"/>
                    </a:solidFill>
                    <a:latin typeface="Calibri"/>
                    <a:ea typeface="ＭＳ Ｐゴシック"/>
                    <a:cs typeface="+mn-cs"/>
                  </a:rPr>
                  <a:t>7</a:t>
                </a:r>
                <a:endParaRPr lang="ja-JP" altLang="en-US" sz="1800" b="0" dirty="0">
                  <a:solidFill>
                    <a:prstClr val="black"/>
                  </a:solidFill>
                  <a:latin typeface="Calibri"/>
                  <a:ea typeface="ＭＳ Ｐゴシック"/>
                  <a:cs typeface="+mn-cs"/>
                </a:endParaRPr>
              </a:p>
            </p:txBody>
          </p:sp>
          <p:sp>
            <p:nvSpPr>
              <p:cNvPr id="15" name="テキスト ボックス 14"/>
              <p:cNvSpPr txBox="1"/>
              <p:nvPr/>
            </p:nvSpPr>
            <p:spPr>
              <a:xfrm>
                <a:off x="6002938" y="3786976"/>
                <a:ext cx="970098"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a:solidFill>
                      <a:prstClr val="black"/>
                    </a:solidFill>
                    <a:latin typeface="Calibri"/>
                    <a:ea typeface="ＭＳ Ｐゴシック"/>
                    <a:cs typeface="+mn-cs"/>
                  </a:rPr>
                  <a:t>G</a:t>
                </a:r>
                <a:r>
                  <a:rPr lang="en-US" altLang="ja-JP" sz="1800" b="0" dirty="0" smtClean="0">
                    <a:solidFill>
                      <a:prstClr val="black"/>
                    </a:solidFill>
                    <a:latin typeface="Calibri"/>
                    <a:ea typeface="ＭＳ Ｐゴシック"/>
                    <a:cs typeface="+mn-cs"/>
                  </a:rPr>
                  <a:t>m7</a:t>
                </a:r>
                <a:endParaRPr lang="ja-JP" altLang="en-US" sz="1800" b="0" dirty="0">
                  <a:solidFill>
                    <a:prstClr val="black"/>
                  </a:solidFill>
                  <a:latin typeface="Calibri"/>
                  <a:ea typeface="ＭＳ Ｐゴシック"/>
                  <a:cs typeface="+mn-cs"/>
                </a:endParaRPr>
              </a:p>
            </p:txBody>
          </p:sp>
          <p:sp>
            <p:nvSpPr>
              <p:cNvPr id="16" name="テキスト ボックス 15"/>
              <p:cNvSpPr txBox="1"/>
              <p:nvPr/>
            </p:nvSpPr>
            <p:spPr>
              <a:xfrm>
                <a:off x="8999271" y="3752751"/>
                <a:ext cx="970098"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a:solidFill>
                      <a:prstClr val="black"/>
                    </a:solidFill>
                    <a:latin typeface="Calibri"/>
                    <a:ea typeface="ＭＳ Ｐゴシック"/>
                    <a:cs typeface="+mn-cs"/>
                  </a:rPr>
                  <a:t>B</a:t>
                </a:r>
                <a:r>
                  <a:rPr lang="en-US" altLang="ja-JP" sz="1800" b="0" baseline="30000" dirty="0" smtClean="0">
                    <a:solidFill>
                      <a:prstClr val="black"/>
                    </a:solidFill>
                    <a:latin typeface="Calibri"/>
                    <a:ea typeface="ＭＳ Ｐゴシック"/>
                    <a:cs typeface="+mn-cs"/>
                  </a:rPr>
                  <a:t>♭</a:t>
                </a:r>
                <a:r>
                  <a:rPr lang="en-US" altLang="ja-JP" sz="1800" b="0" dirty="0" smtClean="0">
                    <a:solidFill>
                      <a:prstClr val="black"/>
                    </a:solidFill>
                    <a:latin typeface="Calibri"/>
                    <a:ea typeface="ＭＳ Ｐゴシック"/>
                    <a:cs typeface="+mn-cs"/>
                  </a:rPr>
                  <a:t>7</a:t>
                </a:r>
                <a:endParaRPr lang="ja-JP" altLang="en-US" sz="1800" b="0" dirty="0">
                  <a:solidFill>
                    <a:prstClr val="black"/>
                  </a:solidFill>
                  <a:latin typeface="Calibri"/>
                  <a:ea typeface="ＭＳ Ｐゴシック"/>
                  <a:cs typeface="+mn-cs"/>
                </a:endParaRPr>
              </a:p>
            </p:txBody>
          </p:sp>
          <p:sp>
            <p:nvSpPr>
              <p:cNvPr id="17" name="テキスト ボックス 16"/>
              <p:cNvSpPr txBox="1"/>
              <p:nvPr/>
            </p:nvSpPr>
            <p:spPr>
              <a:xfrm>
                <a:off x="6941673" y="3787722"/>
                <a:ext cx="970098"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a:solidFill>
                      <a:prstClr val="black"/>
                    </a:solidFill>
                    <a:latin typeface="Calibri"/>
                    <a:ea typeface="ＭＳ Ｐゴシック"/>
                    <a:cs typeface="+mn-cs"/>
                  </a:rPr>
                  <a:t>C</a:t>
                </a:r>
                <a:r>
                  <a:rPr lang="en-US" altLang="ja-JP" sz="1800" b="0" dirty="0" smtClean="0">
                    <a:solidFill>
                      <a:prstClr val="black"/>
                    </a:solidFill>
                    <a:latin typeface="Calibri"/>
                    <a:ea typeface="ＭＳ Ｐゴシック"/>
                    <a:cs typeface="+mn-cs"/>
                  </a:rPr>
                  <a:t>7</a:t>
                </a:r>
                <a:r>
                  <a:rPr lang="en-US" altLang="ja-JP" sz="1800" b="0" baseline="30000" dirty="0" smtClean="0">
                    <a:solidFill>
                      <a:prstClr val="black"/>
                    </a:solidFill>
                    <a:latin typeface="Calibri"/>
                    <a:ea typeface="ＭＳ Ｐゴシック"/>
                    <a:cs typeface="+mn-cs"/>
                  </a:rPr>
                  <a:t>(♭9)</a:t>
                </a:r>
                <a:endParaRPr lang="ja-JP" altLang="en-US" sz="1800" b="0" dirty="0">
                  <a:solidFill>
                    <a:prstClr val="black"/>
                  </a:solidFill>
                  <a:latin typeface="Calibri"/>
                  <a:ea typeface="ＭＳ Ｐゴシック"/>
                  <a:cs typeface="+mn-cs"/>
                </a:endParaRPr>
              </a:p>
            </p:txBody>
          </p:sp>
          <p:sp>
            <p:nvSpPr>
              <p:cNvPr id="18" name="テキスト ボックス 17"/>
              <p:cNvSpPr txBox="1"/>
              <p:nvPr/>
            </p:nvSpPr>
            <p:spPr>
              <a:xfrm>
                <a:off x="7787164" y="3764481"/>
                <a:ext cx="705525"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smtClean="0">
                    <a:solidFill>
                      <a:prstClr val="black"/>
                    </a:solidFill>
                    <a:latin typeface="Calibri"/>
                    <a:ea typeface="ＭＳ Ｐゴシック"/>
                    <a:cs typeface="+mn-cs"/>
                  </a:rPr>
                  <a:t>Fm7</a:t>
                </a:r>
                <a:endParaRPr lang="ja-JP" altLang="en-US" sz="1800" b="0" dirty="0">
                  <a:solidFill>
                    <a:prstClr val="black"/>
                  </a:solidFill>
                  <a:latin typeface="Calibri"/>
                  <a:ea typeface="ＭＳ Ｐゴシック"/>
                  <a:cs typeface="+mn-cs"/>
                </a:endParaRPr>
              </a:p>
            </p:txBody>
          </p:sp>
          <p:sp>
            <p:nvSpPr>
              <p:cNvPr id="19" name="テキスト ボックス 18"/>
              <p:cNvSpPr txBox="1"/>
              <p:nvPr/>
            </p:nvSpPr>
            <p:spPr>
              <a:xfrm>
                <a:off x="684872" y="4923453"/>
                <a:ext cx="910822" cy="646331"/>
              </a:xfrm>
              <a:prstGeom prst="rect">
                <a:avLst/>
              </a:prstGeom>
              <a:noFill/>
            </p:spPr>
            <p:txBody>
              <a:bodyPr wrap="square" rtlCol="0">
                <a:spAutoFit/>
              </a:bodyPr>
              <a:lstStyle/>
              <a:p>
                <a:pPr algn="ctr" defTabSz="457200" fontAlgn="auto">
                  <a:lnSpc>
                    <a:spcPct val="100000"/>
                  </a:lnSpc>
                  <a:spcBef>
                    <a:spcPts val="0"/>
                  </a:spcBef>
                  <a:spcAft>
                    <a:spcPts val="0"/>
                  </a:spcAft>
                </a:pPr>
                <a:r>
                  <a:rPr lang="en-US" altLang="ja-JP" sz="1800" b="0" dirty="0" smtClean="0">
                    <a:solidFill>
                      <a:schemeClr val="tx1"/>
                    </a:solidFill>
                    <a:latin typeface="Calibri"/>
                    <a:ea typeface="ＭＳ Ｐゴシック"/>
                    <a:cs typeface="+mn-cs"/>
                  </a:rPr>
                  <a:t>Ⅱm7</a:t>
                </a:r>
              </a:p>
              <a:p>
                <a:pPr algn="ctr" defTabSz="457200" fontAlgn="auto">
                  <a:lnSpc>
                    <a:spcPct val="100000"/>
                  </a:lnSpc>
                  <a:spcBef>
                    <a:spcPts val="0"/>
                  </a:spcBef>
                  <a:spcAft>
                    <a:spcPts val="0"/>
                  </a:spcAft>
                </a:pPr>
                <a:r>
                  <a:rPr lang="en-US" altLang="ja-JP" sz="1800" b="0" dirty="0" smtClean="0">
                    <a:solidFill>
                      <a:srgbClr val="FF0000"/>
                    </a:solidFill>
                    <a:latin typeface="Calibri"/>
                    <a:ea typeface="ＭＳ Ｐゴシック"/>
                    <a:cs typeface="+mn-cs"/>
                  </a:rPr>
                  <a:t>S.D</a:t>
                </a:r>
              </a:p>
            </p:txBody>
          </p:sp>
          <p:sp>
            <p:nvSpPr>
              <p:cNvPr id="20" name="テキスト ボックス 19"/>
              <p:cNvSpPr txBox="1"/>
              <p:nvPr/>
            </p:nvSpPr>
            <p:spPr>
              <a:xfrm>
                <a:off x="3034713" y="4939133"/>
                <a:ext cx="910822" cy="646331"/>
              </a:xfrm>
              <a:prstGeom prst="rect">
                <a:avLst/>
              </a:prstGeom>
              <a:noFill/>
            </p:spPr>
            <p:txBody>
              <a:bodyPr wrap="square" rtlCol="0">
                <a:spAutoFit/>
              </a:bodyPr>
              <a:lstStyle/>
              <a:p>
                <a:pPr algn="ctr" defTabSz="457200" fontAlgn="auto">
                  <a:lnSpc>
                    <a:spcPct val="100000"/>
                  </a:lnSpc>
                  <a:spcBef>
                    <a:spcPts val="0"/>
                  </a:spcBef>
                  <a:spcAft>
                    <a:spcPts val="0"/>
                  </a:spcAft>
                </a:pPr>
                <a:r>
                  <a:rPr lang="en-US" altLang="ja-JP" sz="1800" b="0" dirty="0" smtClean="0">
                    <a:solidFill>
                      <a:srgbClr val="000000"/>
                    </a:solidFill>
                    <a:latin typeface="Calibri"/>
                    <a:ea typeface="ＭＳ Ｐゴシック"/>
                    <a:cs typeface="+mn-cs"/>
                  </a:rPr>
                  <a:t>Ⅴ7</a:t>
                </a:r>
              </a:p>
              <a:p>
                <a:pPr algn="ctr" defTabSz="457200" fontAlgn="auto">
                  <a:lnSpc>
                    <a:spcPct val="100000"/>
                  </a:lnSpc>
                  <a:spcBef>
                    <a:spcPts val="0"/>
                  </a:spcBef>
                  <a:spcAft>
                    <a:spcPts val="0"/>
                  </a:spcAft>
                </a:pPr>
                <a:r>
                  <a:rPr lang="en-US" altLang="ja-JP" sz="1800" b="0" dirty="0" smtClean="0">
                    <a:solidFill>
                      <a:srgbClr val="FF0000"/>
                    </a:solidFill>
                    <a:latin typeface="Calibri"/>
                    <a:ea typeface="ＭＳ Ｐゴシック"/>
                    <a:cs typeface="+mn-cs"/>
                  </a:rPr>
                  <a:t>D</a:t>
                </a:r>
              </a:p>
            </p:txBody>
          </p:sp>
          <p:sp>
            <p:nvSpPr>
              <p:cNvPr id="21" name="テキスト ボックス 20"/>
              <p:cNvSpPr txBox="1"/>
              <p:nvPr/>
            </p:nvSpPr>
            <p:spPr>
              <a:xfrm>
                <a:off x="5189871" y="4950934"/>
                <a:ext cx="1532053" cy="646331"/>
              </a:xfrm>
              <a:prstGeom prst="rect">
                <a:avLst/>
              </a:prstGeom>
              <a:noFill/>
            </p:spPr>
            <p:txBody>
              <a:bodyPr wrap="square" rtlCol="0">
                <a:spAutoFit/>
              </a:bodyPr>
              <a:lstStyle/>
              <a:p>
                <a:pPr algn="ctr" defTabSz="457200" fontAlgn="auto">
                  <a:lnSpc>
                    <a:spcPct val="100000"/>
                  </a:lnSpc>
                  <a:spcBef>
                    <a:spcPts val="0"/>
                  </a:spcBef>
                  <a:spcAft>
                    <a:spcPts val="0"/>
                  </a:spcAft>
                </a:pPr>
                <a:r>
                  <a:rPr lang="en-US" altLang="ja-JP" sz="1800" b="0" dirty="0" smtClean="0">
                    <a:solidFill>
                      <a:srgbClr val="000000"/>
                    </a:solidFill>
                    <a:latin typeface="Calibri"/>
                    <a:ea typeface="ＭＳ Ｐゴシック"/>
                    <a:cs typeface="+mn-cs"/>
                  </a:rPr>
                  <a:t>Ⅱm7/Ⅱm7</a:t>
                </a:r>
              </a:p>
              <a:p>
                <a:pPr algn="ctr" defTabSz="457200" fontAlgn="auto">
                  <a:lnSpc>
                    <a:spcPct val="100000"/>
                  </a:lnSpc>
                  <a:spcBef>
                    <a:spcPts val="0"/>
                  </a:spcBef>
                  <a:spcAft>
                    <a:spcPts val="0"/>
                  </a:spcAft>
                </a:pPr>
                <a:endParaRPr lang="en-US" altLang="ja-JP" sz="1800" b="0" dirty="0" smtClean="0">
                  <a:solidFill>
                    <a:prstClr val="black"/>
                  </a:solidFill>
                  <a:latin typeface="Calibri"/>
                  <a:ea typeface="ＭＳ Ｐゴシック"/>
                  <a:cs typeface="+mn-cs"/>
                </a:endParaRPr>
              </a:p>
            </p:txBody>
          </p:sp>
          <p:sp>
            <p:nvSpPr>
              <p:cNvPr id="22" name="テキスト ボックス 21"/>
              <p:cNvSpPr txBox="1"/>
              <p:nvPr/>
            </p:nvSpPr>
            <p:spPr>
              <a:xfrm>
                <a:off x="6321831" y="4942086"/>
                <a:ext cx="1674184" cy="923330"/>
              </a:xfrm>
              <a:prstGeom prst="rect">
                <a:avLst/>
              </a:prstGeom>
              <a:noFill/>
            </p:spPr>
            <p:txBody>
              <a:bodyPr wrap="square" rtlCol="0">
                <a:spAutoFit/>
              </a:bodyPr>
              <a:lstStyle/>
              <a:p>
                <a:pPr algn="ctr" defTabSz="457200" fontAlgn="auto">
                  <a:lnSpc>
                    <a:spcPct val="100000"/>
                  </a:lnSpc>
                  <a:spcBef>
                    <a:spcPts val="0"/>
                  </a:spcBef>
                  <a:spcAft>
                    <a:spcPts val="0"/>
                  </a:spcAft>
                </a:pPr>
                <a:r>
                  <a:rPr lang="en-US" altLang="ja-JP" sz="1800" b="0" dirty="0">
                    <a:solidFill>
                      <a:prstClr val="black"/>
                    </a:solidFill>
                    <a:latin typeface="Calibri"/>
                    <a:ea typeface="ＭＳ Ｐゴシック"/>
                    <a:cs typeface="+mn-cs"/>
                  </a:rPr>
                  <a:t> </a:t>
                </a:r>
                <a:r>
                  <a:rPr lang="en-US" altLang="ja-JP" sz="1800" b="0" dirty="0" smtClean="0">
                    <a:solidFill>
                      <a:srgbClr val="000000"/>
                    </a:solidFill>
                    <a:latin typeface="Calibri"/>
                    <a:ea typeface="ＭＳ Ｐゴシック"/>
                    <a:cs typeface="+mn-cs"/>
                  </a:rPr>
                  <a:t>Ⅴ7/Ⅱm7</a:t>
                </a:r>
              </a:p>
              <a:p>
                <a:pPr algn="ctr" defTabSz="457200" fontAlgn="auto">
                  <a:lnSpc>
                    <a:spcPct val="100000"/>
                  </a:lnSpc>
                  <a:spcBef>
                    <a:spcPts val="0"/>
                  </a:spcBef>
                  <a:spcAft>
                    <a:spcPts val="0"/>
                  </a:spcAft>
                </a:pPr>
                <a:r>
                  <a:rPr lang="en-US" altLang="ja-JP" sz="1800" b="0" dirty="0" err="1" smtClean="0">
                    <a:solidFill>
                      <a:srgbClr val="FF0000"/>
                    </a:solidFill>
                    <a:latin typeface="Calibri"/>
                    <a:ea typeface="ＭＳ Ｐゴシック"/>
                    <a:cs typeface="+mn-cs"/>
                  </a:rPr>
                  <a:t>Sec.D</a:t>
                </a:r>
                <a:endParaRPr lang="en-US" altLang="ja-JP" sz="1800" b="0" dirty="0" smtClean="0">
                  <a:solidFill>
                    <a:srgbClr val="FF0000"/>
                  </a:solidFill>
                  <a:latin typeface="Calibri"/>
                  <a:ea typeface="ＭＳ Ｐゴシック"/>
                  <a:cs typeface="+mn-cs"/>
                </a:endParaRPr>
              </a:p>
              <a:p>
                <a:pPr algn="ctr" defTabSz="457200" fontAlgn="auto">
                  <a:lnSpc>
                    <a:spcPct val="100000"/>
                  </a:lnSpc>
                  <a:spcBef>
                    <a:spcPts val="0"/>
                  </a:spcBef>
                  <a:spcAft>
                    <a:spcPts val="0"/>
                  </a:spcAft>
                </a:pPr>
                <a:endParaRPr lang="en-US" altLang="ja-JP" sz="1800" b="0" dirty="0" smtClean="0">
                  <a:solidFill>
                    <a:prstClr val="black"/>
                  </a:solidFill>
                  <a:latin typeface="Calibri"/>
                  <a:ea typeface="ＭＳ Ｐゴシック"/>
                  <a:cs typeface="+mn-cs"/>
                </a:endParaRPr>
              </a:p>
            </p:txBody>
          </p:sp>
          <p:sp>
            <p:nvSpPr>
              <p:cNvPr id="23" name="テキスト ボックス 22"/>
              <p:cNvSpPr txBox="1"/>
              <p:nvPr/>
            </p:nvSpPr>
            <p:spPr>
              <a:xfrm>
                <a:off x="7437968" y="4937572"/>
                <a:ext cx="1321423" cy="923330"/>
              </a:xfrm>
              <a:prstGeom prst="rect">
                <a:avLst/>
              </a:prstGeom>
              <a:noFill/>
            </p:spPr>
            <p:txBody>
              <a:bodyPr wrap="square" rtlCol="0">
                <a:spAutoFit/>
              </a:bodyPr>
              <a:lstStyle/>
              <a:p>
                <a:pPr algn="ctr" defTabSz="457200" fontAlgn="auto">
                  <a:lnSpc>
                    <a:spcPct val="100000"/>
                  </a:lnSpc>
                  <a:spcBef>
                    <a:spcPts val="0"/>
                  </a:spcBef>
                  <a:spcAft>
                    <a:spcPts val="0"/>
                  </a:spcAft>
                </a:pPr>
                <a:r>
                  <a:rPr lang="en-US" altLang="ja-JP" sz="1800" b="0" dirty="0" smtClean="0">
                    <a:solidFill>
                      <a:srgbClr val="000000"/>
                    </a:solidFill>
                    <a:latin typeface="Calibri"/>
                    <a:ea typeface="ＭＳ Ｐゴシック"/>
                    <a:cs typeface="+mn-cs"/>
                  </a:rPr>
                  <a:t>Ⅱm7</a:t>
                </a:r>
              </a:p>
              <a:p>
                <a:pPr algn="ctr" defTabSz="457200" fontAlgn="auto">
                  <a:lnSpc>
                    <a:spcPct val="100000"/>
                  </a:lnSpc>
                  <a:spcBef>
                    <a:spcPts val="0"/>
                  </a:spcBef>
                  <a:spcAft>
                    <a:spcPts val="0"/>
                  </a:spcAft>
                </a:pPr>
                <a:r>
                  <a:rPr lang="en-US" altLang="ja-JP" sz="1800" b="0" dirty="0" smtClean="0">
                    <a:solidFill>
                      <a:srgbClr val="FF0000"/>
                    </a:solidFill>
                    <a:latin typeface="Calibri"/>
                    <a:ea typeface="ＭＳ Ｐゴシック"/>
                    <a:cs typeface="+mn-cs"/>
                  </a:rPr>
                  <a:t>S.D</a:t>
                </a:r>
              </a:p>
              <a:p>
                <a:pPr algn="ctr" defTabSz="457200" fontAlgn="auto">
                  <a:lnSpc>
                    <a:spcPct val="100000"/>
                  </a:lnSpc>
                  <a:spcBef>
                    <a:spcPts val="0"/>
                  </a:spcBef>
                  <a:spcAft>
                    <a:spcPts val="0"/>
                  </a:spcAft>
                </a:pPr>
                <a:endParaRPr lang="en-US" altLang="ja-JP" sz="1800" b="0" dirty="0" smtClean="0">
                  <a:solidFill>
                    <a:prstClr val="black"/>
                  </a:solidFill>
                  <a:latin typeface="Calibri"/>
                  <a:ea typeface="ＭＳ Ｐゴシック"/>
                  <a:cs typeface="+mn-cs"/>
                </a:endParaRPr>
              </a:p>
            </p:txBody>
          </p:sp>
          <p:sp>
            <p:nvSpPr>
              <p:cNvPr id="24" name="テキスト ボックス 23"/>
              <p:cNvSpPr txBox="1"/>
              <p:nvPr/>
            </p:nvSpPr>
            <p:spPr>
              <a:xfrm>
                <a:off x="8802887" y="4941222"/>
                <a:ext cx="933385" cy="923330"/>
              </a:xfrm>
              <a:prstGeom prst="rect">
                <a:avLst/>
              </a:prstGeom>
              <a:noFill/>
            </p:spPr>
            <p:txBody>
              <a:bodyPr wrap="square" rtlCol="0">
                <a:spAutoFit/>
              </a:bodyPr>
              <a:lstStyle/>
              <a:p>
                <a:pPr algn="ctr" defTabSz="457200" fontAlgn="auto">
                  <a:lnSpc>
                    <a:spcPct val="100000"/>
                  </a:lnSpc>
                  <a:spcBef>
                    <a:spcPts val="0"/>
                  </a:spcBef>
                  <a:spcAft>
                    <a:spcPts val="0"/>
                  </a:spcAft>
                </a:pPr>
                <a:r>
                  <a:rPr lang="en-US" altLang="ja-JP" sz="1800" b="0" dirty="0" smtClean="0">
                    <a:solidFill>
                      <a:srgbClr val="000000"/>
                    </a:solidFill>
                    <a:latin typeface="Calibri"/>
                    <a:ea typeface="ＭＳ Ｐゴシック"/>
                    <a:cs typeface="+mn-cs"/>
                  </a:rPr>
                  <a:t>Ⅴ7</a:t>
                </a:r>
              </a:p>
              <a:p>
                <a:pPr algn="ctr" defTabSz="457200" fontAlgn="auto">
                  <a:lnSpc>
                    <a:spcPct val="100000"/>
                  </a:lnSpc>
                  <a:spcBef>
                    <a:spcPts val="0"/>
                  </a:spcBef>
                  <a:spcAft>
                    <a:spcPts val="0"/>
                  </a:spcAft>
                </a:pPr>
                <a:r>
                  <a:rPr lang="en-US" altLang="ja-JP" sz="1800" b="0" dirty="0" smtClean="0">
                    <a:solidFill>
                      <a:srgbClr val="FF0000"/>
                    </a:solidFill>
                    <a:latin typeface="Calibri"/>
                    <a:ea typeface="ＭＳ Ｐゴシック"/>
                    <a:cs typeface="+mn-cs"/>
                  </a:rPr>
                  <a:t>D</a:t>
                </a:r>
              </a:p>
              <a:p>
                <a:pPr algn="ctr" defTabSz="457200" fontAlgn="auto">
                  <a:lnSpc>
                    <a:spcPct val="100000"/>
                  </a:lnSpc>
                  <a:spcBef>
                    <a:spcPts val="0"/>
                  </a:spcBef>
                  <a:spcAft>
                    <a:spcPts val="0"/>
                  </a:spcAft>
                </a:pPr>
                <a:endParaRPr lang="en-US" altLang="ja-JP" sz="1800" b="0" dirty="0" smtClean="0">
                  <a:solidFill>
                    <a:prstClr val="black"/>
                  </a:solidFill>
                  <a:latin typeface="Calibri"/>
                  <a:ea typeface="ＭＳ Ｐゴシック"/>
                  <a:cs typeface="+mn-cs"/>
                </a:endParaRPr>
              </a:p>
            </p:txBody>
          </p:sp>
        </p:grpSp>
        <p:sp>
          <p:nvSpPr>
            <p:cNvPr id="8" name="上矢印 7"/>
            <p:cNvSpPr/>
            <p:nvPr/>
          </p:nvSpPr>
          <p:spPr bwMode="auto">
            <a:xfrm>
              <a:off x="3379622" y="4586826"/>
              <a:ext cx="320917" cy="529987"/>
            </a:xfrm>
            <a:prstGeom prst="upArrow">
              <a:avLst/>
            </a:prstGeom>
            <a:solidFill>
              <a:schemeClr val="accent2">
                <a:lumMod val="50000"/>
              </a:schemeClr>
            </a:solidFill>
            <a:ln>
              <a:noFill/>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9" name="テキスト ボックス 8"/>
            <p:cNvSpPr txBox="1"/>
            <p:nvPr/>
          </p:nvSpPr>
          <p:spPr>
            <a:xfrm>
              <a:off x="3205705" y="4211140"/>
              <a:ext cx="661430"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dirty="0" smtClean="0">
                  <a:solidFill>
                    <a:prstClr val="black"/>
                  </a:solidFill>
                  <a:latin typeface="Calibri"/>
                  <a:ea typeface="ＭＳ Ｐゴシック"/>
                  <a:cs typeface="+mn-cs"/>
                </a:rPr>
                <a:t>A♭7</a:t>
              </a:r>
              <a:endParaRPr lang="ja-JP" altLang="en-US" sz="1800" dirty="0">
                <a:solidFill>
                  <a:prstClr val="black"/>
                </a:solidFill>
                <a:latin typeface="Calibri"/>
                <a:ea typeface="ＭＳ Ｐゴシック"/>
                <a:cs typeface="+mn-cs"/>
              </a:endParaRPr>
            </a:p>
          </p:txBody>
        </p:sp>
      </p:grpSp>
    </p:spTree>
    <p:extLst>
      <p:ext uri="{BB962C8B-B14F-4D97-AF65-F5344CB8AC3E}">
        <p14:creationId xmlns:p14="http://schemas.microsoft.com/office/powerpoint/2010/main" val="5532079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sz="4000" b="0" dirty="0">
                <a:solidFill>
                  <a:srgbClr val="000000"/>
                </a:solidFill>
                <a:latin typeface="+mn-ea"/>
              </a:rPr>
              <a:t>実験結果</a:t>
            </a:r>
            <a:endParaRPr kumimoji="1" lang="ja-JP" altLang="en-US" sz="4000" b="0" dirty="0">
              <a:solidFill>
                <a:srgbClr val="000000"/>
              </a:solidFill>
            </a:endParaRPr>
          </a:p>
        </p:txBody>
      </p:sp>
      <p:sp>
        <p:nvSpPr>
          <p:cNvPr id="3" name="コンテンツ プレースホルダー 2"/>
          <p:cNvSpPr>
            <a:spLocks noGrp="1"/>
          </p:cNvSpPr>
          <p:nvPr>
            <p:ph idx="1"/>
          </p:nvPr>
        </p:nvSpPr>
        <p:spPr>
          <a:xfrm>
            <a:off x="495300" y="843641"/>
            <a:ext cx="8915400" cy="5546576"/>
          </a:xfrm>
        </p:spPr>
        <p:txBody>
          <a:bodyPr/>
          <a:lstStyle/>
          <a:p>
            <a:r>
              <a:rPr lang="ja-JP" altLang="en-US" dirty="0" smtClean="0"/>
              <a:t>短調に関して</a:t>
            </a:r>
            <a:endParaRPr lang="en-US" altLang="ja-JP" dirty="0" smtClean="0"/>
          </a:p>
          <a:p>
            <a:pPr lvl="1"/>
            <a:r>
              <a:rPr lang="ja-JP" altLang="en-US" dirty="0" smtClean="0"/>
              <a:t>自然的短音階</a:t>
            </a:r>
            <a:r>
              <a:rPr lang="ja-JP" altLang="en-US" smtClean="0"/>
              <a:t>のみに対応</a:t>
            </a:r>
            <a:endParaRPr lang="en-US" altLang="ja-JP" dirty="0"/>
          </a:p>
          <a:p>
            <a:pPr lvl="1"/>
            <a:r>
              <a:rPr lang="ja-JP" altLang="en-US" dirty="0" smtClean="0"/>
              <a:t>三種類の短音階に対応した和音の五度圏が必要</a:t>
            </a:r>
            <a:endParaRPr lang="en-US" altLang="ja-JP" dirty="0" smtClean="0"/>
          </a:p>
          <a:p>
            <a:pPr lvl="1"/>
            <a:endParaRPr lang="en-US" altLang="ja-JP" dirty="0"/>
          </a:p>
          <a:p>
            <a:endParaRPr lang="en-US" altLang="ja-JP" dirty="0" smtClean="0"/>
          </a:p>
          <a:p>
            <a:pPr marL="457200" lvl="1" indent="0">
              <a:buNone/>
            </a:pPr>
            <a:endParaRPr lang="en-US" altLang="ja-JP" dirty="0"/>
          </a:p>
          <a:p>
            <a:pPr lvl="1"/>
            <a:endParaRPr lang="en-US" altLang="ja-JP" dirty="0"/>
          </a:p>
          <a:p>
            <a:pPr marL="457200" lvl="1" indent="0">
              <a:buNone/>
            </a:pPr>
            <a:endParaRPr lang="en-US" altLang="ja-JP" dirty="0" smtClean="0"/>
          </a:p>
        </p:txBody>
      </p:sp>
      <p:pic>
        <p:nvPicPr>
          <p:cNvPr id="4" name="図 3" descr="considerationChordalCirc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6618" y="2518015"/>
            <a:ext cx="6768369" cy="4423806"/>
          </a:xfrm>
          <a:prstGeom prst="rect">
            <a:avLst/>
          </a:prstGeom>
        </p:spPr>
      </p:pic>
    </p:spTree>
    <p:extLst>
      <p:ext uri="{BB962C8B-B14F-4D97-AF65-F5344CB8AC3E}">
        <p14:creationId xmlns:p14="http://schemas.microsoft.com/office/powerpoint/2010/main" val="2833594338"/>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2050" y="2023653"/>
            <a:ext cx="4954269" cy="4596460"/>
          </a:xfrm>
          <a:prstGeom prst="rect">
            <a:avLst/>
          </a:prstGeom>
        </p:spPr>
      </p:pic>
      <p:sp>
        <p:nvSpPr>
          <p:cNvPr id="2" name="タイトル 1"/>
          <p:cNvSpPr>
            <a:spLocks noGrp="1"/>
          </p:cNvSpPr>
          <p:nvPr>
            <p:ph type="title"/>
          </p:nvPr>
        </p:nvSpPr>
        <p:spPr/>
        <p:txBody>
          <a:bodyPr/>
          <a:lstStyle/>
          <a:p>
            <a:pPr algn="ctr"/>
            <a:r>
              <a:rPr kumimoji="1" lang="ja-JP" altLang="en-US" sz="4000" b="0" dirty="0" smtClean="0">
                <a:solidFill>
                  <a:srgbClr val="000000"/>
                </a:solidFill>
                <a:latin typeface="+mn-ea"/>
                <a:ea typeface="+mn-ea"/>
              </a:rPr>
              <a:t>実験結果</a:t>
            </a:r>
            <a:endParaRPr kumimoji="1" lang="ja-JP" altLang="en-US" sz="4000" b="0" dirty="0">
              <a:solidFill>
                <a:srgbClr val="000000"/>
              </a:solidFill>
              <a:latin typeface="+mn-ea"/>
              <a:ea typeface="+mn-ea"/>
            </a:endParaRPr>
          </a:p>
        </p:txBody>
      </p:sp>
      <p:sp>
        <p:nvSpPr>
          <p:cNvPr id="3" name="コンテンツ プレースホルダー 2"/>
          <p:cNvSpPr>
            <a:spLocks noGrp="1"/>
          </p:cNvSpPr>
          <p:nvPr>
            <p:ph idx="1"/>
          </p:nvPr>
        </p:nvSpPr>
        <p:spPr>
          <a:xfrm>
            <a:off x="495300" y="843641"/>
            <a:ext cx="8915400" cy="5546576"/>
          </a:xfrm>
        </p:spPr>
        <p:txBody>
          <a:bodyPr/>
          <a:lstStyle/>
          <a:p>
            <a:r>
              <a:rPr lang="ja-JP" altLang="en-US" dirty="0" smtClean="0"/>
              <a:t>短調に</a:t>
            </a:r>
            <a:r>
              <a:rPr lang="ja-JP" altLang="en-US" dirty="0"/>
              <a:t>関して</a:t>
            </a:r>
            <a:endParaRPr lang="en-US" altLang="ja-JP" dirty="0"/>
          </a:p>
          <a:p>
            <a:pPr lvl="1"/>
            <a:r>
              <a:rPr lang="ja-JP" altLang="en-US" dirty="0" smtClean="0"/>
              <a:t>平行調間における調間距離の設定が必要</a:t>
            </a:r>
            <a:endParaRPr lang="en-US" altLang="ja-JP" dirty="0"/>
          </a:p>
          <a:p>
            <a:endParaRPr lang="en-US" altLang="ja-JP" dirty="0" smtClean="0"/>
          </a:p>
          <a:p>
            <a:pPr marL="457200" lvl="1" indent="0">
              <a:buNone/>
            </a:pPr>
            <a:endParaRPr lang="en-US" altLang="ja-JP" dirty="0"/>
          </a:p>
          <a:p>
            <a:pPr lvl="1"/>
            <a:endParaRPr lang="en-US" altLang="ja-JP" dirty="0"/>
          </a:p>
          <a:p>
            <a:pPr marL="457200" lvl="1" indent="0">
              <a:buNone/>
            </a:pPr>
            <a:endParaRPr lang="en-US" altLang="ja-JP" dirty="0" smtClean="0"/>
          </a:p>
        </p:txBody>
      </p:sp>
      <p:sp>
        <p:nvSpPr>
          <p:cNvPr id="7" name="円/楕円 6"/>
          <p:cNvSpPr/>
          <p:nvPr/>
        </p:nvSpPr>
        <p:spPr bwMode="auto">
          <a:xfrm>
            <a:off x="4550636" y="2148508"/>
            <a:ext cx="839742" cy="634762"/>
          </a:xfrm>
          <a:prstGeom prst="ellipse">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endParaRPr lang="ja-JP" altLang="en-US" dirty="0"/>
          </a:p>
        </p:txBody>
      </p:sp>
      <p:cxnSp>
        <p:nvCxnSpPr>
          <p:cNvPr id="8" name="直線コネクタ 7"/>
          <p:cNvCxnSpPr/>
          <p:nvPr/>
        </p:nvCxnSpPr>
        <p:spPr>
          <a:xfrm flipH="1" flipV="1">
            <a:off x="5363357" y="2547564"/>
            <a:ext cx="2188574" cy="38410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テキスト ボックス 12"/>
          <p:cNvSpPr txBox="1"/>
          <p:nvPr/>
        </p:nvSpPr>
        <p:spPr>
          <a:xfrm>
            <a:off x="7551931" y="2659820"/>
            <a:ext cx="918662" cy="543739"/>
          </a:xfrm>
          <a:prstGeom prst="rect">
            <a:avLst/>
          </a:prstGeom>
          <a:noFill/>
        </p:spPr>
        <p:txBody>
          <a:bodyPr wrap="square" rtlCol="0">
            <a:spAutoFit/>
          </a:bodyPr>
          <a:lstStyle/>
          <a:p>
            <a:r>
              <a:rPr lang="ja-JP" altLang="en-US" dirty="0" smtClean="0"/>
              <a:t>＋１</a:t>
            </a:r>
            <a:endParaRPr lang="ja-JP" altLang="en-US" dirty="0"/>
          </a:p>
        </p:txBody>
      </p:sp>
    </p:spTree>
    <p:extLst>
      <p:ext uri="{BB962C8B-B14F-4D97-AF65-F5344CB8AC3E}">
        <p14:creationId xmlns:p14="http://schemas.microsoft.com/office/powerpoint/2010/main" val="1883433169"/>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3" name="コンテンツ プレースホルダー 2"/>
          <p:cNvSpPr>
            <a:spLocks noGrp="1"/>
          </p:cNvSpPr>
          <p:nvPr>
            <p:ph idx="1"/>
          </p:nvPr>
        </p:nvSpPr>
        <p:spPr>
          <a:xfrm>
            <a:off x="495300" y="995075"/>
            <a:ext cx="8915400" cy="4525963"/>
          </a:xfrm>
        </p:spPr>
        <p:txBody>
          <a:bodyPr/>
          <a:lstStyle/>
          <a:p>
            <a:r>
              <a:rPr lang="ja-JP" altLang="en-US" dirty="0" smtClean="0"/>
              <a:t>ＴＰＳ</a:t>
            </a:r>
            <a:r>
              <a:rPr lang="ja-JP" altLang="en-US" dirty="0"/>
              <a:t>でノンダイアトニックコードを</a:t>
            </a:r>
            <a:r>
              <a:rPr lang="ja-JP" altLang="en-US" dirty="0" smtClean="0"/>
              <a:t>扱わない</a:t>
            </a:r>
            <a:endParaRPr lang="ja-JP" altLang="en-US" dirty="0"/>
          </a:p>
          <a:p>
            <a:endParaRPr kumimoji="1" lang="ja-JP" altLang="en-US" dirty="0"/>
          </a:p>
        </p:txBody>
      </p:sp>
      <p:grpSp>
        <p:nvGrpSpPr>
          <p:cNvPr id="110" name="図形グループ 109"/>
          <p:cNvGrpSpPr/>
          <p:nvPr/>
        </p:nvGrpSpPr>
        <p:grpSpPr>
          <a:xfrm>
            <a:off x="361818" y="2889492"/>
            <a:ext cx="8983795" cy="3183917"/>
            <a:chOff x="361818" y="2291786"/>
            <a:chExt cx="8983795" cy="3183917"/>
          </a:xfrm>
        </p:grpSpPr>
        <p:sp>
          <p:nvSpPr>
            <p:cNvPr id="99" name="テキスト ボックス 98"/>
            <p:cNvSpPr txBox="1"/>
            <p:nvPr/>
          </p:nvSpPr>
          <p:spPr>
            <a:xfrm>
              <a:off x="6036616" y="3691106"/>
              <a:ext cx="1727813"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0" kern="0" noProof="0" dirty="0" smtClean="0">
                  <a:solidFill>
                    <a:sysClr val="windowText" lastClr="000000"/>
                  </a:solidFill>
                </a:rPr>
                <a:t>Ⅴ</a:t>
              </a:r>
              <a:r>
                <a:rPr kumimoji="0" lang="ja-JP" altLang="en-US" sz="2400" b="0" i="0" u="none" strike="noStrike" kern="0" cap="none" spc="0" normalizeH="0" baseline="0" noProof="0" dirty="0" smtClean="0">
                  <a:ln>
                    <a:noFill/>
                  </a:ln>
                  <a:solidFill>
                    <a:sysClr val="windowText" lastClr="000000"/>
                  </a:solidFill>
                  <a:effectLst/>
                  <a:uLnTx/>
                  <a:uFillTx/>
                </a:rPr>
                <a:t>／</a:t>
              </a:r>
              <a:r>
                <a:rPr kumimoji="0" lang="en-US" altLang="ja-JP" sz="2400" b="0" kern="0" dirty="0">
                  <a:solidFill>
                    <a:sysClr val="windowText" lastClr="000000"/>
                  </a:solidFill>
                </a:rPr>
                <a:t>C</a:t>
              </a:r>
              <a:endParaRPr kumimoji="0" lang="en-US" altLang="ja-JP" sz="2400" b="0" i="0" u="none" strike="noStrike" kern="0" cap="none" spc="0" normalizeH="0" baseline="0" noProof="0" dirty="0" smtClean="0">
                <a:ln>
                  <a:noFill/>
                </a:ln>
                <a:solidFill>
                  <a:sysClr val="windowText" lastClr="000000"/>
                </a:solidFill>
                <a:effectLst/>
                <a:uLnTx/>
                <a:uFillTx/>
              </a:endParaRPr>
            </a:p>
          </p:txBody>
        </p:sp>
        <p:sp>
          <p:nvSpPr>
            <p:cNvPr id="100" name="テキスト ボックス 99"/>
            <p:cNvSpPr txBox="1"/>
            <p:nvPr/>
          </p:nvSpPr>
          <p:spPr>
            <a:xfrm>
              <a:off x="7617800" y="3717382"/>
              <a:ext cx="1727813"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0" kern="0" dirty="0" smtClean="0">
                  <a:solidFill>
                    <a:sysClr val="windowText" lastClr="000000"/>
                  </a:solidFill>
                </a:rPr>
                <a:t>Ⅰ</a:t>
              </a:r>
              <a:r>
                <a:rPr kumimoji="0" lang="ja-JP" altLang="en-US" sz="2400" b="0" i="0" u="none" strike="noStrike" kern="0" cap="none" spc="0" normalizeH="0" baseline="0" noProof="0" dirty="0" smtClean="0">
                  <a:ln>
                    <a:noFill/>
                  </a:ln>
                  <a:solidFill>
                    <a:sysClr val="windowText" lastClr="000000"/>
                  </a:solidFill>
                  <a:effectLst/>
                  <a:uLnTx/>
                  <a:uFillTx/>
                </a:rPr>
                <a:t>／</a:t>
              </a:r>
              <a:r>
                <a:rPr kumimoji="0" lang="en-US" altLang="ja-JP" sz="2400" b="0" kern="0" dirty="0">
                  <a:solidFill>
                    <a:sysClr val="windowText" lastClr="000000"/>
                  </a:solidFill>
                </a:rPr>
                <a:t>C</a:t>
              </a:r>
              <a:endParaRPr kumimoji="0" lang="en-US" altLang="ja-JP" sz="2400" b="0" i="0" u="none" strike="noStrike" kern="0" cap="none" spc="0" normalizeH="0" baseline="0" noProof="0" dirty="0" smtClean="0">
                <a:ln>
                  <a:noFill/>
                </a:ln>
                <a:solidFill>
                  <a:sysClr val="windowText" lastClr="000000"/>
                </a:solidFill>
                <a:effectLst/>
                <a:uLnTx/>
                <a:uFillTx/>
              </a:endParaRPr>
            </a:p>
          </p:txBody>
        </p:sp>
        <p:sp>
          <p:nvSpPr>
            <p:cNvPr id="105" name="テキスト ボックス 104"/>
            <p:cNvSpPr txBox="1"/>
            <p:nvPr/>
          </p:nvSpPr>
          <p:spPr>
            <a:xfrm>
              <a:off x="2859229" y="4891927"/>
              <a:ext cx="1727813"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0" kern="0" noProof="0" dirty="0" smtClean="0">
                  <a:solidFill>
                    <a:sysClr val="windowText" lastClr="000000"/>
                  </a:solidFill>
                </a:rPr>
                <a:t>Ⅵ</a:t>
              </a:r>
              <a:r>
                <a:rPr kumimoji="0" lang="ja-JP" altLang="en-US" sz="2400" b="0" i="0" u="none" strike="noStrike" kern="0" cap="none" spc="0" normalizeH="0" baseline="0" noProof="0" dirty="0" smtClean="0">
                  <a:ln>
                    <a:noFill/>
                  </a:ln>
                  <a:solidFill>
                    <a:sysClr val="windowText" lastClr="000000"/>
                  </a:solidFill>
                  <a:effectLst/>
                  <a:uLnTx/>
                  <a:uFillTx/>
                </a:rPr>
                <a:t>／</a:t>
              </a:r>
              <a:r>
                <a:rPr kumimoji="0" lang="en-US" altLang="ja-JP" sz="2400" b="0" i="0" u="none" strike="noStrike" kern="0" cap="none" spc="0" normalizeH="0" baseline="0" noProof="0" dirty="0" smtClean="0">
                  <a:ln>
                    <a:noFill/>
                  </a:ln>
                  <a:solidFill>
                    <a:sysClr val="windowText" lastClr="000000"/>
                  </a:solidFill>
                  <a:effectLst/>
                  <a:uLnTx/>
                  <a:uFillTx/>
                </a:rPr>
                <a:t>C</a:t>
              </a:r>
            </a:p>
          </p:txBody>
        </p:sp>
        <p:sp>
          <p:nvSpPr>
            <p:cNvPr id="106" name="テキスト ボックス 105"/>
            <p:cNvSpPr txBox="1"/>
            <p:nvPr/>
          </p:nvSpPr>
          <p:spPr>
            <a:xfrm>
              <a:off x="4399239" y="4900431"/>
              <a:ext cx="1727813"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0" kern="0" dirty="0" smtClean="0">
                  <a:solidFill>
                    <a:sysClr val="windowText" lastClr="000000"/>
                  </a:solidFill>
                </a:rPr>
                <a:t>Ⅱm</a:t>
              </a:r>
              <a:r>
                <a:rPr kumimoji="0" lang="ja-JP" altLang="en-US" sz="2400" b="0" i="0" u="none" strike="noStrike" kern="0" cap="none" spc="0" normalizeH="0" baseline="0" noProof="0" dirty="0" smtClean="0">
                  <a:ln>
                    <a:noFill/>
                  </a:ln>
                  <a:solidFill>
                    <a:sysClr val="windowText" lastClr="000000"/>
                  </a:solidFill>
                  <a:effectLst/>
                  <a:uLnTx/>
                  <a:uFillTx/>
                </a:rPr>
                <a:t>／</a:t>
              </a:r>
              <a:r>
                <a:rPr kumimoji="0" lang="en-US" altLang="ja-JP" sz="2400" b="0" kern="0" dirty="0">
                  <a:solidFill>
                    <a:sysClr val="windowText" lastClr="000000"/>
                  </a:solidFill>
                </a:rPr>
                <a:t>C</a:t>
              </a:r>
              <a:endParaRPr kumimoji="0" lang="en-US" altLang="ja-JP" sz="2400" b="0" i="0" u="none" strike="noStrike" kern="0" cap="none" spc="0" normalizeH="0" baseline="0" noProof="0" dirty="0" smtClean="0">
                <a:ln>
                  <a:noFill/>
                </a:ln>
                <a:solidFill>
                  <a:sysClr val="windowText" lastClr="000000"/>
                </a:solidFill>
                <a:effectLst/>
                <a:uLnTx/>
                <a:uFillTx/>
              </a:endParaRPr>
            </a:p>
          </p:txBody>
        </p:sp>
        <p:grpSp>
          <p:nvGrpSpPr>
            <p:cNvPr id="109" name="図形グループ 108"/>
            <p:cNvGrpSpPr/>
            <p:nvPr/>
          </p:nvGrpSpPr>
          <p:grpSpPr>
            <a:xfrm>
              <a:off x="361818" y="2291786"/>
              <a:ext cx="8606518" cy="3183917"/>
              <a:chOff x="361818" y="2785083"/>
              <a:chExt cx="8606518" cy="3183917"/>
            </a:xfrm>
          </p:grpSpPr>
          <p:grpSp>
            <p:nvGrpSpPr>
              <p:cNvPr id="108" name="図形グループ 107"/>
              <p:cNvGrpSpPr/>
              <p:nvPr/>
            </p:nvGrpSpPr>
            <p:grpSpPr>
              <a:xfrm>
                <a:off x="361818" y="2785083"/>
                <a:ext cx="8606518" cy="2452297"/>
                <a:chOff x="361818" y="2770141"/>
                <a:chExt cx="8606518" cy="2452297"/>
              </a:xfrm>
            </p:grpSpPr>
            <p:grpSp>
              <p:nvGrpSpPr>
                <p:cNvPr id="68" name="図形グループ 67"/>
                <p:cNvGrpSpPr/>
                <p:nvPr/>
              </p:nvGrpSpPr>
              <p:grpSpPr>
                <a:xfrm>
                  <a:off x="361818" y="2770141"/>
                  <a:ext cx="8606518" cy="2452297"/>
                  <a:chOff x="361818" y="2770141"/>
                  <a:chExt cx="8606518" cy="2452297"/>
                </a:xfrm>
              </p:grpSpPr>
              <p:grpSp>
                <p:nvGrpSpPr>
                  <p:cNvPr id="81" name="図形グループ 80"/>
                  <p:cNvGrpSpPr/>
                  <p:nvPr/>
                </p:nvGrpSpPr>
                <p:grpSpPr>
                  <a:xfrm>
                    <a:off x="361818" y="2770141"/>
                    <a:ext cx="8606518" cy="2452297"/>
                    <a:chOff x="361818" y="2973981"/>
                    <a:chExt cx="8606518" cy="2452297"/>
                  </a:xfrm>
                </p:grpSpPr>
                <p:grpSp>
                  <p:nvGrpSpPr>
                    <p:cNvPr id="83" name="図形グループ 82"/>
                    <p:cNvGrpSpPr/>
                    <p:nvPr/>
                  </p:nvGrpSpPr>
                  <p:grpSpPr>
                    <a:xfrm>
                      <a:off x="361818" y="2973981"/>
                      <a:ext cx="8606518" cy="1189264"/>
                      <a:chOff x="316347" y="2751212"/>
                      <a:chExt cx="8606518" cy="1189264"/>
                    </a:xfrm>
                  </p:grpSpPr>
                  <p:grpSp>
                    <p:nvGrpSpPr>
                      <p:cNvPr id="87" name="図形グループ 86"/>
                      <p:cNvGrpSpPr/>
                      <p:nvPr/>
                    </p:nvGrpSpPr>
                    <p:grpSpPr>
                      <a:xfrm>
                        <a:off x="1612080" y="3335330"/>
                        <a:ext cx="7310785" cy="605146"/>
                        <a:chOff x="893540" y="3822671"/>
                        <a:chExt cx="7310785" cy="605146"/>
                      </a:xfrm>
                    </p:grpSpPr>
                    <p:sp>
                      <p:nvSpPr>
                        <p:cNvPr id="89" name="テキスト ボックス 88"/>
                        <p:cNvSpPr txBox="1"/>
                        <p:nvPr/>
                      </p:nvSpPr>
                      <p:spPr>
                        <a:xfrm>
                          <a:off x="893540" y="3832737"/>
                          <a:ext cx="891023" cy="5847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3200" b="0" i="0" u="none" strike="noStrike" kern="0" cap="none" spc="0" normalizeH="0" baseline="0" noProof="0" dirty="0" smtClean="0">
                              <a:ln>
                                <a:noFill/>
                              </a:ln>
                              <a:solidFill>
                                <a:sysClr val="windowText" lastClr="000000"/>
                              </a:solidFill>
                              <a:effectLst/>
                              <a:uLnTx/>
                              <a:uFillTx/>
                            </a:rPr>
                            <a:t>C</a:t>
                          </a:r>
                          <a:endParaRPr kumimoji="0" lang="ja-JP" altLang="en-US" sz="3200" b="0" i="0" u="none" strike="noStrike" kern="0" cap="none" spc="0" normalizeH="0" baseline="0" noProof="0" dirty="0">
                            <a:ln>
                              <a:noFill/>
                            </a:ln>
                            <a:solidFill>
                              <a:sysClr val="windowText" lastClr="000000"/>
                            </a:solidFill>
                            <a:effectLst/>
                            <a:uLnTx/>
                            <a:uFillTx/>
                          </a:endParaRPr>
                        </a:p>
                      </p:txBody>
                    </p:sp>
                    <p:sp>
                      <p:nvSpPr>
                        <p:cNvPr id="90" name="テキスト ボックス 89"/>
                        <p:cNvSpPr txBox="1"/>
                        <p:nvPr/>
                      </p:nvSpPr>
                      <p:spPr>
                        <a:xfrm>
                          <a:off x="2405542" y="3832737"/>
                          <a:ext cx="891023" cy="5847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3200" b="0" kern="0" dirty="0">
                              <a:solidFill>
                                <a:sysClr val="windowText" lastClr="000000"/>
                              </a:solidFill>
                            </a:rPr>
                            <a:t>A</a:t>
                          </a:r>
                          <a:r>
                            <a:rPr kumimoji="0" lang="en-US" altLang="ja-JP" sz="3200" b="0" i="0" u="none" strike="noStrike" kern="0" cap="none" spc="0" normalizeH="0" baseline="0" noProof="0" dirty="0" smtClean="0">
                              <a:ln>
                                <a:noFill/>
                              </a:ln>
                              <a:solidFill>
                                <a:sysClr val="windowText" lastClr="000000"/>
                              </a:solidFill>
                              <a:effectLst/>
                              <a:uLnTx/>
                              <a:uFillTx/>
                            </a:rPr>
                            <a:t>7</a:t>
                          </a:r>
                          <a:endParaRPr kumimoji="0" lang="ja-JP" altLang="en-US" sz="3200" b="0" i="0" u="none" strike="noStrike" kern="0" cap="none" spc="0" normalizeH="0" baseline="0" noProof="0" dirty="0">
                            <a:ln>
                              <a:noFill/>
                            </a:ln>
                            <a:solidFill>
                              <a:sysClr val="windowText" lastClr="000000"/>
                            </a:solidFill>
                            <a:effectLst/>
                            <a:uLnTx/>
                            <a:uFillTx/>
                          </a:endParaRPr>
                        </a:p>
                      </p:txBody>
                    </p:sp>
                    <p:sp>
                      <p:nvSpPr>
                        <p:cNvPr id="91" name="テキスト ボックス 90"/>
                        <p:cNvSpPr txBox="1"/>
                        <p:nvPr/>
                      </p:nvSpPr>
                      <p:spPr>
                        <a:xfrm>
                          <a:off x="3694135" y="3832737"/>
                          <a:ext cx="1376384" cy="5847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3200" b="0" kern="0" dirty="0" smtClean="0">
                              <a:solidFill>
                                <a:sysClr val="windowText" lastClr="000000"/>
                              </a:solidFill>
                            </a:rPr>
                            <a:t>Dm7</a:t>
                          </a:r>
                          <a:endParaRPr kumimoji="0" lang="ja-JP" altLang="en-US" sz="3200" b="0" i="0" u="none" strike="noStrike" kern="0" cap="none" spc="0" normalizeH="0" baseline="0" noProof="0" dirty="0">
                            <a:ln>
                              <a:noFill/>
                            </a:ln>
                            <a:solidFill>
                              <a:sysClr val="windowText" lastClr="000000"/>
                            </a:solidFill>
                            <a:effectLst/>
                            <a:uLnTx/>
                            <a:uFillTx/>
                          </a:endParaRPr>
                        </a:p>
                      </p:txBody>
                    </p:sp>
                    <p:sp>
                      <p:nvSpPr>
                        <p:cNvPr id="92" name="テキスト ボックス 91"/>
                        <p:cNvSpPr txBox="1"/>
                        <p:nvPr/>
                      </p:nvSpPr>
                      <p:spPr>
                        <a:xfrm>
                          <a:off x="5616552" y="3822671"/>
                          <a:ext cx="891023" cy="5847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3200" b="0" kern="0" dirty="0">
                              <a:solidFill>
                                <a:sysClr val="windowText" lastClr="000000"/>
                              </a:solidFill>
                            </a:rPr>
                            <a:t>G</a:t>
                          </a:r>
                          <a:r>
                            <a:rPr kumimoji="0" lang="en-US" altLang="ja-JP" sz="3200" b="0" i="0" u="none" strike="noStrike" kern="0" cap="none" spc="0" normalizeH="0" baseline="0" noProof="0" dirty="0" smtClean="0">
                              <a:ln>
                                <a:noFill/>
                              </a:ln>
                              <a:solidFill>
                                <a:sysClr val="windowText" lastClr="000000"/>
                              </a:solidFill>
                              <a:effectLst/>
                              <a:uLnTx/>
                              <a:uFillTx/>
                            </a:rPr>
                            <a:t>7</a:t>
                          </a:r>
                          <a:endParaRPr kumimoji="0" lang="ja-JP" altLang="en-US" sz="3200" b="0" i="0" u="none" strike="noStrike" kern="0" cap="none" spc="0" normalizeH="0" baseline="0" noProof="0" dirty="0">
                            <a:ln>
                              <a:noFill/>
                            </a:ln>
                            <a:solidFill>
                              <a:sysClr val="windowText" lastClr="000000"/>
                            </a:solidFill>
                            <a:effectLst/>
                            <a:uLnTx/>
                            <a:uFillTx/>
                          </a:endParaRPr>
                        </a:p>
                      </p:txBody>
                    </p:sp>
                    <p:sp>
                      <p:nvSpPr>
                        <p:cNvPr id="93" name="テキスト ボックス 92"/>
                        <p:cNvSpPr txBox="1"/>
                        <p:nvPr/>
                      </p:nvSpPr>
                      <p:spPr>
                        <a:xfrm>
                          <a:off x="7313302" y="3843041"/>
                          <a:ext cx="891023" cy="5847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3200" b="0" kern="0" dirty="0">
                              <a:solidFill>
                                <a:sysClr val="windowText" lastClr="000000"/>
                              </a:solidFill>
                            </a:rPr>
                            <a:t>C</a:t>
                          </a:r>
                          <a:endParaRPr kumimoji="0" lang="ja-JP" altLang="en-US" sz="3200" b="0" i="0" u="none" strike="noStrike" kern="0" cap="none" spc="0" normalizeH="0" baseline="0" noProof="0" dirty="0">
                            <a:ln>
                              <a:noFill/>
                            </a:ln>
                            <a:solidFill>
                              <a:sysClr val="windowText" lastClr="000000"/>
                            </a:solidFill>
                            <a:effectLst/>
                            <a:uLnTx/>
                            <a:uFillTx/>
                          </a:endParaRPr>
                        </a:p>
                      </p:txBody>
                    </p:sp>
                  </p:grpSp>
                  <p:sp>
                    <p:nvSpPr>
                      <p:cNvPr id="88" name="テキスト ボックス 87"/>
                      <p:cNvSpPr txBox="1"/>
                      <p:nvPr/>
                    </p:nvSpPr>
                    <p:spPr>
                      <a:xfrm>
                        <a:off x="316347" y="2751212"/>
                        <a:ext cx="1613893" cy="369332"/>
                      </a:xfrm>
                      <a:prstGeom prst="rect">
                        <a:avLst/>
                      </a:prstGeom>
                      <a:noFill/>
                      <a:ln>
                        <a:solidFill>
                          <a:sysClr val="windowText" lastClr="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smtClean="0">
                            <a:ln>
                              <a:noFill/>
                            </a:ln>
                            <a:solidFill>
                              <a:sysClr val="windowText" lastClr="000000"/>
                            </a:solidFill>
                            <a:effectLst/>
                            <a:uLnTx/>
                            <a:uFillTx/>
                          </a:rPr>
                          <a:t>Main</a:t>
                        </a:r>
                        <a:r>
                          <a:rPr kumimoji="0" lang="en-US" altLang="ja-JP" sz="1800" b="0" i="0" u="none" strike="noStrike" kern="0" cap="none" spc="0" normalizeH="0" baseline="0" noProof="0" dirty="0">
                            <a:ln>
                              <a:noFill/>
                            </a:ln>
                            <a:solidFill>
                              <a:sysClr val="windowText" lastClr="000000"/>
                            </a:solidFill>
                            <a:effectLst/>
                            <a:uLnTx/>
                            <a:uFillTx/>
                          </a:rPr>
                          <a:t> </a:t>
                        </a:r>
                        <a:r>
                          <a:rPr kumimoji="0" lang="en-US" altLang="ja-JP" sz="1800" b="0" i="0" u="none" strike="noStrike" kern="0" cap="none" spc="0" normalizeH="0" baseline="0" noProof="0" dirty="0" smtClean="0">
                            <a:ln>
                              <a:noFill/>
                            </a:ln>
                            <a:solidFill>
                              <a:sysClr val="windowText" lastClr="000000"/>
                            </a:solidFill>
                            <a:effectLst/>
                            <a:uLnTx/>
                            <a:uFillTx/>
                          </a:rPr>
                          <a:t>Key: </a:t>
                        </a:r>
                        <a:r>
                          <a:rPr kumimoji="0" lang="en-US" altLang="ja-JP" sz="1800" b="0" kern="0" dirty="0">
                            <a:solidFill>
                              <a:sysClr val="windowText" lastClr="000000"/>
                            </a:solidFill>
                          </a:rPr>
                          <a:t>C</a:t>
                        </a:r>
                        <a:endParaRPr kumimoji="0" lang="ja-JP" altLang="en-US" sz="1800" b="0" i="0" u="none" strike="noStrike" kern="0" cap="none" spc="0" normalizeH="0" baseline="0" noProof="0" dirty="0">
                          <a:ln>
                            <a:noFill/>
                          </a:ln>
                          <a:solidFill>
                            <a:sysClr val="windowText" lastClr="000000"/>
                          </a:solidFill>
                          <a:effectLst/>
                          <a:uLnTx/>
                          <a:uFillTx/>
                        </a:endParaRPr>
                      </a:p>
                    </p:txBody>
                  </p:sp>
                </p:grpSp>
                <p:sp>
                  <p:nvSpPr>
                    <p:cNvPr id="85" name="下矢印 84"/>
                    <p:cNvSpPr/>
                    <p:nvPr/>
                  </p:nvSpPr>
                  <p:spPr>
                    <a:xfrm>
                      <a:off x="4254302" y="5055199"/>
                      <a:ext cx="407687" cy="371079"/>
                    </a:xfrm>
                    <a:prstGeom prst="downArrow">
                      <a:avLst/>
                    </a:prstGeom>
                    <a:solidFill>
                      <a:srgbClr val="1F497D"/>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prstClr val="white"/>
                        </a:solidFill>
                        <a:effectLst/>
                        <a:uLnTx/>
                        <a:uFillTx/>
                        <a:latin typeface="Calibri"/>
                        <a:ea typeface="ＭＳ Ｐゴシック"/>
                        <a:cs typeface="+mn-cs"/>
                      </a:endParaRPr>
                    </a:p>
                  </p:txBody>
                </p:sp>
              </p:grpSp>
              <p:sp>
                <p:nvSpPr>
                  <p:cNvPr id="82" name="角丸四角形 81"/>
                  <p:cNvSpPr/>
                  <p:nvPr/>
                </p:nvSpPr>
                <p:spPr>
                  <a:xfrm>
                    <a:off x="3169554" y="3360846"/>
                    <a:ext cx="2590270" cy="1423274"/>
                  </a:xfrm>
                  <a:prstGeom prst="roundRect">
                    <a:avLst/>
                  </a:prstGeom>
                  <a:noFill/>
                  <a:ln w="38100" cap="flat" cmpd="sng" algn="ctr">
                    <a:solidFill>
                      <a:srgbClr val="9BBB59">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prstClr val="white"/>
                      </a:solidFill>
                      <a:effectLst/>
                      <a:uLnTx/>
                      <a:uFillTx/>
                      <a:latin typeface="Calibri"/>
                      <a:ea typeface="ＭＳ Ｐゴシック"/>
                      <a:cs typeface="+mn-cs"/>
                    </a:endParaRPr>
                  </a:p>
                </p:txBody>
              </p:sp>
            </p:grpSp>
            <p:sp>
              <p:nvSpPr>
                <p:cNvPr id="69" name="テキスト ボックス 68"/>
                <p:cNvSpPr txBox="1"/>
                <p:nvPr/>
              </p:nvSpPr>
              <p:spPr>
                <a:xfrm>
                  <a:off x="1222039" y="4199345"/>
                  <a:ext cx="1727813"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0" kern="0" dirty="0" smtClean="0">
                      <a:solidFill>
                        <a:sysClr val="windowText" lastClr="000000"/>
                      </a:solidFill>
                    </a:rPr>
                    <a:t>Ⅰ</a:t>
                  </a:r>
                  <a:r>
                    <a:rPr kumimoji="0" lang="ja-JP" altLang="en-US" sz="2400" b="0" i="0" u="none" strike="noStrike" kern="0" cap="none" spc="0" normalizeH="0" baseline="0" noProof="0" dirty="0" smtClean="0">
                      <a:ln>
                        <a:noFill/>
                      </a:ln>
                      <a:solidFill>
                        <a:sysClr val="windowText" lastClr="000000"/>
                      </a:solidFill>
                      <a:effectLst/>
                      <a:uLnTx/>
                      <a:uFillTx/>
                    </a:rPr>
                    <a:t>／</a:t>
                  </a:r>
                  <a:r>
                    <a:rPr kumimoji="0" lang="en-US" altLang="ja-JP" sz="2400" b="0" kern="0" dirty="0">
                      <a:solidFill>
                        <a:sysClr val="windowText" lastClr="000000"/>
                      </a:solidFill>
                    </a:rPr>
                    <a:t>C</a:t>
                  </a:r>
                  <a:endParaRPr kumimoji="0" lang="en-US" altLang="ja-JP" sz="2400" b="0" i="0" u="none" strike="noStrike" kern="0" cap="none" spc="0" normalizeH="0" baseline="0" noProof="0" dirty="0" smtClean="0">
                    <a:ln>
                      <a:noFill/>
                    </a:ln>
                    <a:solidFill>
                      <a:sysClr val="windowText" lastClr="000000"/>
                    </a:solidFill>
                    <a:effectLst/>
                    <a:uLnTx/>
                    <a:uFillTx/>
                  </a:endParaRPr>
                </a:p>
              </p:txBody>
            </p:sp>
            <p:sp>
              <p:nvSpPr>
                <p:cNvPr id="70" name="テキスト ボックス 69"/>
                <p:cNvSpPr txBox="1"/>
                <p:nvPr/>
              </p:nvSpPr>
              <p:spPr>
                <a:xfrm>
                  <a:off x="2767687" y="4217939"/>
                  <a:ext cx="1727813"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0" kern="0" dirty="0" smtClean="0">
                      <a:solidFill>
                        <a:sysClr val="windowText" lastClr="000000"/>
                      </a:solidFill>
                    </a:rPr>
                    <a:t>Ⅴ</a:t>
                  </a:r>
                  <a:r>
                    <a:rPr kumimoji="0" lang="ja-JP" altLang="en-US" sz="2400" b="0" i="0" u="none" strike="noStrike" kern="0" cap="none" spc="0" normalizeH="0" baseline="0" noProof="0" dirty="0" smtClean="0">
                      <a:ln>
                        <a:noFill/>
                      </a:ln>
                      <a:solidFill>
                        <a:sysClr val="windowText" lastClr="000000"/>
                      </a:solidFill>
                      <a:effectLst/>
                      <a:uLnTx/>
                      <a:uFillTx/>
                    </a:rPr>
                    <a:t>／</a:t>
                  </a:r>
                  <a:r>
                    <a:rPr kumimoji="0" lang="en-US" altLang="ja-JP" sz="2400" b="0" kern="0" dirty="0">
                      <a:solidFill>
                        <a:sysClr val="windowText" lastClr="000000"/>
                      </a:solidFill>
                    </a:rPr>
                    <a:t>d</a:t>
                  </a:r>
                  <a:endParaRPr kumimoji="0" lang="en-US" altLang="ja-JP" sz="2400" b="0" i="0" u="none" strike="noStrike" kern="0" cap="none" spc="0" normalizeH="0" baseline="0" noProof="0" dirty="0" smtClean="0">
                    <a:ln>
                      <a:noFill/>
                    </a:ln>
                    <a:solidFill>
                      <a:sysClr val="windowText" lastClr="000000"/>
                    </a:solidFill>
                    <a:effectLst/>
                    <a:uLnTx/>
                    <a:uFillTx/>
                  </a:endParaRPr>
                </a:p>
              </p:txBody>
            </p:sp>
            <p:sp>
              <p:nvSpPr>
                <p:cNvPr id="76" name="テキスト ボックス 75"/>
                <p:cNvSpPr txBox="1"/>
                <p:nvPr/>
              </p:nvSpPr>
              <p:spPr>
                <a:xfrm>
                  <a:off x="4307697" y="4226443"/>
                  <a:ext cx="1727813"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0" kern="0" dirty="0" smtClean="0">
                      <a:solidFill>
                        <a:sysClr val="windowText" lastClr="000000"/>
                      </a:solidFill>
                    </a:rPr>
                    <a:t>Ⅰm</a:t>
                  </a:r>
                  <a:r>
                    <a:rPr kumimoji="0" lang="ja-JP" altLang="en-US" sz="2400" b="0" i="0" u="none" strike="noStrike" kern="0" cap="none" spc="0" normalizeH="0" baseline="0" noProof="0" dirty="0" smtClean="0">
                      <a:ln>
                        <a:noFill/>
                      </a:ln>
                      <a:solidFill>
                        <a:sysClr val="windowText" lastClr="000000"/>
                      </a:solidFill>
                      <a:effectLst/>
                      <a:uLnTx/>
                      <a:uFillTx/>
                    </a:rPr>
                    <a:t>／</a:t>
                  </a:r>
                  <a:r>
                    <a:rPr kumimoji="0" lang="en-US" altLang="ja-JP" sz="2400" b="0" i="0" u="none" strike="noStrike" kern="0" cap="none" spc="0" normalizeH="0" baseline="0" noProof="0" dirty="0" smtClean="0">
                      <a:ln>
                        <a:noFill/>
                      </a:ln>
                      <a:solidFill>
                        <a:sysClr val="windowText" lastClr="000000"/>
                      </a:solidFill>
                      <a:effectLst/>
                      <a:uLnTx/>
                      <a:uFillTx/>
                    </a:rPr>
                    <a:t>d</a:t>
                  </a:r>
                </a:p>
              </p:txBody>
            </p:sp>
          </p:grpSp>
          <p:sp>
            <p:nvSpPr>
              <p:cNvPr id="103" name="上矢印 102"/>
              <p:cNvSpPr/>
              <p:nvPr/>
            </p:nvSpPr>
            <p:spPr bwMode="auto">
              <a:xfrm rot="19448592">
                <a:off x="2672688" y="4774561"/>
                <a:ext cx="200932" cy="499427"/>
              </a:xfrm>
              <a:prstGeom prst="upArrow">
                <a:avLst/>
              </a:prstGeom>
              <a:solidFill>
                <a:schemeClr val="accent1">
                  <a:lumMod val="50000"/>
                </a:schemeClr>
              </a:solidFill>
              <a:ln w="9525"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dirty="0">
                  <a:ln>
                    <a:noFill/>
                  </a:ln>
                  <a:solidFill>
                    <a:srgbClr val="4D4D4D"/>
                  </a:solidFill>
                  <a:effectLst/>
                  <a:latin typeface="Arial" charset="0"/>
                  <a:ea typeface="メイリオ" charset="0"/>
                  <a:cs typeface="メイリオ" charset="0"/>
                </a:endParaRPr>
              </a:p>
            </p:txBody>
          </p:sp>
          <p:sp>
            <p:nvSpPr>
              <p:cNvPr id="104" name="上矢印 103"/>
              <p:cNvSpPr/>
              <p:nvPr/>
            </p:nvSpPr>
            <p:spPr bwMode="auto">
              <a:xfrm rot="2544501">
                <a:off x="6642712" y="4804439"/>
                <a:ext cx="200932" cy="499427"/>
              </a:xfrm>
              <a:prstGeom prst="upArrow">
                <a:avLst/>
              </a:prstGeom>
              <a:solidFill>
                <a:schemeClr val="accent1">
                  <a:lumMod val="50000"/>
                </a:schemeClr>
              </a:solidFill>
              <a:ln w="9525"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dirty="0">
                  <a:ln>
                    <a:noFill/>
                  </a:ln>
                  <a:solidFill>
                    <a:srgbClr val="4D4D4D"/>
                  </a:solidFill>
                  <a:effectLst/>
                  <a:latin typeface="Arial" charset="0"/>
                  <a:ea typeface="メイリオ" charset="0"/>
                  <a:cs typeface="メイリオ" charset="0"/>
                </a:endParaRPr>
              </a:p>
            </p:txBody>
          </p:sp>
          <p:sp>
            <p:nvSpPr>
              <p:cNvPr id="107" name="角丸四角形 106"/>
              <p:cNvSpPr/>
              <p:nvPr/>
            </p:nvSpPr>
            <p:spPr>
              <a:xfrm>
                <a:off x="3244260" y="5244308"/>
                <a:ext cx="2590270" cy="724692"/>
              </a:xfrm>
              <a:prstGeom prst="roundRect">
                <a:avLst/>
              </a:prstGeom>
              <a:noFill/>
              <a:ln w="381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prstClr val="white"/>
                  </a:solidFill>
                  <a:effectLst/>
                  <a:uLnTx/>
                  <a:uFillTx/>
                  <a:latin typeface="Calibri"/>
                  <a:ea typeface="ＭＳ Ｐゴシック"/>
                  <a:cs typeface="+mn-cs"/>
                </a:endParaRPr>
              </a:p>
            </p:txBody>
          </p:sp>
        </p:grpSp>
      </p:grpSp>
    </p:spTree>
    <p:extLst>
      <p:ext uri="{BB962C8B-B14F-4D97-AF65-F5344CB8AC3E}">
        <p14:creationId xmlns:p14="http://schemas.microsoft.com/office/powerpoint/2010/main" val="1339597069"/>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3" name="コンテンツ プレースホルダー 2"/>
          <p:cNvSpPr>
            <a:spLocks noGrp="1"/>
          </p:cNvSpPr>
          <p:nvPr>
            <p:ph idx="1"/>
          </p:nvPr>
        </p:nvSpPr>
        <p:spPr>
          <a:xfrm>
            <a:off x="495300" y="995075"/>
            <a:ext cx="8915400" cy="4525963"/>
          </a:xfrm>
        </p:spPr>
        <p:txBody>
          <a:bodyPr/>
          <a:lstStyle/>
          <a:p>
            <a:r>
              <a:rPr lang="ja-JP" altLang="en-US" dirty="0"/>
              <a:t>ＴＰＳでノンダイアトニックコードを扱わない</a:t>
            </a:r>
          </a:p>
          <a:p>
            <a:pPr lvl="1"/>
            <a:r>
              <a:rPr lang="ja-JP" altLang="en-US" dirty="0" smtClean="0"/>
              <a:t>ダイアトニックコードしかわからない</a:t>
            </a:r>
            <a:r>
              <a:rPr lang="en-US" altLang="ja-JP" dirty="0" smtClean="0"/>
              <a:t>TPS</a:t>
            </a:r>
            <a:r>
              <a:rPr lang="ja-JP" altLang="en-US" dirty="0" smtClean="0"/>
              <a:t>と調決定ができない</a:t>
            </a:r>
            <a:r>
              <a:rPr lang="en-US" altLang="ja-JP" dirty="0" smtClean="0"/>
              <a:t>CCG</a:t>
            </a:r>
            <a:r>
              <a:rPr lang="ja-JP" altLang="en-US" dirty="0" smtClean="0"/>
              <a:t>の相互補完が実現</a:t>
            </a:r>
            <a:endParaRPr lang="en-US" altLang="ja-JP" dirty="0"/>
          </a:p>
          <a:p>
            <a:endParaRPr kumimoji="1" lang="ja-JP" altLang="en-US" dirty="0"/>
          </a:p>
        </p:txBody>
      </p:sp>
      <p:grpSp>
        <p:nvGrpSpPr>
          <p:cNvPr id="29" name="図形グループ 28"/>
          <p:cNvGrpSpPr/>
          <p:nvPr/>
        </p:nvGrpSpPr>
        <p:grpSpPr>
          <a:xfrm>
            <a:off x="361818" y="3023970"/>
            <a:ext cx="8983795" cy="3183917"/>
            <a:chOff x="361818" y="2291786"/>
            <a:chExt cx="8983795" cy="3183917"/>
          </a:xfrm>
        </p:grpSpPr>
        <p:sp>
          <p:nvSpPr>
            <p:cNvPr id="30" name="テキスト ボックス 29"/>
            <p:cNvSpPr txBox="1"/>
            <p:nvPr/>
          </p:nvSpPr>
          <p:spPr>
            <a:xfrm>
              <a:off x="6036616" y="3691106"/>
              <a:ext cx="1727813"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0" kern="0" noProof="0" dirty="0" smtClean="0">
                  <a:solidFill>
                    <a:sysClr val="windowText" lastClr="000000"/>
                  </a:solidFill>
                </a:rPr>
                <a:t>Ⅴ</a:t>
              </a:r>
              <a:r>
                <a:rPr kumimoji="0" lang="ja-JP" altLang="en-US" sz="2400" b="0" i="0" u="none" strike="noStrike" kern="0" cap="none" spc="0" normalizeH="0" baseline="0" noProof="0" dirty="0" smtClean="0">
                  <a:ln>
                    <a:noFill/>
                  </a:ln>
                  <a:solidFill>
                    <a:sysClr val="windowText" lastClr="000000"/>
                  </a:solidFill>
                  <a:effectLst/>
                  <a:uLnTx/>
                  <a:uFillTx/>
                </a:rPr>
                <a:t>／</a:t>
              </a:r>
              <a:r>
                <a:rPr kumimoji="0" lang="en-US" altLang="ja-JP" sz="2400" b="0" kern="0" dirty="0">
                  <a:solidFill>
                    <a:sysClr val="windowText" lastClr="000000"/>
                  </a:solidFill>
                </a:rPr>
                <a:t>C</a:t>
              </a:r>
              <a:endParaRPr kumimoji="0" lang="en-US" altLang="ja-JP" sz="2400" b="0" i="0" u="none" strike="noStrike" kern="0" cap="none" spc="0" normalizeH="0" baseline="0" noProof="0" dirty="0" smtClean="0">
                <a:ln>
                  <a:noFill/>
                </a:ln>
                <a:solidFill>
                  <a:sysClr val="windowText" lastClr="000000"/>
                </a:solidFill>
                <a:effectLst/>
                <a:uLnTx/>
                <a:uFillTx/>
              </a:endParaRPr>
            </a:p>
          </p:txBody>
        </p:sp>
        <p:sp>
          <p:nvSpPr>
            <p:cNvPr id="31" name="テキスト ボックス 30"/>
            <p:cNvSpPr txBox="1"/>
            <p:nvPr/>
          </p:nvSpPr>
          <p:spPr>
            <a:xfrm>
              <a:off x="7617800" y="3717382"/>
              <a:ext cx="1727813"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0" kern="0" dirty="0" smtClean="0">
                  <a:solidFill>
                    <a:sysClr val="windowText" lastClr="000000"/>
                  </a:solidFill>
                </a:rPr>
                <a:t>Ⅰ</a:t>
              </a:r>
              <a:r>
                <a:rPr kumimoji="0" lang="ja-JP" altLang="en-US" sz="2400" b="0" i="0" u="none" strike="noStrike" kern="0" cap="none" spc="0" normalizeH="0" baseline="0" noProof="0" dirty="0" smtClean="0">
                  <a:ln>
                    <a:noFill/>
                  </a:ln>
                  <a:solidFill>
                    <a:sysClr val="windowText" lastClr="000000"/>
                  </a:solidFill>
                  <a:effectLst/>
                  <a:uLnTx/>
                  <a:uFillTx/>
                </a:rPr>
                <a:t>／</a:t>
              </a:r>
              <a:r>
                <a:rPr kumimoji="0" lang="en-US" altLang="ja-JP" sz="2400" b="0" kern="0" dirty="0">
                  <a:solidFill>
                    <a:sysClr val="windowText" lastClr="000000"/>
                  </a:solidFill>
                </a:rPr>
                <a:t>C</a:t>
              </a:r>
              <a:endParaRPr kumimoji="0" lang="en-US" altLang="ja-JP" sz="2400" b="0" i="0" u="none" strike="noStrike" kern="0" cap="none" spc="0" normalizeH="0" baseline="0" noProof="0" dirty="0" smtClean="0">
                <a:ln>
                  <a:noFill/>
                </a:ln>
                <a:solidFill>
                  <a:sysClr val="windowText" lastClr="000000"/>
                </a:solidFill>
                <a:effectLst/>
                <a:uLnTx/>
                <a:uFillTx/>
              </a:endParaRPr>
            </a:p>
          </p:txBody>
        </p:sp>
        <p:sp>
          <p:nvSpPr>
            <p:cNvPr id="32" name="テキスト ボックス 31"/>
            <p:cNvSpPr txBox="1"/>
            <p:nvPr/>
          </p:nvSpPr>
          <p:spPr>
            <a:xfrm>
              <a:off x="2859229" y="4891927"/>
              <a:ext cx="1727813"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0" kern="0" noProof="0" dirty="0" smtClean="0">
                  <a:solidFill>
                    <a:sysClr val="windowText" lastClr="000000"/>
                  </a:solidFill>
                </a:rPr>
                <a:t>Ⅵ</a:t>
              </a:r>
              <a:r>
                <a:rPr kumimoji="0" lang="ja-JP" altLang="en-US" sz="2400" b="0" i="0" u="none" strike="noStrike" kern="0" cap="none" spc="0" normalizeH="0" baseline="0" noProof="0" dirty="0" smtClean="0">
                  <a:ln>
                    <a:noFill/>
                  </a:ln>
                  <a:solidFill>
                    <a:sysClr val="windowText" lastClr="000000"/>
                  </a:solidFill>
                  <a:effectLst/>
                  <a:uLnTx/>
                  <a:uFillTx/>
                </a:rPr>
                <a:t>／</a:t>
              </a:r>
              <a:r>
                <a:rPr kumimoji="0" lang="en-US" altLang="ja-JP" sz="2400" b="0" i="0" u="none" strike="noStrike" kern="0" cap="none" spc="0" normalizeH="0" baseline="0" noProof="0" dirty="0" smtClean="0">
                  <a:ln>
                    <a:noFill/>
                  </a:ln>
                  <a:solidFill>
                    <a:sysClr val="windowText" lastClr="000000"/>
                  </a:solidFill>
                  <a:effectLst/>
                  <a:uLnTx/>
                  <a:uFillTx/>
                </a:rPr>
                <a:t>C</a:t>
              </a:r>
            </a:p>
          </p:txBody>
        </p:sp>
        <p:sp>
          <p:nvSpPr>
            <p:cNvPr id="33" name="テキスト ボックス 32"/>
            <p:cNvSpPr txBox="1"/>
            <p:nvPr/>
          </p:nvSpPr>
          <p:spPr>
            <a:xfrm>
              <a:off x="4399239" y="4900431"/>
              <a:ext cx="1727813"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0" kern="0" dirty="0" smtClean="0">
                  <a:solidFill>
                    <a:sysClr val="windowText" lastClr="000000"/>
                  </a:solidFill>
                </a:rPr>
                <a:t>Ⅱm</a:t>
              </a:r>
              <a:r>
                <a:rPr kumimoji="0" lang="ja-JP" altLang="en-US" sz="2400" b="0" i="0" u="none" strike="noStrike" kern="0" cap="none" spc="0" normalizeH="0" baseline="0" noProof="0" dirty="0" smtClean="0">
                  <a:ln>
                    <a:noFill/>
                  </a:ln>
                  <a:solidFill>
                    <a:sysClr val="windowText" lastClr="000000"/>
                  </a:solidFill>
                  <a:effectLst/>
                  <a:uLnTx/>
                  <a:uFillTx/>
                </a:rPr>
                <a:t>／</a:t>
              </a:r>
              <a:r>
                <a:rPr kumimoji="0" lang="en-US" altLang="ja-JP" sz="2400" b="0" kern="0" dirty="0">
                  <a:solidFill>
                    <a:sysClr val="windowText" lastClr="000000"/>
                  </a:solidFill>
                </a:rPr>
                <a:t>C</a:t>
              </a:r>
              <a:endParaRPr kumimoji="0" lang="en-US" altLang="ja-JP" sz="2400" b="0" i="0" u="none" strike="noStrike" kern="0" cap="none" spc="0" normalizeH="0" baseline="0" noProof="0" dirty="0" smtClean="0">
                <a:ln>
                  <a:noFill/>
                </a:ln>
                <a:solidFill>
                  <a:sysClr val="windowText" lastClr="000000"/>
                </a:solidFill>
                <a:effectLst/>
                <a:uLnTx/>
                <a:uFillTx/>
              </a:endParaRPr>
            </a:p>
          </p:txBody>
        </p:sp>
        <p:grpSp>
          <p:nvGrpSpPr>
            <p:cNvPr id="34" name="図形グループ 33"/>
            <p:cNvGrpSpPr/>
            <p:nvPr/>
          </p:nvGrpSpPr>
          <p:grpSpPr>
            <a:xfrm>
              <a:off x="361818" y="2291786"/>
              <a:ext cx="8606518" cy="3183917"/>
              <a:chOff x="361818" y="2785083"/>
              <a:chExt cx="8606518" cy="3183917"/>
            </a:xfrm>
          </p:grpSpPr>
          <p:grpSp>
            <p:nvGrpSpPr>
              <p:cNvPr id="35" name="図形グループ 34"/>
              <p:cNvGrpSpPr/>
              <p:nvPr/>
            </p:nvGrpSpPr>
            <p:grpSpPr>
              <a:xfrm>
                <a:off x="361818" y="2785083"/>
                <a:ext cx="8606518" cy="2452297"/>
                <a:chOff x="361818" y="2770141"/>
                <a:chExt cx="8606518" cy="2452297"/>
              </a:xfrm>
            </p:grpSpPr>
            <p:grpSp>
              <p:nvGrpSpPr>
                <p:cNvPr id="39" name="図形グループ 38"/>
                <p:cNvGrpSpPr/>
                <p:nvPr/>
              </p:nvGrpSpPr>
              <p:grpSpPr>
                <a:xfrm>
                  <a:off x="361818" y="2770141"/>
                  <a:ext cx="8606518" cy="2452297"/>
                  <a:chOff x="361818" y="2770141"/>
                  <a:chExt cx="8606518" cy="2452297"/>
                </a:xfrm>
              </p:grpSpPr>
              <p:grpSp>
                <p:nvGrpSpPr>
                  <p:cNvPr id="43" name="図形グループ 42"/>
                  <p:cNvGrpSpPr/>
                  <p:nvPr/>
                </p:nvGrpSpPr>
                <p:grpSpPr>
                  <a:xfrm>
                    <a:off x="361818" y="2770141"/>
                    <a:ext cx="8606518" cy="2452297"/>
                    <a:chOff x="361818" y="2973981"/>
                    <a:chExt cx="8606518" cy="2452297"/>
                  </a:xfrm>
                </p:grpSpPr>
                <p:grpSp>
                  <p:nvGrpSpPr>
                    <p:cNvPr id="45" name="図形グループ 44"/>
                    <p:cNvGrpSpPr/>
                    <p:nvPr/>
                  </p:nvGrpSpPr>
                  <p:grpSpPr>
                    <a:xfrm>
                      <a:off x="361818" y="2973981"/>
                      <a:ext cx="8606518" cy="1189264"/>
                      <a:chOff x="316347" y="2751212"/>
                      <a:chExt cx="8606518" cy="1189264"/>
                    </a:xfrm>
                  </p:grpSpPr>
                  <p:grpSp>
                    <p:nvGrpSpPr>
                      <p:cNvPr id="47" name="図形グループ 46"/>
                      <p:cNvGrpSpPr/>
                      <p:nvPr/>
                    </p:nvGrpSpPr>
                    <p:grpSpPr>
                      <a:xfrm>
                        <a:off x="1612080" y="3335330"/>
                        <a:ext cx="7310785" cy="605146"/>
                        <a:chOff x="893540" y="3822671"/>
                        <a:chExt cx="7310785" cy="605146"/>
                      </a:xfrm>
                    </p:grpSpPr>
                    <p:sp>
                      <p:nvSpPr>
                        <p:cNvPr id="49" name="テキスト ボックス 48"/>
                        <p:cNvSpPr txBox="1"/>
                        <p:nvPr/>
                      </p:nvSpPr>
                      <p:spPr>
                        <a:xfrm>
                          <a:off x="893540" y="3832737"/>
                          <a:ext cx="891023" cy="5847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3200" b="0" i="0" u="none" strike="noStrike" kern="0" cap="none" spc="0" normalizeH="0" baseline="0" noProof="0" dirty="0" smtClean="0">
                              <a:ln>
                                <a:noFill/>
                              </a:ln>
                              <a:solidFill>
                                <a:sysClr val="windowText" lastClr="000000"/>
                              </a:solidFill>
                              <a:effectLst/>
                              <a:uLnTx/>
                              <a:uFillTx/>
                            </a:rPr>
                            <a:t>C</a:t>
                          </a:r>
                          <a:endParaRPr kumimoji="0" lang="ja-JP" altLang="en-US" sz="3200" b="0" i="0" u="none" strike="noStrike" kern="0" cap="none" spc="0" normalizeH="0" baseline="0" noProof="0" dirty="0">
                            <a:ln>
                              <a:noFill/>
                            </a:ln>
                            <a:solidFill>
                              <a:sysClr val="windowText" lastClr="000000"/>
                            </a:solidFill>
                            <a:effectLst/>
                            <a:uLnTx/>
                            <a:uFillTx/>
                          </a:endParaRPr>
                        </a:p>
                      </p:txBody>
                    </p:sp>
                    <p:sp>
                      <p:nvSpPr>
                        <p:cNvPr id="50" name="テキスト ボックス 49"/>
                        <p:cNvSpPr txBox="1"/>
                        <p:nvPr/>
                      </p:nvSpPr>
                      <p:spPr>
                        <a:xfrm>
                          <a:off x="2405542" y="3832737"/>
                          <a:ext cx="891023" cy="5847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3200" b="0" kern="0" dirty="0">
                              <a:solidFill>
                                <a:sysClr val="windowText" lastClr="000000"/>
                              </a:solidFill>
                            </a:rPr>
                            <a:t>A</a:t>
                          </a:r>
                          <a:r>
                            <a:rPr kumimoji="0" lang="en-US" altLang="ja-JP" sz="3200" b="0" i="0" u="none" strike="noStrike" kern="0" cap="none" spc="0" normalizeH="0" baseline="0" noProof="0" dirty="0" smtClean="0">
                              <a:ln>
                                <a:noFill/>
                              </a:ln>
                              <a:solidFill>
                                <a:sysClr val="windowText" lastClr="000000"/>
                              </a:solidFill>
                              <a:effectLst/>
                              <a:uLnTx/>
                              <a:uFillTx/>
                            </a:rPr>
                            <a:t>7</a:t>
                          </a:r>
                          <a:endParaRPr kumimoji="0" lang="ja-JP" altLang="en-US" sz="3200" b="0" i="0" u="none" strike="noStrike" kern="0" cap="none" spc="0" normalizeH="0" baseline="0" noProof="0" dirty="0">
                            <a:ln>
                              <a:noFill/>
                            </a:ln>
                            <a:solidFill>
                              <a:sysClr val="windowText" lastClr="000000"/>
                            </a:solidFill>
                            <a:effectLst/>
                            <a:uLnTx/>
                            <a:uFillTx/>
                          </a:endParaRPr>
                        </a:p>
                      </p:txBody>
                    </p:sp>
                    <p:sp>
                      <p:nvSpPr>
                        <p:cNvPr id="51" name="テキスト ボックス 50"/>
                        <p:cNvSpPr txBox="1"/>
                        <p:nvPr/>
                      </p:nvSpPr>
                      <p:spPr>
                        <a:xfrm>
                          <a:off x="3694135" y="3832737"/>
                          <a:ext cx="1376384" cy="5847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3200" b="0" kern="0" dirty="0" smtClean="0">
                              <a:solidFill>
                                <a:sysClr val="windowText" lastClr="000000"/>
                              </a:solidFill>
                            </a:rPr>
                            <a:t>Dm7</a:t>
                          </a:r>
                          <a:endParaRPr kumimoji="0" lang="ja-JP" altLang="en-US" sz="3200" b="0" i="0" u="none" strike="noStrike" kern="0" cap="none" spc="0" normalizeH="0" baseline="0" noProof="0" dirty="0">
                            <a:ln>
                              <a:noFill/>
                            </a:ln>
                            <a:solidFill>
                              <a:sysClr val="windowText" lastClr="000000"/>
                            </a:solidFill>
                            <a:effectLst/>
                            <a:uLnTx/>
                            <a:uFillTx/>
                          </a:endParaRPr>
                        </a:p>
                      </p:txBody>
                    </p:sp>
                    <p:sp>
                      <p:nvSpPr>
                        <p:cNvPr id="52" name="テキスト ボックス 51"/>
                        <p:cNvSpPr txBox="1"/>
                        <p:nvPr/>
                      </p:nvSpPr>
                      <p:spPr>
                        <a:xfrm>
                          <a:off x="5616552" y="3822671"/>
                          <a:ext cx="891023" cy="5847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3200" b="0" kern="0" dirty="0">
                              <a:solidFill>
                                <a:sysClr val="windowText" lastClr="000000"/>
                              </a:solidFill>
                            </a:rPr>
                            <a:t>G</a:t>
                          </a:r>
                          <a:r>
                            <a:rPr kumimoji="0" lang="en-US" altLang="ja-JP" sz="3200" b="0" i="0" u="none" strike="noStrike" kern="0" cap="none" spc="0" normalizeH="0" baseline="0" noProof="0" dirty="0" smtClean="0">
                              <a:ln>
                                <a:noFill/>
                              </a:ln>
                              <a:solidFill>
                                <a:sysClr val="windowText" lastClr="000000"/>
                              </a:solidFill>
                              <a:effectLst/>
                              <a:uLnTx/>
                              <a:uFillTx/>
                            </a:rPr>
                            <a:t>7</a:t>
                          </a:r>
                          <a:endParaRPr kumimoji="0" lang="ja-JP" altLang="en-US" sz="3200" b="0" i="0" u="none" strike="noStrike" kern="0" cap="none" spc="0" normalizeH="0" baseline="0" noProof="0" dirty="0">
                            <a:ln>
                              <a:noFill/>
                            </a:ln>
                            <a:solidFill>
                              <a:sysClr val="windowText" lastClr="000000"/>
                            </a:solidFill>
                            <a:effectLst/>
                            <a:uLnTx/>
                            <a:uFillTx/>
                          </a:endParaRPr>
                        </a:p>
                      </p:txBody>
                    </p:sp>
                    <p:sp>
                      <p:nvSpPr>
                        <p:cNvPr id="53" name="テキスト ボックス 52"/>
                        <p:cNvSpPr txBox="1"/>
                        <p:nvPr/>
                      </p:nvSpPr>
                      <p:spPr>
                        <a:xfrm>
                          <a:off x="7313302" y="3843041"/>
                          <a:ext cx="891023" cy="5847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3200" b="0" kern="0" dirty="0">
                              <a:solidFill>
                                <a:sysClr val="windowText" lastClr="000000"/>
                              </a:solidFill>
                            </a:rPr>
                            <a:t>C</a:t>
                          </a:r>
                          <a:endParaRPr kumimoji="0" lang="ja-JP" altLang="en-US" sz="3200" b="0" i="0" u="none" strike="noStrike" kern="0" cap="none" spc="0" normalizeH="0" baseline="0" noProof="0" dirty="0">
                            <a:ln>
                              <a:noFill/>
                            </a:ln>
                            <a:solidFill>
                              <a:sysClr val="windowText" lastClr="000000"/>
                            </a:solidFill>
                            <a:effectLst/>
                            <a:uLnTx/>
                            <a:uFillTx/>
                          </a:endParaRPr>
                        </a:p>
                      </p:txBody>
                    </p:sp>
                  </p:grpSp>
                  <p:sp>
                    <p:nvSpPr>
                      <p:cNvPr id="48" name="テキスト ボックス 47"/>
                      <p:cNvSpPr txBox="1"/>
                      <p:nvPr/>
                    </p:nvSpPr>
                    <p:spPr>
                      <a:xfrm>
                        <a:off x="316347" y="2751212"/>
                        <a:ext cx="1613893" cy="369332"/>
                      </a:xfrm>
                      <a:prstGeom prst="rect">
                        <a:avLst/>
                      </a:prstGeom>
                      <a:noFill/>
                      <a:ln>
                        <a:solidFill>
                          <a:sysClr val="windowText" lastClr="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smtClean="0">
                            <a:ln>
                              <a:noFill/>
                            </a:ln>
                            <a:solidFill>
                              <a:sysClr val="windowText" lastClr="000000"/>
                            </a:solidFill>
                            <a:effectLst/>
                            <a:uLnTx/>
                            <a:uFillTx/>
                          </a:rPr>
                          <a:t>Main</a:t>
                        </a:r>
                        <a:r>
                          <a:rPr kumimoji="0" lang="en-US" altLang="ja-JP" sz="1800" b="0" i="0" u="none" strike="noStrike" kern="0" cap="none" spc="0" normalizeH="0" baseline="0" noProof="0" dirty="0">
                            <a:ln>
                              <a:noFill/>
                            </a:ln>
                            <a:solidFill>
                              <a:sysClr val="windowText" lastClr="000000"/>
                            </a:solidFill>
                            <a:effectLst/>
                            <a:uLnTx/>
                            <a:uFillTx/>
                          </a:rPr>
                          <a:t> </a:t>
                        </a:r>
                        <a:r>
                          <a:rPr kumimoji="0" lang="en-US" altLang="ja-JP" sz="1800" b="0" i="0" u="none" strike="noStrike" kern="0" cap="none" spc="0" normalizeH="0" baseline="0" noProof="0" dirty="0" smtClean="0">
                            <a:ln>
                              <a:noFill/>
                            </a:ln>
                            <a:solidFill>
                              <a:sysClr val="windowText" lastClr="000000"/>
                            </a:solidFill>
                            <a:effectLst/>
                            <a:uLnTx/>
                            <a:uFillTx/>
                          </a:rPr>
                          <a:t>Key: </a:t>
                        </a:r>
                        <a:r>
                          <a:rPr kumimoji="0" lang="en-US" altLang="ja-JP" sz="1800" b="0" kern="0" dirty="0">
                            <a:solidFill>
                              <a:sysClr val="windowText" lastClr="000000"/>
                            </a:solidFill>
                          </a:rPr>
                          <a:t>C</a:t>
                        </a:r>
                        <a:endParaRPr kumimoji="0" lang="ja-JP" altLang="en-US" sz="1800" b="0" i="0" u="none" strike="noStrike" kern="0" cap="none" spc="0" normalizeH="0" baseline="0" noProof="0" dirty="0">
                          <a:ln>
                            <a:noFill/>
                          </a:ln>
                          <a:solidFill>
                            <a:sysClr val="windowText" lastClr="000000"/>
                          </a:solidFill>
                          <a:effectLst/>
                          <a:uLnTx/>
                          <a:uFillTx/>
                        </a:endParaRPr>
                      </a:p>
                    </p:txBody>
                  </p:sp>
                </p:grpSp>
                <p:sp>
                  <p:nvSpPr>
                    <p:cNvPr id="46" name="下矢印 45"/>
                    <p:cNvSpPr/>
                    <p:nvPr/>
                  </p:nvSpPr>
                  <p:spPr>
                    <a:xfrm>
                      <a:off x="4254302" y="5055199"/>
                      <a:ext cx="407687" cy="371079"/>
                    </a:xfrm>
                    <a:prstGeom prst="downArrow">
                      <a:avLst/>
                    </a:prstGeom>
                    <a:solidFill>
                      <a:srgbClr val="1F497D"/>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prstClr val="white"/>
                        </a:solidFill>
                        <a:effectLst/>
                        <a:uLnTx/>
                        <a:uFillTx/>
                        <a:latin typeface="Calibri"/>
                        <a:ea typeface="ＭＳ Ｐゴシック"/>
                        <a:cs typeface="+mn-cs"/>
                      </a:endParaRPr>
                    </a:p>
                  </p:txBody>
                </p:sp>
              </p:grpSp>
              <p:sp>
                <p:nvSpPr>
                  <p:cNvPr id="44" name="角丸四角形 43"/>
                  <p:cNvSpPr/>
                  <p:nvPr/>
                </p:nvSpPr>
                <p:spPr>
                  <a:xfrm>
                    <a:off x="3169554" y="3360846"/>
                    <a:ext cx="2590270" cy="1423274"/>
                  </a:xfrm>
                  <a:prstGeom prst="roundRect">
                    <a:avLst/>
                  </a:prstGeom>
                  <a:noFill/>
                  <a:ln w="38100" cap="flat" cmpd="sng" algn="ctr">
                    <a:solidFill>
                      <a:srgbClr val="9BBB59">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prstClr val="white"/>
                      </a:solidFill>
                      <a:effectLst/>
                      <a:uLnTx/>
                      <a:uFillTx/>
                      <a:latin typeface="Calibri"/>
                      <a:ea typeface="ＭＳ Ｐゴシック"/>
                      <a:cs typeface="+mn-cs"/>
                    </a:endParaRPr>
                  </a:p>
                </p:txBody>
              </p:sp>
            </p:grpSp>
            <p:sp>
              <p:nvSpPr>
                <p:cNvPr id="40" name="テキスト ボックス 39"/>
                <p:cNvSpPr txBox="1"/>
                <p:nvPr/>
              </p:nvSpPr>
              <p:spPr>
                <a:xfrm>
                  <a:off x="1222039" y="4199345"/>
                  <a:ext cx="1727813"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0" kern="0" dirty="0" smtClean="0">
                      <a:solidFill>
                        <a:sysClr val="windowText" lastClr="000000"/>
                      </a:solidFill>
                    </a:rPr>
                    <a:t>Ⅰ</a:t>
                  </a:r>
                  <a:r>
                    <a:rPr kumimoji="0" lang="ja-JP" altLang="en-US" sz="2400" b="0" i="0" u="none" strike="noStrike" kern="0" cap="none" spc="0" normalizeH="0" baseline="0" noProof="0" dirty="0" smtClean="0">
                      <a:ln>
                        <a:noFill/>
                      </a:ln>
                      <a:solidFill>
                        <a:sysClr val="windowText" lastClr="000000"/>
                      </a:solidFill>
                      <a:effectLst/>
                      <a:uLnTx/>
                      <a:uFillTx/>
                    </a:rPr>
                    <a:t>／</a:t>
                  </a:r>
                  <a:r>
                    <a:rPr kumimoji="0" lang="en-US" altLang="ja-JP" sz="2400" b="0" kern="0" dirty="0">
                      <a:solidFill>
                        <a:sysClr val="windowText" lastClr="000000"/>
                      </a:solidFill>
                    </a:rPr>
                    <a:t>C</a:t>
                  </a:r>
                  <a:endParaRPr kumimoji="0" lang="en-US" altLang="ja-JP" sz="2400" b="0" i="0" u="none" strike="noStrike" kern="0" cap="none" spc="0" normalizeH="0" baseline="0" noProof="0" dirty="0" smtClean="0">
                    <a:ln>
                      <a:noFill/>
                    </a:ln>
                    <a:solidFill>
                      <a:sysClr val="windowText" lastClr="000000"/>
                    </a:solidFill>
                    <a:effectLst/>
                    <a:uLnTx/>
                    <a:uFillTx/>
                  </a:endParaRPr>
                </a:p>
              </p:txBody>
            </p:sp>
            <p:sp>
              <p:nvSpPr>
                <p:cNvPr id="41" name="テキスト ボックス 40"/>
                <p:cNvSpPr txBox="1"/>
                <p:nvPr/>
              </p:nvSpPr>
              <p:spPr>
                <a:xfrm>
                  <a:off x="2767687" y="4217939"/>
                  <a:ext cx="1727813"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0" kern="0" dirty="0" smtClean="0">
                      <a:solidFill>
                        <a:sysClr val="windowText" lastClr="000000"/>
                      </a:solidFill>
                    </a:rPr>
                    <a:t>Ⅴ</a:t>
                  </a:r>
                  <a:r>
                    <a:rPr kumimoji="0" lang="ja-JP" altLang="en-US" sz="2400" b="0" i="0" u="none" strike="noStrike" kern="0" cap="none" spc="0" normalizeH="0" baseline="0" noProof="0" dirty="0" smtClean="0">
                      <a:ln>
                        <a:noFill/>
                      </a:ln>
                      <a:solidFill>
                        <a:sysClr val="windowText" lastClr="000000"/>
                      </a:solidFill>
                      <a:effectLst/>
                      <a:uLnTx/>
                      <a:uFillTx/>
                    </a:rPr>
                    <a:t>／</a:t>
                  </a:r>
                  <a:r>
                    <a:rPr kumimoji="0" lang="en-US" altLang="ja-JP" sz="2400" b="0" kern="0" dirty="0">
                      <a:solidFill>
                        <a:sysClr val="windowText" lastClr="000000"/>
                      </a:solidFill>
                    </a:rPr>
                    <a:t>d</a:t>
                  </a:r>
                  <a:endParaRPr kumimoji="0" lang="en-US" altLang="ja-JP" sz="2400" b="0" i="0" u="none" strike="noStrike" kern="0" cap="none" spc="0" normalizeH="0" baseline="0" noProof="0" dirty="0" smtClean="0">
                    <a:ln>
                      <a:noFill/>
                    </a:ln>
                    <a:solidFill>
                      <a:sysClr val="windowText" lastClr="000000"/>
                    </a:solidFill>
                    <a:effectLst/>
                    <a:uLnTx/>
                    <a:uFillTx/>
                  </a:endParaRPr>
                </a:p>
              </p:txBody>
            </p:sp>
            <p:sp>
              <p:nvSpPr>
                <p:cNvPr id="42" name="テキスト ボックス 41"/>
                <p:cNvSpPr txBox="1"/>
                <p:nvPr/>
              </p:nvSpPr>
              <p:spPr>
                <a:xfrm>
                  <a:off x="4307697" y="4226443"/>
                  <a:ext cx="1727813"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0" kern="0" dirty="0" smtClean="0">
                      <a:solidFill>
                        <a:sysClr val="windowText" lastClr="000000"/>
                      </a:solidFill>
                    </a:rPr>
                    <a:t>Ⅰm</a:t>
                  </a:r>
                  <a:r>
                    <a:rPr kumimoji="0" lang="ja-JP" altLang="en-US" sz="2400" b="0" i="0" u="none" strike="noStrike" kern="0" cap="none" spc="0" normalizeH="0" baseline="0" noProof="0" dirty="0" smtClean="0">
                      <a:ln>
                        <a:noFill/>
                      </a:ln>
                      <a:solidFill>
                        <a:sysClr val="windowText" lastClr="000000"/>
                      </a:solidFill>
                      <a:effectLst/>
                      <a:uLnTx/>
                      <a:uFillTx/>
                    </a:rPr>
                    <a:t>／</a:t>
                  </a:r>
                  <a:r>
                    <a:rPr kumimoji="0" lang="en-US" altLang="ja-JP" sz="2400" b="0" i="0" u="none" strike="noStrike" kern="0" cap="none" spc="0" normalizeH="0" baseline="0" noProof="0" dirty="0" smtClean="0">
                      <a:ln>
                        <a:noFill/>
                      </a:ln>
                      <a:solidFill>
                        <a:sysClr val="windowText" lastClr="000000"/>
                      </a:solidFill>
                      <a:effectLst/>
                      <a:uLnTx/>
                      <a:uFillTx/>
                    </a:rPr>
                    <a:t>d</a:t>
                  </a:r>
                </a:p>
              </p:txBody>
            </p:sp>
          </p:grpSp>
          <p:sp>
            <p:nvSpPr>
              <p:cNvPr id="36" name="上矢印 35"/>
              <p:cNvSpPr/>
              <p:nvPr/>
            </p:nvSpPr>
            <p:spPr bwMode="auto">
              <a:xfrm rot="19448592">
                <a:off x="2209929" y="4122872"/>
                <a:ext cx="244394" cy="508159"/>
              </a:xfrm>
              <a:prstGeom prst="upArrow">
                <a:avLst/>
              </a:prstGeom>
              <a:solidFill>
                <a:schemeClr val="accent1">
                  <a:lumMod val="50000"/>
                </a:schemeClr>
              </a:solidFill>
              <a:ln w="9525"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dirty="0">
                  <a:ln>
                    <a:noFill/>
                  </a:ln>
                  <a:solidFill>
                    <a:srgbClr val="4D4D4D"/>
                  </a:solidFill>
                  <a:effectLst/>
                  <a:latin typeface="Arial" charset="0"/>
                  <a:ea typeface="メイリオ" charset="0"/>
                  <a:cs typeface="メイリオ" charset="0"/>
                </a:endParaRPr>
              </a:p>
            </p:txBody>
          </p:sp>
          <p:sp>
            <p:nvSpPr>
              <p:cNvPr id="38" name="角丸四角形 37"/>
              <p:cNvSpPr/>
              <p:nvPr/>
            </p:nvSpPr>
            <p:spPr>
              <a:xfrm>
                <a:off x="3244260" y="5244308"/>
                <a:ext cx="2590270" cy="724692"/>
              </a:xfrm>
              <a:prstGeom prst="roundRect">
                <a:avLst/>
              </a:prstGeom>
              <a:noFill/>
              <a:ln w="381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prstClr val="white"/>
                  </a:solidFill>
                  <a:effectLst/>
                  <a:uLnTx/>
                  <a:uFillTx/>
                  <a:latin typeface="Calibri"/>
                  <a:ea typeface="ＭＳ Ｐゴシック"/>
                  <a:cs typeface="+mn-cs"/>
                </a:endParaRPr>
              </a:p>
            </p:txBody>
          </p:sp>
        </p:grpSp>
      </p:grpSp>
    </p:spTree>
    <p:extLst>
      <p:ext uri="{BB962C8B-B14F-4D97-AF65-F5344CB8AC3E}">
        <p14:creationId xmlns:p14="http://schemas.microsoft.com/office/powerpoint/2010/main" val="261454436"/>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prstClr val="black"/>
                </a:solidFill>
              </a:rPr>
              <a:t>応用先</a:t>
            </a:r>
            <a:endParaRPr kumimoji="1" lang="ja-JP" altLang="en-US" sz="3600" dirty="0"/>
          </a:p>
        </p:txBody>
      </p:sp>
      <p:sp>
        <p:nvSpPr>
          <p:cNvPr id="3" name="コンテンツ プレースホルダー 2"/>
          <p:cNvSpPr>
            <a:spLocks noGrp="1"/>
          </p:cNvSpPr>
          <p:nvPr>
            <p:ph idx="1"/>
          </p:nvPr>
        </p:nvSpPr>
        <p:spPr>
          <a:xfrm>
            <a:off x="430213" y="1167783"/>
            <a:ext cx="9636510" cy="4525963"/>
          </a:xfrm>
        </p:spPr>
        <p:txBody>
          <a:bodyPr/>
          <a:lstStyle/>
          <a:p>
            <a:r>
              <a:rPr lang="ja-JP" altLang="en-US" dirty="0">
                <a:latin typeface="+mj-ea"/>
                <a:cs typeface="メイリオ"/>
              </a:rPr>
              <a:t>計算論的音楽理論の意義</a:t>
            </a:r>
            <a:endParaRPr lang="en-US" altLang="ja-JP" dirty="0">
              <a:latin typeface="+mj-ea"/>
              <a:cs typeface="メイリオ"/>
            </a:endParaRPr>
          </a:p>
          <a:p>
            <a:pPr marL="0" indent="0">
              <a:buNone/>
            </a:pPr>
            <a:r>
              <a:rPr lang="ja-JP" altLang="en-US" sz="3600" dirty="0">
                <a:latin typeface="+mj-ea"/>
                <a:cs typeface="メイリオ"/>
              </a:rPr>
              <a:t>　</a:t>
            </a:r>
            <a:r>
              <a:rPr lang="ja-JP" altLang="en-US" sz="2400" dirty="0">
                <a:latin typeface="+mj-ea"/>
                <a:cs typeface="メイリオ"/>
              </a:rPr>
              <a:t>ー前述のツールは音楽理論に基づいて</a:t>
            </a:r>
            <a:r>
              <a:rPr lang="ja-JP" altLang="en-US" sz="2400" dirty="0" smtClean="0">
                <a:latin typeface="+mj-ea"/>
                <a:cs typeface="メイリオ"/>
              </a:rPr>
              <a:t>いないものが多い</a:t>
            </a:r>
            <a:endParaRPr lang="en-US" altLang="ja-JP" sz="2400" dirty="0">
              <a:latin typeface="+mj-ea"/>
              <a:cs typeface="メイリオ"/>
            </a:endParaRPr>
          </a:p>
          <a:p>
            <a:pPr marL="0" indent="0">
              <a:buNone/>
            </a:pPr>
            <a:r>
              <a:rPr lang="en-US" altLang="ja-JP" sz="2400" dirty="0">
                <a:latin typeface="+mj-ea"/>
                <a:cs typeface="メイリオ"/>
              </a:rPr>
              <a:t>      (</a:t>
            </a:r>
            <a:r>
              <a:rPr lang="ja-JP" altLang="en-US" sz="2400" dirty="0">
                <a:latin typeface="+mj-ea"/>
                <a:cs typeface="メイリオ"/>
              </a:rPr>
              <a:t>確率モデル、機械</a:t>
            </a:r>
            <a:r>
              <a:rPr lang="ja-JP" altLang="en-US" sz="2400" dirty="0" smtClean="0">
                <a:latin typeface="+mj-ea"/>
                <a:cs typeface="メイリオ"/>
              </a:rPr>
              <a:t>学習、</a:t>
            </a:r>
            <a:r>
              <a:rPr lang="en-US" altLang="ja-JP" sz="2400" dirty="0" err="1">
                <a:latin typeface="+mj-ea"/>
                <a:cs typeface="メイリオ"/>
              </a:rPr>
              <a:t>chroma</a:t>
            </a:r>
            <a:r>
              <a:rPr lang="en-US" altLang="ja-JP" sz="2400" dirty="0">
                <a:latin typeface="+mj-ea"/>
                <a:cs typeface="メイリオ"/>
              </a:rPr>
              <a:t> vector </a:t>
            </a:r>
            <a:r>
              <a:rPr lang="ja-JP" altLang="en-US" sz="2400" dirty="0" smtClean="0">
                <a:latin typeface="+mj-ea"/>
                <a:cs typeface="メイリオ"/>
              </a:rPr>
              <a:t>を</a:t>
            </a:r>
            <a:r>
              <a:rPr lang="ja-JP" altLang="en-US" sz="2400" dirty="0">
                <a:latin typeface="+mj-ea"/>
                <a:cs typeface="メイリオ"/>
              </a:rPr>
              <a:t>用いて</a:t>
            </a:r>
            <a:r>
              <a:rPr lang="ja-JP" altLang="en-US" sz="2400" dirty="0" smtClean="0">
                <a:latin typeface="+mj-ea"/>
                <a:cs typeface="メイリオ"/>
              </a:rPr>
              <a:t>いるものが主流</a:t>
            </a:r>
            <a:r>
              <a:rPr lang="en-US" altLang="ja-JP" sz="2400" dirty="0" smtClean="0">
                <a:latin typeface="+mj-ea"/>
                <a:cs typeface="メイリオ"/>
              </a:rPr>
              <a:t>)</a:t>
            </a:r>
            <a:endParaRPr lang="en-US" altLang="ja-JP" sz="2400" dirty="0">
              <a:latin typeface="+mj-ea"/>
              <a:cs typeface="メイリオ"/>
            </a:endParaRPr>
          </a:p>
          <a:p>
            <a:pPr marL="0" indent="0">
              <a:buNone/>
            </a:pPr>
            <a:r>
              <a:rPr lang="en-US" altLang="ja-JP" sz="2400" dirty="0">
                <a:latin typeface="+mj-ea"/>
                <a:cs typeface="メイリオ"/>
              </a:rPr>
              <a:t>    </a:t>
            </a:r>
            <a:r>
              <a:rPr lang="ja-JP" altLang="en-US" sz="2400" dirty="0">
                <a:latin typeface="+mj-ea"/>
                <a:cs typeface="メイリオ"/>
              </a:rPr>
              <a:t>ー旧来の音楽理論は経験則の集合体</a:t>
            </a:r>
            <a:endParaRPr lang="en-US" altLang="ja-JP" sz="2400" dirty="0">
              <a:latin typeface="+mj-ea"/>
              <a:cs typeface="メイリオ"/>
            </a:endParaRPr>
          </a:p>
          <a:p>
            <a:pPr marL="0" indent="0">
              <a:buNone/>
            </a:pPr>
            <a:r>
              <a:rPr lang="ja-JP" altLang="ja-JP" sz="2400" dirty="0">
                <a:latin typeface="+mj-ea"/>
                <a:cs typeface="メイリオ"/>
              </a:rPr>
              <a:t>　</a:t>
            </a:r>
            <a:r>
              <a:rPr lang="ja-JP" altLang="en-US" sz="2400" dirty="0">
                <a:latin typeface="+mj-ea"/>
                <a:cs typeface="メイリオ"/>
              </a:rPr>
              <a:t>　　　</a:t>
            </a:r>
            <a:r>
              <a:rPr lang="en-US" altLang="ja-JP" sz="2400" dirty="0">
                <a:latin typeface="+mj-ea"/>
                <a:cs typeface="メイリオ"/>
              </a:rPr>
              <a:t>→</a:t>
            </a:r>
            <a:r>
              <a:rPr lang="ja-JP" altLang="en-US" sz="2400" dirty="0">
                <a:latin typeface="+mj-ea"/>
                <a:cs typeface="メイリオ"/>
              </a:rPr>
              <a:t>計算機への実装が難しい</a:t>
            </a:r>
            <a:endParaRPr lang="en-US" altLang="ja-JP" sz="2400" dirty="0">
              <a:latin typeface="+mj-ea"/>
              <a:cs typeface="メイリオ"/>
            </a:endParaRPr>
          </a:p>
          <a:p>
            <a:pPr marL="0" indent="0">
              <a:buNone/>
            </a:pPr>
            <a:r>
              <a:rPr lang="ja-JP" altLang="en-US" sz="2400" dirty="0">
                <a:latin typeface="+mj-ea"/>
                <a:cs typeface="メイリオ"/>
              </a:rPr>
              <a:t>　</a:t>
            </a:r>
            <a:r>
              <a:rPr lang="en-US" altLang="ja-JP" sz="2400" dirty="0">
                <a:latin typeface="+mj-ea"/>
                <a:cs typeface="メイリオ"/>
              </a:rPr>
              <a:t> </a:t>
            </a:r>
            <a:r>
              <a:rPr lang="ja-JP" altLang="en-US" sz="2400" dirty="0">
                <a:latin typeface="+mj-ea"/>
                <a:cs typeface="メイリオ"/>
              </a:rPr>
              <a:t>ー音楽理論を数学的な手法を用いて再定義する必要</a:t>
            </a:r>
            <a:endParaRPr lang="en-US" altLang="ja-JP" sz="2400" dirty="0" smtClean="0"/>
          </a:p>
        </p:txBody>
      </p:sp>
      <p:grpSp>
        <p:nvGrpSpPr>
          <p:cNvPr id="4" name="図形グループ 3"/>
          <p:cNvGrpSpPr/>
          <p:nvPr/>
        </p:nvGrpSpPr>
        <p:grpSpPr>
          <a:xfrm>
            <a:off x="1431221" y="4092771"/>
            <a:ext cx="7456669" cy="2915353"/>
            <a:chOff x="1465712" y="3993314"/>
            <a:chExt cx="7456669" cy="2915353"/>
          </a:xfrm>
        </p:grpSpPr>
        <p:pic>
          <p:nvPicPr>
            <p:cNvPr id="5" name="図 4" descr="IMG_806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9402" y="4634623"/>
              <a:ext cx="3932979" cy="2042124"/>
            </a:xfrm>
            <a:prstGeom prst="rect">
              <a:avLst/>
            </a:prstGeom>
          </p:spPr>
        </p:pic>
        <p:grpSp>
          <p:nvGrpSpPr>
            <p:cNvPr id="6" name="図形グループ 5"/>
            <p:cNvGrpSpPr/>
            <p:nvPr/>
          </p:nvGrpSpPr>
          <p:grpSpPr>
            <a:xfrm>
              <a:off x="1465712" y="3993314"/>
              <a:ext cx="2755226" cy="2915353"/>
              <a:chOff x="1352965" y="3993314"/>
              <a:chExt cx="2543286" cy="2915353"/>
            </a:xfrm>
          </p:grpSpPr>
          <p:sp>
            <p:nvSpPr>
              <p:cNvPr id="7" name="雲形吹き出し 6"/>
              <p:cNvSpPr/>
              <p:nvPr/>
            </p:nvSpPr>
            <p:spPr>
              <a:xfrm rot="18205136" flipH="1">
                <a:off x="1166931" y="4179348"/>
                <a:ext cx="2915353" cy="2543286"/>
              </a:xfrm>
              <a:prstGeom prst="cloudCallout">
                <a:avLst/>
              </a:prstGeom>
              <a:no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pic>
            <p:nvPicPr>
              <p:cNvPr id="8" name="図 7" descr="music-back03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4627" y="4824013"/>
                <a:ext cx="1672054" cy="1337642"/>
              </a:xfrm>
              <a:prstGeom prst="rect">
                <a:avLst/>
              </a:prstGeom>
            </p:spPr>
          </p:pic>
        </p:grpSp>
      </p:grpSp>
    </p:spTree>
    <p:extLst>
      <p:ext uri="{BB962C8B-B14F-4D97-AF65-F5344CB8AC3E}">
        <p14:creationId xmlns:p14="http://schemas.microsoft.com/office/powerpoint/2010/main" val="28964906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3600" dirty="0" smtClean="0"/>
              <a:t>Jazz</a:t>
            </a:r>
            <a:r>
              <a:rPr kumimoji="1" lang="ja-JP" altLang="en-US" sz="3600" dirty="0" smtClean="0"/>
              <a:t>を対象とした</a:t>
            </a:r>
            <a:r>
              <a:rPr kumimoji="1" lang="en-US" altLang="ja-JP" sz="3600" dirty="0" smtClean="0"/>
              <a:t>Tonal Pitch Space</a:t>
            </a:r>
            <a:endParaRPr kumimoji="1" lang="ja-JP" altLang="en-US" sz="3600" dirty="0"/>
          </a:p>
        </p:txBody>
      </p:sp>
      <p:sp>
        <p:nvSpPr>
          <p:cNvPr id="3" name="コンテンツ プレースホルダー 2"/>
          <p:cNvSpPr>
            <a:spLocks noGrp="1"/>
          </p:cNvSpPr>
          <p:nvPr>
            <p:ph idx="1"/>
          </p:nvPr>
        </p:nvSpPr>
        <p:spPr>
          <a:xfrm>
            <a:off x="430213" y="1167803"/>
            <a:ext cx="8915400" cy="6107701"/>
          </a:xfrm>
        </p:spPr>
        <p:txBody>
          <a:bodyPr/>
          <a:lstStyle/>
          <a:p>
            <a:pPr algn="ctr"/>
            <a:r>
              <a:rPr lang="ja-JP" altLang="en-US" dirty="0"/>
              <a:t>非調構成音を含む和音への対応を目的とした </a:t>
            </a:r>
            <a:r>
              <a:rPr lang="en-US" altLang="ja-JP" dirty="0"/>
              <a:t>TPS(Tonal Pitch Space)</a:t>
            </a:r>
            <a:r>
              <a:rPr lang="ja-JP" altLang="en-US" dirty="0"/>
              <a:t>の</a:t>
            </a:r>
            <a:r>
              <a:rPr lang="ja-JP" altLang="en-US" dirty="0" smtClean="0"/>
              <a:t>拡張 </a:t>
            </a:r>
            <a:endParaRPr lang="en-US" altLang="ja-JP" dirty="0" smtClean="0"/>
          </a:p>
          <a:p>
            <a:pPr marL="0" indent="0" algn="ctr">
              <a:buNone/>
            </a:pPr>
            <a:r>
              <a:rPr lang="ja-JP" altLang="en-US" dirty="0" smtClean="0"/>
              <a:t>　</a:t>
            </a:r>
            <a:r>
              <a:rPr lang="en-US" altLang="ja-JP" sz="2800" dirty="0" smtClean="0"/>
              <a:t>—</a:t>
            </a:r>
            <a:r>
              <a:rPr lang="ja-JP" altLang="en-US" sz="2800" dirty="0"/>
              <a:t>ジャズ音楽理論への適用を目指して</a:t>
            </a:r>
            <a:r>
              <a:rPr lang="en-US" altLang="ja-JP" sz="2800" dirty="0" smtClean="0"/>
              <a:t>—</a:t>
            </a:r>
            <a:r>
              <a:rPr lang="en-US" altLang="ja-JP" sz="2800" baseline="30000" dirty="0" smtClean="0"/>
              <a:t>[1]</a:t>
            </a:r>
          </a:p>
          <a:p>
            <a:pPr marL="0" indent="0" algn="ctr">
              <a:buNone/>
            </a:pPr>
            <a:endParaRPr lang="en-US" altLang="ja-JP" sz="1100" dirty="0"/>
          </a:p>
          <a:p>
            <a:r>
              <a:rPr lang="en-US" altLang="ja-JP" sz="2800" dirty="0" smtClean="0"/>
              <a:t> </a:t>
            </a:r>
            <a:r>
              <a:rPr lang="ja-JP" altLang="en-US" dirty="0" smtClean="0"/>
              <a:t>ジャズ和声に焦点</a:t>
            </a:r>
            <a:endParaRPr lang="en-US" altLang="ja-JP" dirty="0" smtClean="0"/>
          </a:p>
          <a:p>
            <a:pPr marL="0" indent="0">
              <a:buNone/>
            </a:pPr>
            <a:r>
              <a:rPr lang="ja-JP" altLang="en-US" sz="2800" dirty="0" smtClean="0"/>
              <a:t>　　　</a:t>
            </a:r>
            <a:r>
              <a:rPr lang="ja-JP" altLang="en-US" sz="2400" dirty="0" smtClean="0"/>
              <a:t>ーノンダイアトニックコード</a:t>
            </a:r>
            <a:r>
              <a:rPr lang="en-US" altLang="ja-JP" sz="2400" dirty="0" smtClean="0"/>
              <a:t>(non-diatonic)</a:t>
            </a:r>
            <a:r>
              <a:rPr lang="ja-JP" altLang="en-US" sz="2400" dirty="0" smtClean="0"/>
              <a:t>が扱える</a:t>
            </a:r>
            <a:r>
              <a:rPr lang="en-US" altLang="ja-JP" sz="2400" dirty="0" smtClean="0"/>
              <a:t>(Ⅱ7/C</a:t>
            </a:r>
            <a:r>
              <a:rPr lang="ja-JP" altLang="en-US" sz="2400" dirty="0" smtClean="0"/>
              <a:t>など</a:t>
            </a:r>
            <a:r>
              <a:rPr lang="en-US" altLang="ja-JP" sz="2400" dirty="0" smtClean="0"/>
              <a:t>)</a:t>
            </a:r>
          </a:p>
          <a:p>
            <a:pPr marL="0" indent="0">
              <a:buNone/>
            </a:pPr>
            <a:r>
              <a:rPr lang="ja-JP" altLang="en-US" sz="2400" dirty="0" smtClean="0"/>
              <a:t>　　　</a:t>
            </a:r>
            <a:r>
              <a:rPr lang="en-US" altLang="ja-JP" sz="2400" dirty="0" smtClean="0"/>
              <a:t> </a:t>
            </a:r>
            <a:r>
              <a:rPr lang="ja-JP" altLang="en-US" sz="2400" dirty="0" smtClean="0"/>
              <a:t>ーセカンダリードミナント</a:t>
            </a:r>
            <a:r>
              <a:rPr lang="en-US" altLang="ja-JP" sz="2400" dirty="0"/>
              <a:t>(</a:t>
            </a:r>
            <a:r>
              <a:rPr lang="en-US" altLang="ja-JP" sz="2400" dirty="0" smtClean="0"/>
              <a:t>secondary dominant)</a:t>
            </a:r>
            <a:r>
              <a:rPr lang="ja-JP" altLang="en-US" sz="2400" dirty="0" smtClean="0"/>
              <a:t>を</a:t>
            </a:r>
            <a:r>
              <a:rPr lang="en-US" altLang="ja-JP" sz="2400" dirty="0" smtClean="0"/>
              <a:t/>
            </a:r>
            <a:br>
              <a:rPr lang="en-US" altLang="ja-JP" sz="2400" dirty="0" smtClean="0"/>
            </a:br>
            <a:r>
              <a:rPr lang="ja-JP" altLang="en-US" sz="2400" dirty="0" smtClean="0"/>
              <a:t>　　</a:t>
            </a:r>
            <a:r>
              <a:rPr lang="en-US" altLang="ja-JP" sz="2400" dirty="0" smtClean="0"/>
              <a:t>   </a:t>
            </a:r>
            <a:r>
              <a:rPr lang="ja-JP" altLang="en-US" sz="2400" dirty="0" smtClean="0"/>
              <a:t>転調しないものとして認識</a:t>
            </a:r>
            <a:endParaRPr lang="en-US" altLang="ja-JP" sz="2400" dirty="0" smtClean="0"/>
          </a:p>
          <a:p>
            <a:pPr marL="0" indent="0">
              <a:buNone/>
            </a:pPr>
            <a:endParaRPr lang="en-US" altLang="ja-JP" sz="2400" dirty="0"/>
          </a:p>
          <a:p>
            <a:pPr marL="0" indent="0">
              <a:buNone/>
            </a:pPr>
            <a:endParaRPr lang="en-US" altLang="ja-JP" sz="2400" dirty="0" smtClean="0"/>
          </a:p>
          <a:p>
            <a:pPr marL="0" indent="0">
              <a:buNone/>
            </a:pPr>
            <a:endParaRPr lang="en-US" altLang="ja-JP" sz="2000" dirty="0" smtClean="0"/>
          </a:p>
          <a:p>
            <a:pPr marL="0" indent="0">
              <a:buNone/>
            </a:pPr>
            <a:endParaRPr lang="en-US" altLang="ja-JP" sz="2400" dirty="0" smtClean="0"/>
          </a:p>
          <a:p>
            <a:pPr marL="0" indent="0">
              <a:buNone/>
            </a:pPr>
            <a:endParaRPr lang="en-US" altLang="ja-JP" sz="2800" dirty="0" smtClean="0"/>
          </a:p>
          <a:p>
            <a:endParaRPr lang="en-US" altLang="ja-JP" sz="2800" dirty="0" smtClean="0"/>
          </a:p>
          <a:p>
            <a:endParaRPr lang="ja-JP" altLang="en-US" sz="2800" dirty="0"/>
          </a:p>
          <a:p>
            <a:endParaRPr lang="en-US" altLang="ja-JP" dirty="0" smtClean="0"/>
          </a:p>
        </p:txBody>
      </p:sp>
      <p:sp>
        <p:nvSpPr>
          <p:cNvPr id="5" name="テキスト ボックス 4"/>
          <p:cNvSpPr txBox="1"/>
          <p:nvPr/>
        </p:nvSpPr>
        <p:spPr>
          <a:xfrm>
            <a:off x="40583" y="6114151"/>
            <a:ext cx="9038284" cy="702756"/>
          </a:xfrm>
          <a:prstGeom prst="rect">
            <a:avLst/>
          </a:prstGeom>
          <a:noFill/>
        </p:spPr>
        <p:txBody>
          <a:bodyPr wrap="square" rtlCol="0">
            <a:spAutoFit/>
          </a:bodyPr>
          <a:lstStyle/>
          <a:p>
            <a:r>
              <a:rPr lang="en-US" altLang="ja-JP" sz="1400" b="0" kern="100" dirty="0" smtClean="0">
                <a:latin typeface="Times New Roman"/>
                <a:ea typeface="ＭＳ 明朝"/>
                <a:cs typeface="Times New Roman"/>
              </a:rPr>
              <a:t>[</a:t>
            </a:r>
            <a:r>
              <a:rPr lang="en-US" altLang="ja-JP" sz="1400" b="0" kern="100" dirty="0">
                <a:latin typeface="Times New Roman"/>
                <a:ea typeface="ＭＳ 明朝"/>
                <a:cs typeface="Times New Roman"/>
              </a:rPr>
              <a:t>1</a:t>
            </a:r>
            <a:r>
              <a:rPr lang="en-US" altLang="ja-JP" sz="1400" b="0" kern="100" dirty="0" smtClean="0">
                <a:latin typeface="Times New Roman"/>
                <a:ea typeface="ＭＳ 明朝"/>
                <a:cs typeface="Times New Roman"/>
              </a:rPr>
              <a:t>]  </a:t>
            </a:r>
            <a:r>
              <a:rPr lang="ja-JP" altLang="en-US" sz="1400" b="0" kern="100" dirty="0" smtClean="0">
                <a:latin typeface="Times New Roman"/>
                <a:ea typeface="ＭＳ 明朝"/>
                <a:cs typeface="Times New Roman"/>
              </a:rPr>
              <a:t>山口直彦</a:t>
            </a:r>
            <a:r>
              <a:rPr lang="en-US" altLang="ja-JP" sz="1400" b="0" kern="100" dirty="0" smtClean="0">
                <a:latin typeface="Times New Roman"/>
                <a:ea typeface="ＭＳ 明朝"/>
                <a:cs typeface="Times New Roman"/>
              </a:rPr>
              <a:t>,</a:t>
            </a:r>
            <a:r>
              <a:rPr lang="ja-JP" altLang="en-US" sz="1400" b="0" kern="100" dirty="0" smtClean="0">
                <a:latin typeface="Times New Roman"/>
                <a:ea typeface="ＭＳ 明朝"/>
                <a:cs typeface="Times New Roman"/>
              </a:rPr>
              <a:t>管村昇</a:t>
            </a:r>
            <a:r>
              <a:rPr lang="en-US" altLang="ja-JP" sz="1400" b="0" kern="100" dirty="0" smtClean="0">
                <a:latin typeface="Times New Roman"/>
                <a:ea typeface="ＭＳ 明朝"/>
                <a:cs typeface="Times New Roman"/>
              </a:rPr>
              <a:t>:</a:t>
            </a:r>
            <a:r>
              <a:rPr lang="ja-JP" altLang="en-US" sz="1400" b="0" kern="100" dirty="0">
                <a:latin typeface="Times New Roman"/>
                <a:ea typeface="ＭＳ 明朝"/>
                <a:cs typeface="Times New Roman"/>
              </a:rPr>
              <a:t>非調構成音を含む和音への対応を目的とした </a:t>
            </a:r>
            <a:r>
              <a:rPr lang="en-US" altLang="ja-JP" sz="1400" b="0" kern="100" dirty="0">
                <a:latin typeface="Times New Roman"/>
                <a:ea typeface="ＭＳ 明朝"/>
                <a:cs typeface="Times New Roman"/>
              </a:rPr>
              <a:t>TPS(Tonal Pitch Space)</a:t>
            </a:r>
            <a:r>
              <a:rPr lang="ja-JP" altLang="en-US" sz="1400" b="0" kern="100" dirty="0">
                <a:latin typeface="Times New Roman"/>
                <a:ea typeface="ＭＳ 明朝"/>
                <a:cs typeface="Times New Roman"/>
              </a:rPr>
              <a:t>の</a:t>
            </a:r>
            <a:r>
              <a:rPr lang="ja-JP" altLang="en-US" sz="1400" b="0" kern="100" dirty="0" smtClean="0">
                <a:latin typeface="Times New Roman"/>
                <a:ea typeface="ＭＳ 明朝"/>
                <a:cs typeface="Times New Roman"/>
              </a:rPr>
              <a:t>拡張</a:t>
            </a:r>
            <a:endParaRPr lang="en-US" altLang="ja-JP" sz="1400" b="0" kern="100" dirty="0" smtClean="0">
              <a:latin typeface="Times New Roman"/>
              <a:ea typeface="ＭＳ 明朝"/>
              <a:cs typeface="Times New Roman"/>
            </a:endParaRPr>
          </a:p>
          <a:p>
            <a:r>
              <a:rPr lang="ja-JP" altLang="en-US" sz="1400" b="0" kern="100" dirty="0" smtClean="0">
                <a:latin typeface="Times New Roman"/>
                <a:ea typeface="ＭＳ 明朝"/>
                <a:cs typeface="Times New Roman"/>
              </a:rPr>
              <a:t> </a:t>
            </a:r>
            <a:r>
              <a:rPr lang="en-US" altLang="ja-JP" sz="1400" b="0" kern="100" dirty="0">
                <a:latin typeface="Times New Roman"/>
                <a:ea typeface="ＭＳ 明朝"/>
                <a:cs typeface="Times New Roman"/>
              </a:rPr>
              <a:t>—</a:t>
            </a:r>
            <a:r>
              <a:rPr lang="ja-JP" altLang="en-US" sz="1400" b="0" kern="100" dirty="0">
                <a:latin typeface="Times New Roman"/>
                <a:ea typeface="ＭＳ 明朝"/>
                <a:cs typeface="Times New Roman"/>
              </a:rPr>
              <a:t>ジャズ音楽理論への適用を目指して</a:t>
            </a:r>
            <a:r>
              <a:rPr lang="en-US" altLang="ja-JP" sz="1400" b="0" kern="100" dirty="0">
                <a:latin typeface="Times New Roman"/>
                <a:ea typeface="ＭＳ 明朝"/>
                <a:cs typeface="Times New Roman"/>
              </a:rPr>
              <a:t>— </a:t>
            </a:r>
            <a:r>
              <a:rPr lang="en-US" altLang="ja-JP" sz="1400" b="0" kern="100" dirty="0" smtClean="0">
                <a:latin typeface="Times New Roman"/>
                <a:ea typeface="ＭＳ 明朝"/>
                <a:cs typeface="Times New Roman"/>
              </a:rPr>
              <a:t>, </a:t>
            </a:r>
            <a:r>
              <a:rPr lang="ja-JP" altLang="en-US" sz="1400" b="0" kern="100" dirty="0" smtClean="0">
                <a:latin typeface="Times New Roman"/>
                <a:ea typeface="ＭＳ 明朝"/>
                <a:cs typeface="Times New Roman"/>
              </a:rPr>
              <a:t>情報処理学会研究報告</a:t>
            </a:r>
            <a:r>
              <a:rPr lang="en-US" altLang="ja-JP" sz="1400" b="0" kern="100" dirty="0" smtClean="0">
                <a:latin typeface="Times New Roman"/>
                <a:ea typeface="ＭＳ 明朝"/>
                <a:cs typeface="Times New Roman"/>
              </a:rPr>
              <a:t> (IPSJ2011),Vol.2011-MUS-89 No.10,Feb 2011</a:t>
            </a:r>
          </a:p>
        </p:txBody>
      </p:sp>
      <p:graphicFrame>
        <p:nvGraphicFramePr>
          <p:cNvPr id="6" name="表 5"/>
          <p:cNvGraphicFramePr>
            <a:graphicFrameLocks noGrp="1"/>
          </p:cNvGraphicFramePr>
          <p:nvPr>
            <p:extLst>
              <p:ext uri="{D42A27DB-BD31-4B8C-83A1-F6EECF244321}">
                <p14:modId xmlns:p14="http://schemas.microsoft.com/office/powerpoint/2010/main" val="131840532"/>
              </p:ext>
            </p:extLst>
          </p:nvPr>
        </p:nvGraphicFramePr>
        <p:xfrm>
          <a:off x="1886211" y="4952580"/>
          <a:ext cx="5467835" cy="1112520"/>
        </p:xfrm>
        <a:graphic>
          <a:graphicData uri="http://schemas.openxmlformats.org/drawingml/2006/table">
            <a:tbl>
              <a:tblPr firstRow="1" bandRow="1">
                <a:tableStyleId>{5940675A-B579-460E-94D1-54222C63F5DA}</a:tableStyleId>
              </a:tblPr>
              <a:tblGrid>
                <a:gridCol w="2629709"/>
                <a:gridCol w="721292"/>
                <a:gridCol w="689931"/>
                <a:gridCol w="689931"/>
                <a:gridCol w="736972"/>
              </a:tblGrid>
              <a:tr h="370840">
                <a:tc>
                  <a:txBody>
                    <a:bodyPr/>
                    <a:lstStyle/>
                    <a:p>
                      <a:pPr algn="ctr"/>
                      <a:r>
                        <a:rPr kumimoji="1" lang="ja-JP" altLang="en-US" dirty="0" smtClean="0"/>
                        <a:t>入力</a:t>
                      </a:r>
                      <a:endParaRPr kumimoji="1" lang="ja-JP" altLang="en-US" dirty="0"/>
                    </a:p>
                  </a:txBody>
                  <a:tcPr>
                    <a:solidFill>
                      <a:schemeClr val="accent6">
                        <a:lumMod val="40000"/>
                        <a:lumOff val="60000"/>
                        <a:alpha val="20000"/>
                      </a:schemeClr>
                    </a:solidFill>
                  </a:tcPr>
                </a:tc>
                <a:tc>
                  <a:txBody>
                    <a:bodyPr/>
                    <a:lstStyle/>
                    <a:p>
                      <a:pPr algn="ctr"/>
                      <a:r>
                        <a:rPr kumimoji="1" lang="ja-JP" altLang="en-US" dirty="0" smtClean="0"/>
                        <a:t>Ｃ</a:t>
                      </a:r>
                      <a:endParaRPr kumimoji="1" lang="ja-JP" altLang="en-US" dirty="0"/>
                    </a:p>
                  </a:txBody>
                  <a:tcPr/>
                </a:tc>
                <a:tc>
                  <a:txBody>
                    <a:bodyPr/>
                    <a:lstStyle/>
                    <a:p>
                      <a:pPr algn="ctr"/>
                      <a:r>
                        <a:rPr kumimoji="1" lang="ja-JP" altLang="en-US" dirty="0" smtClean="0"/>
                        <a:t>Ｄ７</a:t>
                      </a:r>
                      <a:endParaRPr kumimoji="1" lang="ja-JP" altLang="en-US" dirty="0"/>
                    </a:p>
                  </a:txBody>
                  <a:tcPr/>
                </a:tc>
                <a:tc>
                  <a:txBody>
                    <a:bodyPr/>
                    <a:lstStyle/>
                    <a:p>
                      <a:pPr algn="ctr"/>
                      <a:r>
                        <a:rPr kumimoji="1" lang="en-US" altLang="ja-JP" dirty="0" smtClean="0"/>
                        <a:t>G7</a:t>
                      </a:r>
                      <a:endParaRPr kumimoji="1" lang="ja-JP" altLang="en-US" dirty="0"/>
                    </a:p>
                  </a:txBody>
                  <a:tcPr/>
                </a:tc>
                <a:tc>
                  <a:txBody>
                    <a:bodyPr/>
                    <a:lstStyle/>
                    <a:p>
                      <a:pPr algn="ctr"/>
                      <a:r>
                        <a:rPr kumimoji="1" lang="en-US" altLang="ja-JP" dirty="0" smtClean="0"/>
                        <a:t>CM7</a:t>
                      </a:r>
                      <a:endParaRPr kumimoji="1" lang="ja-JP" altLang="en-US" dirty="0"/>
                    </a:p>
                  </a:txBody>
                  <a:tcPr/>
                </a:tc>
              </a:tr>
              <a:tr h="370840">
                <a:tc>
                  <a:txBody>
                    <a:bodyPr/>
                    <a:lstStyle/>
                    <a:p>
                      <a:pPr algn="ctr"/>
                      <a:r>
                        <a:rPr kumimoji="1" lang="ja-JP" altLang="en-US" dirty="0" smtClean="0"/>
                        <a:t>従来のＴＰＳによる出力</a:t>
                      </a:r>
                      <a:endParaRPr kumimoji="1" lang="ja-JP" altLang="en-US" dirty="0"/>
                    </a:p>
                  </a:txBody>
                  <a:tcPr>
                    <a:solidFill>
                      <a:schemeClr val="accent6">
                        <a:lumMod val="40000"/>
                        <a:lumOff val="60000"/>
                        <a:alpha val="20000"/>
                      </a:schemeClr>
                    </a:solidFill>
                  </a:tcPr>
                </a:tc>
                <a:tc>
                  <a:txBody>
                    <a:bodyPr/>
                    <a:lstStyle/>
                    <a:p>
                      <a:pPr algn="ctr"/>
                      <a:r>
                        <a:rPr kumimoji="1" lang="en-US" altLang="ja-JP" dirty="0" smtClean="0"/>
                        <a:t>Ⅳ/G</a:t>
                      </a:r>
                      <a:endParaRPr kumimoji="1" lang="ja-JP" altLang="en-US" dirty="0"/>
                    </a:p>
                  </a:txBody>
                  <a:tcPr/>
                </a:tc>
                <a:tc>
                  <a:txBody>
                    <a:bodyPr/>
                    <a:lstStyle/>
                    <a:p>
                      <a:pPr algn="ctr"/>
                      <a:r>
                        <a:rPr kumimoji="1" lang="en-US" altLang="ja-JP" dirty="0" smtClean="0"/>
                        <a:t>Ⅴ/G</a:t>
                      </a:r>
                      <a:endParaRPr kumimoji="1" lang="ja-JP" altLang="en-US" dirty="0"/>
                    </a:p>
                  </a:txBody>
                  <a:tcPr/>
                </a:tc>
                <a:tc>
                  <a:txBody>
                    <a:bodyPr/>
                    <a:lstStyle/>
                    <a:p>
                      <a:pPr algn="ctr"/>
                      <a:r>
                        <a:rPr kumimoji="1" lang="en-US" altLang="ja-JP" dirty="0" smtClean="0"/>
                        <a:t>Ⅴ/</a:t>
                      </a:r>
                      <a:r>
                        <a:rPr kumimoji="1" lang="ja-JP" altLang="en-US" dirty="0" smtClean="0"/>
                        <a:t>Ｃ</a:t>
                      </a:r>
                      <a:endParaRPr kumimoji="1" lang="ja-JP" altLang="en-US" dirty="0"/>
                    </a:p>
                  </a:txBody>
                  <a:tcPr/>
                </a:tc>
                <a:tc>
                  <a:txBody>
                    <a:bodyPr/>
                    <a:lstStyle/>
                    <a:p>
                      <a:pPr algn="ctr"/>
                      <a:r>
                        <a:rPr kumimoji="1" lang="en-US" altLang="ja-JP" dirty="0" smtClean="0"/>
                        <a:t>Ⅰ/C</a:t>
                      </a:r>
                      <a:endParaRPr kumimoji="1" lang="ja-JP" altLang="en-US" dirty="0"/>
                    </a:p>
                  </a:txBody>
                  <a:tcPr/>
                </a:tc>
              </a:tr>
              <a:tr h="370840">
                <a:tc>
                  <a:txBody>
                    <a:bodyPr/>
                    <a:lstStyle/>
                    <a:p>
                      <a:pPr algn="ctr"/>
                      <a:r>
                        <a:rPr kumimoji="1" lang="ja-JP" altLang="en-US" dirty="0" smtClean="0"/>
                        <a:t>文献</a:t>
                      </a:r>
                      <a:r>
                        <a:rPr kumimoji="1" lang="en-US" altLang="ja-JP" dirty="0" smtClean="0"/>
                        <a:t>[1]</a:t>
                      </a:r>
                      <a:r>
                        <a:rPr kumimoji="1" lang="ja-JP" altLang="en-US" dirty="0" smtClean="0"/>
                        <a:t>の</a:t>
                      </a:r>
                      <a:r>
                        <a:rPr kumimoji="1" lang="en-US" altLang="ja-JP" dirty="0" smtClean="0"/>
                        <a:t>TPS</a:t>
                      </a:r>
                      <a:r>
                        <a:rPr kumimoji="1" lang="ja-JP" altLang="en-US" dirty="0" smtClean="0"/>
                        <a:t>による出力</a:t>
                      </a:r>
                      <a:endParaRPr kumimoji="1" lang="ja-JP" altLang="en-US" dirty="0"/>
                    </a:p>
                  </a:txBody>
                  <a:tcPr>
                    <a:solidFill>
                      <a:schemeClr val="accent6">
                        <a:lumMod val="40000"/>
                        <a:lumOff val="60000"/>
                        <a:alpha val="20000"/>
                      </a:schemeClr>
                    </a:solidFill>
                  </a:tcPr>
                </a:tc>
                <a:tc>
                  <a:txBody>
                    <a:bodyPr/>
                    <a:lstStyle/>
                    <a:p>
                      <a:pPr algn="ctr"/>
                      <a:r>
                        <a:rPr kumimoji="1" lang="en-US" altLang="ja-JP" dirty="0" smtClean="0"/>
                        <a:t>Ⅰ/C</a:t>
                      </a:r>
                      <a:endParaRPr kumimoji="1" lang="ja-JP" altLang="en-US" dirty="0"/>
                    </a:p>
                  </a:txBody>
                  <a:tcPr/>
                </a:tc>
                <a:tc>
                  <a:txBody>
                    <a:bodyPr/>
                    <a:lstStyle/>
                    <a:p>
                      <a:pPr algn="ctr"/>
                      <a:r>
                        <a:rPr kumimoji="1" lang="en-US" altLang="ja-JP" dirty="0" smtClean="0"/>
                        <a:t>Ⅱ/C</a:t>
                      </a:r>
                      <a:endParaRPr kumimoji="1" lang="ja-JP" altLang="en-US" dirty="0"/>
                    </a:p>
                  </a:txBody>
                  <a:tcPr/>
                </a:tc>
                <a:tc>
                  <a:txBody>
                    <a:bodyPr/>
                    <a:lstStyle/>
                    <a:p>
                      <a:pPr algn="ctr"/>
                      <a:r>
                        <a:rPr kumimoji="1" lang="en-US" altLang="ja-JP" dirty="0" smtClean="0"/>
                        <a:t>Ⅴ/</a:t>
                      </a:r>
                      <a:r>
                        <a:rPr kumimoji="1" lang="ja-JP" altLang="en-US" dirty="0" smtClean="0"/>
                        <a:t>Ｃ</a:t>
                      </a:r>
                      <a:endParaRPr kumimoji="1" lang="ja-JP" altLang="en-US" dirty="0"/>
                    </a:p>
                  </a:txBody>
                  <a:tcPr/>
                </a:tc>
                <a:tc>
                  <a:txBody>
                    <a:bodyPr/>
                    <a:lstStyle/>
                    <a:p>
                      <a:pPr algn="ctr"/>
                      <a:r>
                        <a:rPr kumimoji="1" lang="en-US" altLang="ja-JP" dirty="0" smtClean="0"/>
                        <a:t>Ⅰ/C</a:t>
                      </a:r>
                      <a:endParaRPr kumimoji="1" lang="ja-JP" altLang="en-US" dirty="0"/>
                    </a:p>
                  </a:txBody>
                  <a:tcPr/>
                </a:tc>
              </a:tr>
            </a:tbl>
          </a:graphicData>
        </a:graphic>
      </p:graphicFrame>
    </p:spTree>
    <p:extLst>
      <p:ext uri="{BB962C8B-B14F-4D97-AF65-F5344CB8AC3E}">
        <p14:creationId xmlns:p14="http://schemas.microsoft.com/office/powerpoint/2010/main" val="1641809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3600" dirty="0" smtClean="0"/>
              <a:t>Tonal Pitch Space</a:t>
            </a:r>
            <a:r>
              <a:rPr lang="en-US" altLang="ja-JP" sz="3600" dirty="0" smtClean="0"/>
              <a:t>(TPS)</a:t>
            </a:r>
            <a:r>
              <a:rPr lang="ja-JP" altLang="en-US" sz="3600" dirty="0" smtClean="0"/>
              <a:t>の概要</a:t>
            </a:r>
            <a:endParaRPr kumimoji="1" lang="ja-JP" altLang="en-US" sz="3600" dirty="0"/>
          </a:p>
        </p:txBody>
      </p:sp>
      <p:sp>
        <p:nvSpPr>
          <p:cNvPr id="3" name="コンテンツ プレースホルダー 2"/>
          <p:cNvSpPr>
            <a:spLocks noGrp="1"/>
          </p:cNvSpPr>
          <p:nvPr>
            <p:ph idx="1"/>
          </p:nvPr>
        </p:nvSpPr>
        <p:spPr>
          <a:xfrm>
            <a:off x="430212" y="1167783"/>
            <a:ext cx="9475787" cy="4525963"/>
          </a:xfrm>
        </p:spPr>
        <p:txBody>
          <a:bodyPr/>
          <a:lstStyle/>
          <a:p>
            <a:r>
              <a:rPr kumimoji="1" lang="en-US" altLang="ja-JP" dirty="0" smtClean="0"/>
              <a:t>GTTM</a:t>
            </a:r>
            <a:r>
              <a:rPr lang="ja-JP" altLang="en-US" dirty="0" smtClean="0"/>
              <a:t>補完のための理論</a:t>
            </a:r>
            <a:endParaRPr lang="en-US" altLang="ja-JP" dirty="0" smtClean="0"/>
          </a:p>
          <a:p>
            <a:r>
              <a:rPr lang="ja-JP" altLang="en-US" dirty="0" smtClean="0"/>
              <a:t>二つの和音間に定量的な距離を求め、和声を解析する</a:t>
            </a:r>
            <a:endParaRPr lang="en-US" altLang="ja-JP" dirty="0" smtClean="0"/>
          </a:p>
          <a:p>
            <a:r>
              <a:rPr lang="ja-JP" altLang="en-US" dirty="0" smtClean="0"/>
              <a:t>距離が短いほどその和音進行は自然</a:t>
            </a:r>
            <a:endParaRPr lang="en-US" altLang="ja-JP" dirty="0" smtClean="0"/>
          </a:p>
          <a:p>
            <a:r>
              <a:rPr lang="ja-JP" altLang="en-US" dirty="0" smtClean="0"/>
              <a:t>和音間距離＝調間距離＋和音の五度圏距離</a:t>
            </a:r>
            <a:endParaRPr lang="en-US" altLang="ja-JP" dirty="0" smtClean="0"/>
          </a:p>
          <a:p>
            <a:pPr marL="0" indent="0">
              <a:buNone/>
            </a:pPr>
            <a:r>
              <a:rPr lang="en-US" altLang="ja-JP" dirty="0"/>
              <a:t> </a:t>
            </a:r>
            <a:r>
              <a:rPr lang="en-US" altLang="ja-JP" dirty="0" smtClean="0"/>
              <a:t>                        </a:t>
            </a:r>
            <a:r>
              <a:rPr lang="ja-JP" altLang="en-US" dirty="0" smtClean="0"/>
              <a:t>＋ベーシックスペース距離</a:t>
            </a:r>
            <a:endParaRPr lang="en-US" altLang="ja-JP" dirty="0" smtClean="0"/>
          </a:p>
          <a:p>
            <a:endParaRPr lang="en-US" altLang="ja-JP" dirty="0" smtClean="0"/>
          </a:p>
          <a:p>
            <a:endParaRPr lang="en-US" altLang="ja-JP" dirty="0" smtClean="0"/>
          </a:p>
          <a:p>
            <a:endParaRPr lang="en-US" altLang="ja-JP" dirty="0" smtClean="0"/>
          </a:p>
        </p:txBody>
      </p:sp>
      <p:sp>
        <p:nvSpPr>
          <p:cNvPr id="4" name="テキスト ボックス 3"/>
          <p:cNvSpPr txBox="1"/>
          <p:nvPr/>
        </p:nvSpPr>
        <p:spPr>
          <a:xfrm>
            <a:off x="121531" y="5017570"/>
            <a:ext cx="9690396" cy="1051570"/>
          </a:xfrm>
          <a:prstGeom prst="rect">
            <a:avLst/>
          </a:prstGeom>
          <a:noFill/>
          <a:ln>
            <a:solidFill>
              <a:schemeClr val="tx1"/>
            </a:solidFill>
          </a:ln>
        </p:spPr>
        <p:txBody>
          <a:bodyPr wrap="square" rtlCol="0">
            <a:spAutoFit/>
          </a:bodyPr>
          <a:lstStyle/>
          <a:p>
            <a:r>
              <a:rPr lang="en-US" altLang="ja-JP" dirty="0" err="1" smtClean="0"/>
              <a:t>δ</a:t>
            </a:r>
            <a:r>
              <a:rPr lang="en-US" altLang="ja-JP" dirty="0" smtClean="0"/>
              <a:t>(x, y) = </a:t>
            </a:r>
            <a:r>
              <a:rPr lang="en-US" altLang="ja-JP" dirty="0" err="1" smtClean="0"/>
              <a:t>i</a:t>
            </a:r>
            <a:r>
              <a:rPr lang="en-US" altLang="ja-JP" dirty="0" smtClean="0"/>
              <a:t>(x, y) + </a:t>
            </a:r>
            <a:r>
              <a:rPr lang="en-US" altLang="ja-JP" dirty="0"/>
              <a:t>= </a:t>
            </a:r>
            <a:r>
              <a:rPr lang="en-US" altLang="ja-JP" dirty="0" smtClean="0"/>
              <a:t>j(</a:t>
            </a:r>
            <a:r>
              <a:rPr lang="en-US" altLang="ja-JP" dirty="0"/>
              <a:t>x, y) </a:t>
            </a:r>
            <a:r>
              <a:rPr lang="en-US" altLang="ja-JP" dirty="0" smtClean="0"/>
              <a:t>+ </a:t>
            </a:r>
            <a:r>
              <a:rPr lang="en-US" altLang="ja-JP" dirty="0"/>
              <a:t>k</a:t>
            </a:r>
            <a:r>
              <a:rPr lang="en-US" altLang="ja-JP" dirty="0" smtClean="0"/>
              <a:t>(</a:t>
            </a:r>
            <a:r>
              <a:rPr lang="en-US" altLang="ja-JP" dirty="0"/>
              <a:t>x, y</a:t>
            </a:r>
            <a:r>
              <a:rPr lang="en-US" altLang="ja-JP" dirty="0" smtClean="0"/>
              <a:t>)</a:t>
            </a:r>
          </a:p>
          <a:p>
            <a:r>
              <a:rPr lang="en-US" altLang="ja-JP" dirty="0" smtClean="0"/>
              <a:t>x, y : </a:t>
            </a:r>
            <a:r>
              <a:rPr lang="ja-JP" altLang="en-US" dirty="0" smtClean="0"/>
              <a:t>和音　</a:t>
            </a:r>
            <a:r>
              <a:rPr lang="en-US" altLang="ja-JP" dirty="0" err="1"/>
              <a:t>i</a:t>
            </a:r>
            <a:r>
              <a:rPr lang="en-US" altLang="ja-JP" dirty="0" smtClean="0"/>
              <a:t> : </a:t>
            </a:r>
            <a:r>
              <a:rPr lang="ja-JP" altLang="en-US" dirty="0" smtClean="0"/>
              <a:t>調間距離</a:t>
            </a:r>
            <a:r>
              <a:rPr lang="en-US" altLang="ja-JP" dirty="0" smtClean="0"/>
              <a:t>   j : </a:t>
            </a:r>
            <a:r>
              <a:rPr lang="ja-JP" altLang="en-US" dirty="0" smtClean="0"/>
              <a:t>和音の五度圏距離</a:t>
            </a:r>
            <a:r>
              <a:rPr lang="en-US" altLang="ja-JP" dirty="0" smtClean="0"/>
              <a:t>   k : </a:t>
            </a:r>
            <a:r>
              <a:rPr lang="ja-JP" altLang="en-US" dirty="0" smtClean="0"/>
              <a:t>ベーシックスペース距離</a:t>
            </a:r>
            <a:r>
              <a:rPr lang="en-US" altLang="ja-JP" dirty="0" smtClean="0"/>
              <a:t>    </a:t>
            </a:r>
            <a:endParaRPr lang="ja-JP" altLang="en-US" dirty="0"/>
          </a:p>
        </p:txBody>
      </p:sp>
    </p:spTree>
    <p:extLst>
      <p:ext uri="{BB962C8B-B14F-4D97-AF65-F5344CB8AC3E}">
        <p14:creationId xmlns:p14="http://schemas.microsoft.com/office/powerpoint/2010/main" val="24417249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和声解析</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sz="2800" dirty="0"/>
              <a:t>与えられた和音進行から調性を判別し、それをもとに各和音の機能を決定する</a:t>
            </a:r>
            <a:endParaRPr lang="en-US" altLang="ja-JP" sz="2800" dirty="0"/>
          </a:p>
          <a:p>
            <a:pPr marL="0" indent="0">
              <a:buNone/>
            </a:pPr>
            <a:endParaRPr lang="en-US" altLang="ja-JP" sz="2800" dirty="0"/>
          </a:p>
          <a:p>
            <a:pPr marL="0" indent="0">
              <a:buNone/>
            </a:pPr>
            <a:endParaRPr kumimoji="1" lang="ja-JP" altLang="en-US" sz="2800" dirty="0"/>
          </a:p>
        </p:txBody>
      </p:sp>
      <p:pic>
        <p:nvPicPr>
          <p:cNvPr id="6" name="図 5" descr="mist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787722"/>
            <a:ext cx="9906000" cy="1231900"/>
          </a:xfrm>
          <a:prstGeom prst="rect">
            <a:avLst/>
          </a:prstGeom>
        </p:spPr>
      </p:pic>
      <p:sp>
        <p:nvSpPr>
          <p:cNvPr id="9" name="テキスト ボックス 8"/>
          <p:cNvSpPr txBox="1"/>
          <p:nvPr/>
        </p:nvSpPr>
        <p:spPr>
          <a:xfrm>
            <a:off x="863251" y="3795841"/>
            <a:ext cx="705525"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smtClean="0">
                <a:solidFill>
                  <a:prstClr val="black"/>
                </a:solidFill>
                <a:latin typeface="Calibri"/>
                <a:ea typeface="ＭＳ Ｐゴシック"/>
              </a:rPr>
              <a:t>Am7</a:t>
            </a:r>
            <a:endParaRPr lang="ja-JP" altLang="en-US" sz="1800" b="0" dirty="0">
              <a:solidFill>
                <a:prstClr val="black"/>
              </a:solidFill>
              <a:latin typeface="Calibri"/>
              <a:ea typeface="ＭＳ Ｐゴシック"/>
            </a:endParaRPr>
          </a:p>
        </p:txBody>
      </p:sp>
      <p:sp>
        <p:nvSpPr>
          <p:cNvPr id="10" name="テキスト ボックス 9"/>
          <p:cNvSpPr txBox="1"/>
          <p:nvPr/>
        </p:nvSpPr>
        <p:spPr>
          <a:xfrm>
            <a:off x="3316904" y="3806150"/>
            <a:ext cx="661430"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a:solidFill>
                  <a:prstClr val="black"/>
                </a:solidFill>
                <a:latin typeface="Calibri"/>
                <a:ea typeface="ＭＳ Ｐゴシック"/>
              </a:rPr>
              <a:t>D</a:t>
            </a:r>
            <a:r>
              <a:rPr lang="en-US" altLang="ja-JP" sz="1800" b="0" dirty="0" smtClean="0">
                <a:solidFill>
                  <a:prstClr val="black"/>
                </a:solidFill>
                <a:latin typeface="Calibri"/>
                <a:ea typeface="ＭＳ Ｐゴシック"/>
              </a:rPr>
              <a:t>7</a:t>
            </a:r>
            <a:endParaRPr lang="ja-JP" altLang="en-US" sz="1800" b="0" dirty="0">
              <a:solidFill>
                <a:prstClr val="black"/>
              </a:solidFill>
              <a:latin typeface="Calibri"/>
              <a:ea typeface="ＭＳ Ｐゴシック"/>
            </a:endParaRPr>
          </a:p>
        </p:txBody>
      </p:sp>
      <p:sp>
        <p:nvSpPr>
          <p:cNvPr id="11" name="テキスト ボックス 10"/>
          <p:cNvSpPr txBox="1"/>
          <p:nvPr/>
        </p:nvSpPr>
        <p:spPr>
          <a:xfrm>
            <a:off x="6002940" y="3786976"/>
            <a:ext cx="970098"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a:solidFill>
                  <a:prstClr val="black"/>
                </a:solidFill>
                <a:latin typeface="Calibri"/>
                <a:ea typeface="ＭＳ Ｐゴシック"/>
              </a:rPr>
              <a:t>G</a:t>
            </a:r>
            <a:r>
              <a:rPr lang="en-US" altLang="ja-JP" sz="1800" b="0" dirty="0" smtClean="0">
                <a:solidFill>
                  <a:prstClr val="black"/>
                </a:solidFill>
                <a:latin typeface="Calibri"/>
                <a:ea typeface="ＭＳ Ｐゴシック"/>
              </a:rPr>
              <a:t>m7</a:t>
            </a:r>
            <a:endParaRPr lang="ja-JP" altLang="en-US" sz="1800" b="0" dirty="0">
              <a:solidFill>
                <a:prstClr val="black"/>
              </a:solidFill>
              <a:latin typeface="Calibri"/>
              <a:ea typeface="ＭＳ Ｐゴシック"/>
            </a:endParaRPr>
          </a:p>
        </p:txBody>
      </p:sp>
      <p:sp>
        <p:nvSpPr>
          <p:cNvPr id="12" name="テキスト ボックス 11"/>
          <p:cNvSpPr txBox="1"/>
          <p:nvPr/>
        </p:nvSpPr>
        <p:spPr>
          <a:xfrm>
            <a:off x="8999271" y="3752751"/>
            <a:ext cx="970098"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a:solidFill>
                  <a:prstClr val="black"/>
                </a:solidFill>
                <a:latin typeface="Calibri"/>
                <a:ea typeface="ＭＳ Ｐゴシック"/>
              </a:rPr>
              <a:t>B</a:t>
            </a:r>
            <a:r>
              <a:rPr lang="en-US" altLang="ja-JP" sz="1800" b="0" baseline="30000" dirty="0" smtClean="0">
                <a:solidFill>
                  <a:prstClr val="black"/>
                </a:solidFill>
                <a:latin typeface="Calibri"/>
                <a:ea typeface="ＭＳ Ｐゴシック"/>
              </a:rPr>
              <a:t>♭</a:t>
            </a:r>
            <a:r>
              <a:rPr lang="en-US" altLang="ja-JP" sz="1800" b="0" dirty="0" smtClean="0">
                <a:solidFill>
                  <a:prstClr val="black"/>
                </a:solidFill>
                <a:latin typeface="Calibri"/>
                <a:ea typeface="ＭＳ Ｐゴシック"/>
              </a:rPr>
              <a:t>7</a:t>
            </a:r>
            <a:endParaRPr lang="ja-JP" altLang="en-US" sz="1800" b="0" dirty="0">
              <a:solidFill>
                <a:prstClr val="black"/>
              </a:solidFill>
              <a:latin typeface="Calibri"/>
              <a:ea typeface="ＭＳ Ｐゴシック"/>
            </a:endParaRPr>
          </a:p>
        </p:txBody>
      </p:sp>
      <p:sp>
        <p:nvSpPr>
          <p:cNvPr id="13" name="テキスト ボックス 12"/>
          <p:cNvSpPr txBox="1"/>
          <p:nvPr/>
        </p:nvSpPr>
        <p:spPr>
          <a:xfrm>
            <a:off x="6941673" y="3787722"/>
            <a:ext cx="970098"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a:solidFill>
                  <a:prstClr val="black"/>
                </a:solidFill>
                <a:latin typeface="Calibri"/>
                <a:ea typeface="ＭＳ Ｐゴシック"/>
              </a:rPr>
              <a:t>C</a:t>
            </a:r>
            <a:r>
              <a:rPr lang="en-US" altLang="ja-JP" sz="1800" b="0" dirty="0" smtClean="0">
                <a:solidFill>
                  <a:prstClr val="black"/>
                </a:solidFill>
                <a:latin typeface="Calibri"/>
                <a:ea typeface="ＭＳ Ｐゴシック"/>
              </a:rPr>
              <a:t>7</a:t>
            </a:r>
            <a:r>
              <a:rPr lang="en-US" altLang="ja-JP" sz="1800" b="0" baseline="30000" dirty="0" smtClean="0">
                <a:solidFill>
                  <a:prstClr val="black"/>
                </a:solidFill>
                <a:latin typeface="Calibri"/>
                <a:ea typeface="ＭＳ Ｐゴシック"/>
              </a:rPr>
              <a:t>(♭9)</a:t>
            </a:r>
            <a:endParaRPr lang="ja-JP" altLang="en-US" sz="1800" b="0" dirty="0">
              <a:solidFill>
                <a:prstClr val="black"/>
              </a:solidFill>
              <a:latin typeface="Calibri"/>
              <a:ea typeface="ＭＳ Ｐゴシック"/>
            </a:endParaRPr>
          </a:p>
        </p:txBody>
      </p:sp>
      <p:sp>
        <p:nvSpPr>
          <p:cNvPr id="14" name="テキスト ボックス 13"/>
          <p:cNvSpPr txBox="1"/>
          <p:nvPr/>
        </p:nvSpPr>
        <p:spPr>
          <a:xfrm>
            <a:off x="7787168" y="3764481"/>
            <a:ext cx="705525"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smtClean="0">
                <a:solidFill>
                  <a:prstClr val="black"/>
                </a:solidFill>
                <a:latin typeface="Calibri"/>
                <a:ea typeface="ＭＳ Ｐゴシック"/>
              </a:rPr>
              <a:t>Fm7</a:t>
            </a:r>
            <a:endParaRPr lang="ja-JP" altLang="en-US" sz="1800" b="0" dirty="0">
              <a:solidFill>
                <a:prstClr val="black"/>
              </a:solidFill>
              <a:latin typeface="Calibri"/>
              <a:ea typeface="ＭＳ Ｐゴシック"/>
            </a:endParaRPr>
          </a:p>
        </p:txBody>
      </p:sp>
      <p:sp>
        <p:nvSpPr>
          <p:cNvPr id="16" name="テキスト ボックス 15"/>
          <p:cNvSpPr txBox="1"/>
          <p:nvPr/>
        </p:nvSpPr>
        <p:spPr>
          <a:xfrm>
            <a:off x="165114" y="6399341"/>
            <a:ext cx="3457039" cy="420628"/>
          </a:xfrm>
          <a:prstGeom prst="rect">
            <a:avLst/>
          </a:prstGeom>
          <a:noFill/>
        </p:spPr>
        <p:txBody>
          <a:bodyPr wrap="square" rtlCol="0">
            <a:spAutoFit/>
          </a:bodyPr>
          <a:lstStyle/>
          <a:p>
            <a:r>
              <a:rPr lang="en-US" altLang="ja-JP" sz="1600" b="0" kern="100" dirty="0" smtClean="0">
                <a:latin typeface="Times New Roman"/>
                <a:ea typeface="ＭＳ 明朝"/>
                <a:cs typeface="Times New Roman"/>
              </a:rPr>
              <a:t>[2] </a:t>
            </a:r>
            <a:r>
              <a:rPr lang="en-US" altLang="ja-JP" sz="1600" b="0" kern="100" dirty="0" err="1">
                <a:latin typeface="Times New Roman"/>
                <a:ea typeface="ＭＳ 明朝"/>
                <a:cs typeface="Times New Roman"/>
              </a:rPr>
              <a:t>Erroll</a:t>
            </a:r>
            <a:r>
              <a:rPr lang="en-US" altLang="ja-JP" sz="1600" b="0" kern="100" dirty="0">
                <a:latin typeface="Times New Roman"/>
                <a:ea typeface="ＭＳ 明朝"/>
                <a:cs typeface="Times New Roman"/>
              </a:rPr>
              <a:t> Louis Garner ,  </a:t>
            </a:r>
            <a:r>
              <a:rPr lang="en-US" altLang="ja-JP" sz="1600" b="0" kern="100" dirty="0" smtClean="0">
                <a:latin typeface="Times New Roman"/>
                <a:ea typeface="ＭＳ 明朝"/>
                <a:cs typeface="Times New Roman"/>
              </a:rPr>
              <a:t>misty,  1954</a:t>
            </a:r>
          </a:p>
        </p:txBody>
      </p:sp>
      <p:pic>
        <p:nvPicPr>
          <p:cNvPr id="4" name="misty_fade.m4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086293" y="5313369"/>
            <a:ext cx="812800" cy="812800"/>
          </a:xfrm>
          <a:prstGeom prst="rect">
            <a:avLst/>
          </a:prstGeom>
        </p:spPr>
      </p:pic>
    </p:spTree>
    <p:extLst>
      <p:ext uri="{BB962C8B-B14F-4D97-AF65-F5344CB8AC3E}">
        <p14:creationId xmlns:p14="http://schemas.microsoft.com/office/powerpoint/2010/main" val="1105490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3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3600" dirty="0"/>
              <a:t>TPS</a:t>
            </a:r>
            <a:r>
              <a:rPr lang="ja-JP" altLang="en-US" sz="3600" dirty="0"/>
              <a:t>を用いた楽曲の和声解析</a:t>
            </a:r>
            <a:endParaRPr kumimoji="1" lang="ja-JP" altLang="en-US" sz="3600" dirty="0"/>
          </a:p>
        </p:txBody>
      </p:sp>
      <p:sp>
        <p:nvSpPr>
          <p:cNvPr id="3" name="コンテンツ プレースホルダー 2"/>
          <p:cNvSpPr>
            <a:spLocks noGrp="1"/>
          </p:cNvSpPr>
          <p:nvPr>
            <p:ph idx="1"/>
          </p:nvPr>
        </p:nvSpPr>
        <p:spPr>
          <a:xfrm>
            <a:off x="430213" y="1167783"/>
            <a:ext cx="8915400" cy="4525963"/>
          </a:xfrm>
        </p:spPr>
        <p:txBody>
          <a:bodyPr/>
          <a:lstStyle/>
          <a:p>
            <a:r>
              <a:rPr lang="ja-JP" altLang="en-US" sz="2800" dirty="0"/>
              <a:t>コードネームの解釈として考えられる和音記号をノードとする</a:t>
            </a:r>
            <a:endParaRPr lang="en-US" altLang="ja-JP" sz="2800" dirty="0"/>
          </a:p>
          <a:p>
            <a:r>
              <a:rPr lang="ja-JP" altLang="en-US" sz="2800" dirty="0"/>
              <a:t>すべてのノード間に対して</a:t>
            </a:r>
            <a:r>
              <a:rPr lang="en-US" altLang="ja-JP" sz="2800" dirty="0"/>
              <a:t>TPS</a:t>
            </a:r>
            <a:r>
              <a:rPr lang="ja-JP" altLang="en-US" sz="2800" dirty="0"/>
              <a:t>による計算を行う</a:t>
            </a:r>
            <a:endParaRPr lang="en-US" altLang="ja-JP" sz="2800" dirty="0"/>
          </a:p>
          <a:p>
            <a:r>
              <a:rPr lang="ja-JP" altLang="en-US" sz="2800" dirty="0"/>
              <a:t>最短距離となるノードを選択</a:t>
            </a:r>
            <a:r>
              <a:rPr lang="en-US" altLang="ja-JP" sz="2800" dirty="0"/>
              <a:t>→</a:t>
            </a:r>
            <a:r>
              <a:rPr lang="ja-JP" altLang="en-US" sz="2800" dirty="0"/>
              <a:t>最も自然な解釈となると思われる解析結果</a:t>
            </a:r>
            <a:endParaRPr lang="en-US" altLang="ja-JP" sz="2800" dirty="0"/>
          </a:p>
          <a:p>
            <a:endParaRPr lang="en-US" altLang="ja-JP" dirty="0" smtClean="0"/>
          </a:p>
          <a:p>
            <a:endParaRPr lang="en-US" altLang="ja-JP" dirty="0" smtClean="0"/>
          </a:p>
          <a:p>
            <a:endParaRPr lang="en-US" altLang="ja-JP" dirty="0" smtClean="0"/>
          </a:p>
        </p:txBody>
      </p:sp>
      <p:grpSp>
        <p:nvGrpSpPr>
          <p:cNvPr id="4" name="図形グループ 3"/>
          <p:cNvGrpSpPr/>
          <p:nvPr/>
        </p:nvGrpSpPr>
        <p:grpSpPr>
          <a:xfrm>
            <a:off x="1529967" y="3464343"/>
            <a:ext cx="6890109" cy="2953755"/>
            <a:chOff x="846040" y="2834022"/>
            <a:chExt cx="8776226" cy="3762323"/>
          </a:xfrm>
        </p:grpSpPr>
        <p:pic>
          <p:nvPicPr>
            <p:cNvPr id="5" name="図 4" descr="TP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040" y="2834022"/>
              <a:ext cx="8776226" cy="3762323"/>
            </a:xfrm>
            <a:prstGeom prst="rect">
              <a:avLst/>
            </a:prstGeom>
          </p:spPr>
        </p:pic>
        <p:grpSp>
          <p:nvGrpSpPr>
            <p:cNvPr id="6" name="図形グループ 5"/>
            <p:cNvGrpSpPr/>
            <p:nvPr/>
          </p:nvGrpSpPr>
          <p:grpSpPr>
            <a:xfrm>
              <a:off x="1995988" y="3803321"/>
              <a:ext cx="6600038" cy="1207355"/>
              <a:chOff x="1995988" y="3803321"/>
              <a:chExt cx="6600038" cy="1207355"/>
            </a:xfrm>
          </p:grpSpPr>
          <p:cxnSp>
            <p:nvCxnSpPr>
              <p:cNvPr id="7" name="直線コネクタ 6"/>
              <p:cNvCxnSpPr/>
              <p:nvPr/>
            </p:nvCxnSpPr>
            <p:spPr>
              <a:xfrm flipV="1">
                <a:off x="1995988" y="3803321"/>
                <a:ext cx="344966" cy="1207353"/>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 name="直線コネクタ 7"/>
              <p:cNvCxnSpPr/>
              <p:nvPr/>
            </p:nvCxnSpPr>
            <p:spPr>
              <a:xfrm flipH="1" flipV="1">
                <a:off x="3034939" y="3862083"/>
                <a:ext cx="976579" cy="1148592"/>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 name="直線コネクタ 8"/>
              <p:cNvCxnSpPr/>
              <p:nvPr/>
            </p:nvCxnSpPr>
            <p:spPr>
              <a:xfrm flipV="1">
                <a:off x="4784031" y="4542899"/>
                <a:ext cx="976579" cy="467777"/>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 name="直線コネクタ 9"/>
              <p:cNvCxnSpPr/>
              <p:nvPr/>
            </p:nvCxnSpPr>
            <p:spPr>
              <a:xfrm flipV="1">
                <a:off x="6553095" y="3862083"/>
                <a:ext cx="1054980" cy="603677"/>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1" name="直線コネクタ 10"/>
              <p:cNvCxnSpPr/>
              <p:nvPr/>
            </p:nvCxnSpPr>
            <p:spPr>
              <a:xfrm flipH="1" flipV="1">
                <a:off x="8329368" y="3862083"/>
                <a:ext cx="266658" cy="1109394"/>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grpSp>
      </p:grpSp>
      <p:sp>
        <p:nvSpPr>
          <p:cNvPr id="12" name="テキスト ボックス 11"/>
          <p:cNvSpPr txBox="1"/>
          <p:nvPr/>
        </p:nvSpPr>
        <p:spPr>
          <a:xfrm>
            <a:off x="-22971" y="6436941"/>
            <a:ext cx="12192000" cy="359073"/>
          </a:xfrm>
          <a:prstGeom prst="rect">
            <a:avLst/>
          </a:prstGeom>
          <a:noFill/>
        </p:spPr>
        <p:txBody>
          <a:bodyPr wrap="square" rtlCol="0">
            <a:spAutoFit/>
          </a:bodyPr>
          <a:lstStyle/>
          <a:p>
            <a:r>
              <a:rPr lang="en-US" altLang="ja-JP" sz="1300" b="0" dirty="0" smtClean="0">
                <a:solidFill>
                  <a:schemeClr val="tx1"/>
                </a:solidFill>
                <a:latin typeface="Calibri"/>
                <a:ea typeface="+mn-ea"/>
                <a:cs typeface="Calibri"/>
              </a:rPr>
              <a:t>[2].</a:t>
            </a:r>
            <a:r>
              <a:rPr lang="ja-JP" altLang="en-US" sz="1300" b="0" dirty="0" smtClean="0">
                <a:solidFill>
                  <a:schemeClr val="tx1"/>
                </a:solidFill>
                <a:latin typeface="Calibri"/>
                <a:ea typeface="+mn-ea"/>
                <a:cs typeface="Calibri"/>
              </a:rPr>
              <a:t>坂本鐘期</a:t>
            </a:r>
            <a:r>
              <a:rPr lang="en-US" altLang="ja-JP" sz="1300" b="0" dirty="0" smtClean="0">
                <a:solidFill>
                  <a:schemeClr val="tx1"/>
                </a:solidFill>
                <a:latin typeface="Calibri"/>
                <a:ea typeface="+mn-ea"/>
                <a:cs typeface="Calibri"/>
              </a:rPr>
              <a:t>, </a:t>
            </a:r>
            <a:r>
              <a:rPr lang="ja-JP" altLang="en-US" sz="1300" b="0" dirty="0" smtClean="0">
                <a:solidFill>
                  <a:schemeClr val="tx1"/>
                </a:solidFill>
                <a:latin typeface="Calibri"/>
                <a:ea typeface="+mn-ea"/>
                <a:cs typeface="Calibri"/>
              </a:rPr>
              <a:t>東条敏</a:t>
            </a:r>
            <a:r>
              <a:rPr lang="en-US" altLang="ja-JP" sz="1300" b="0" dirty="0" smtClean="0">
                <a:solidFill>
                  <a:schemeClr val="tx1"/>
                </a:solidFill>
                <a:latin typeface="Calibri"/>
                <a:ea typeface="+mn-ea"/>
                <a:cs typeface="Calibri"/>
              </a:rPr>
              <a:t>: Tonal Pitch Space</a:t>
            </a:r>
            <a:r>
              <a:rPr lang="ja-JP" altLang="en-US" sz="1300" b="0" dirty="0" smtClean="0">
                <a:solidFill>
                  <a:schemeClr val="tx1"/>
                </a:solidFill>
                <a:latin typeface="Calibri"/>
                <a:ea typeface="+mn-ea"/>
                <a:cs typeface="Calibri"/>
              </a:rPr>
              <a:t>を用いた楽曲の和声解析</a:t>
            </a:r>
            <a:r>
              <a:rPr lang="en-US" altLang="ja-JP" sz="1300" b="0" dirty="0" smtClean="0">
                <a:solidFill>
                  <a:schemeClr val="tx1"/>
                </a:solidFill>
                <a:latin typeface="Calibri"/>
                <a:ea typeface="+mn-ea"/>
                <a:cs typeface="Calibri"/>
              </a:rPr>
              <a:t>, </a:t>
            </a:r>
            <a:r>
              <a:rPr lang="ja-JP" altLang="en-US" sz="1300" b="0" dirty="0" smtClean="0">
                <a:solidFill>
                  <a:schemeClr val="tx1"/>
                </a:solidFill>
                <a:latin typeface="Calibri"/>
                <a:ea typeface="+mn-ea"/>
                <a:cs typeface="Calibri"/>
              </a:rPr>
              <a:t>情報処理学会研究報告</a:t>
            </a:r>
            <a:r>
              <a:rPr lang="en-US" altLang="ja-JP" sz="1300" b="0" dirty="0" smtClean="0">
                <a:solidFill>
                  <a:schemeClr val="tx1"/>
                </a:solidFill>
                <a:latin typeface="Calibri"/>
                <a:ea typeface="+mn-ea"/>
                <a:cs typeface="Calibri"/>
              </a:rPr>
              <a:t>(IPSJ2009), Vol.2009-MUS-80 No.9, May </a:t>
            </a:r>
            <a:r>
              <a:rPr lang="en-US" altLang="ja-JP" sz="1300" dirty="0" smtClean="0">
                <a:solidFill>
                  <a:schemeClr val="tx1"/>
                </a:solidFill>
                <a:latin typeface="Calibri"/>
                <a:cs typeface="Calibri"/>
              </a:rPr>
              <a:t>2009.</a:t>
            </a:r>
            <a:endParaRPr lang="ja-JP" altLang="ja-JP" sz="1300" dirty="0">
              <a:solidFill>
                <a:schemeClr val="tx1"/>
              </a:solidFill>
              <a:latin typeface="Calibri"/>
              <a:cs typeface="Calibri"/>
            </a:endParaRPr>
          </a:p>
        </p:txBody>
      </p:sp>
    </p:spTree>
    <p:extLst>
      <p:ext uri="{BB962C8B-B14F-4D97-AF65-F5344CB8AC3E}">
        <p14:creationId xmlns:p14="http://schemas.microsoft.com/office/powerpoint/2010/main" val="3895853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600" dirty="0"/>
              <a:t>ピッチクラス</a:t>
            </a:r>
            <a:endParaRPr kumimoji="1" lang="ja-JP" altLang="en-US" sz="3600" dirty="0"/>
          </a:p>
        </p:txBody>
      </p:sp>
      <p:sp>
        <p:nvSpPr>
          <p:cNvPr id="3" name="コンテンツ プレースホルダー 2"/>
          <p:cNvSpPr>
            <a:spLocks noGrp="1"/>
          </p:cNvSpPr>
          <p:nvPr>
            <p:ph idx="1"/>
          </p:nvPr>
        </p:nvSpPr>
        <p:spPr>
          <a:xfrm>
            <a:off x="430213" y="1167783"/>
            <a:ext cx="8915400" cy="4525963"/>
          </a:xfrm>
        </p:spPr>
        <p:txBody>
          <a:bodyPr/>
          <a:lstStyle/>
          <a:p>
            <a:r>
              <a:rPr lang="ja-JP" altLang="en-US" dirty="0"/>
              <a:t>オクターブの違いを無視</a:t>
            </a:r>
            <a:endParaRPr lang="en-US" altLang="ja-JP" dirty="0"/>
          </a:p>
          <a:p>
            <a:r>
              <a:rPr lang="ja-JP" altLang="en-US" dirty="0"/>
              <a:t>半音階で</a:t>
            </a:r>
            <a:r>
              <a:rPr lang="en-US" altLang="ja-JP" dirty="0"/>
              <a:t>C</a:t>
            </a:r>
            <a:r>
              <a:rPr lang="ja-JP" altLang="en-US" dirty="0"/>
              <a:t>から</a:t>
            </a:r>
            <a:r>
              <a:rPr lang="en-US" altLang="ja-JP" dirty="0"/>
              <a:t>B</a:t>
            </a:r>
            <a:r>
              <a:rPr lang="ja-JP" altLang="en-US" dirty="0"/>
              <a:t>までの音にそれぞれ</a:t>
            </a:r>
            <a:r>
              <a:rPr lang="en-US" altLang="ja-JP" dirty="0"/>
              <a:t>0〜11</a:t>
            </a:r>
            <a:r>
              <a:rPr lang="ja-JP" altLang="en-US" dirty="0"/>
              <a:t>までのピッチクラス値を与える</a:t>
            </a:r>
            <a:r>
              <a:rPr lang="en-US" altLang="ja-JP" dirty="0"/>
              <a:t>(</a:t>
            </a:r>
            <a:r>
              <a:rPr lang="ja-JP" altLang="en-US" dirty="0"/>
              <a:t>表１</a:t>
            </a:r>
            <a:r>
              <a:rPr lang="en-US" altLang="ja-JP" dirty="0"/>
              <a:t>)</a:t>
            </a:r>
          </a:p>
          <a:p>
            <a:r>
              <a:rPr lang="en-US" altLang="ja-JP" dirty="0"/>
              <a:t>C#</a:t>
            </a:r>
            <a:r>
              <a:rPr lang="ja-JP" altLang="en-US" dirty="0"/>
              <a:t>と</a:t>
            </a:r>
            <a:r>
              <a:rPr lang="en-US" altLang="ja-JP" dirty="0"/>
              <a:t>D♭</a:t>
            </a:r>
            <a:r>
              <a:rPr lang="ja-JP" altLang="en-US" dirty="0"/>
              <a:t>のような異名同音は同じピッチクラスに属すものとする</a:t>
            </a:r>
            <a:endParaRPr lang="en-US" altLang="ja-JP" dirty="0"/>
          </a:p>
          <a:p>
            <a:endParaRPr lang="en-US" altLang="ja-JP" dirty="0" smtClean="0"/>
          </a:p>
          <a:p>
            <a:endParaRPr lang="en-US" altLang="ja-JP" dirty="0" smtClean="0"/>
          </a:p>
          <a:p>
            <a:endParaRPr lang="en-US" altLang="ja-JP" dirty="0" smtClean="0"/>
          </a:p>
        </p:txBody>
      </p:sp>
      <p:pic>
        <p:nvPicPr>
          <p:cNvPr id="4" name="図 3" descr="ピッチクラス.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227" y="4340070"/>
            <a:ext cx="9178543" cy="1353670"/>
          </a:xfrm>
          <a:prstGeom prst="rect">
            <a:avLst/>
          </a:prstGeom>
        </p:spPr>
      </p:pic>
    </p:spTree>
    <p:extLst>
      <p:ext uri="{BB962C8B-B14F-4D97-AF65-F5344CB8AC3E}">
        <p14:creationId xmlns:p14="http://schemas.microsoft.com/office/powerpoint/2010/main" val="11100760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600" dirty="0"/>
              <a:t>ベーシックスペースによる和音の表現</a:t>
            </a:r>
            <a:endParaRPr kumimoji="1" lang="ja-JP" altLang="en-US" sz="3600" dirty="0"/>
          </a:p>
        </p:txBody>
      </p:sp>
      <p:sp>
        <p:nvSpPr>
          <p:cNvPr id="3" name="コンテンツ プレースホルダー 2"/>
          <p:cNvSpPr>
            <a:spLocks noGrp="1"/>
          </p:cNvSpPr>
          <p:nvPr>
            <p:ph idx="1"/>
          </p:nvPr>
        </p:nvSpPr>
        <p:spPr>
          <a:xfrm>
            <a:off x="430213" y="1167783"/>
            <a:ext cx="8915400" cy="4525963"/>
          </a:xfrm>
        </p:spPr>
        <p:txBody>
          <a:bodyPr/>
          <a:lstStyle/>
          <a:p>
            <a:r>
              <a:rPr lang="ja-JP" altLang="en-US" dirty="0"/>
              <a:t>和音を構成する音に重み付けを行った構造体</a:t>
            </a:r>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3584125786"/>
              </p:ext>
            </p:extLst>
          </p:nvPr>
        </p:nvGraphicFramePr>
        <p:xfrm>
          <a:off x="3214459" y="2800291"/>
          <a:ext cx="6446707" cy="2770710"/>
        </p:xfrm>
        <a:graphic>
          <a:graphicData uri="http://schemas.openxmlformats.org/drawingml/2006/table">
            <a:tbl>
              <a:tblPr firstRow="1" bandRow="1">
                <a:tableStyleId>{8799B23B-EC83-4686-B30A-512413B5E67A}</a:tableStyleId>
              </a:tblPr>
              <a:tblGrid>
                <a:gridCol w="2076600"/>
                <a:gridCol w="210396"/>
                <a:gridCol w="271006"/>
                <a:gridCol w="313606"/>
                <a:gridCol w="329285"/>
                <a:gridCol w="313606"/>
                <a:gridCol w="329285"/>
                <a:gridCol w="329286"/>
                <a:gridCol w="329285"/>
                <a:gridCol w="360646"/>
                <a:gridCol w="297925"/>
                <a:gridCol w="250884"/>
                <a:gridCol w="517448"/>
                <a:gridCol w="517449"/>
              </a:tblGrid>
              <a:tr h="554142">
                <a:tc>
                  <a:txBody>
                    <a:bodyPr/>
                    <a:lstStyle/>
                    <a:p>
                      <a:r>
                        <a:rPr kumimoji="1" lang="en-US" altLang="ja-JP" b="0" dirty="0" smtClean="0"/>
                        <a:t>level a</a:t>
                      </a:r>
                      <a:r>
                        <a:rPr kumimoji="1" lang="en-US" altLang="ja-JP" b="0" baseline="0" dirty="0" smtClean="0"/>
                        <a:t> </a:t>
                      </a:r>
                      <a:r>
                        <a:rPr kumimoji="1" lang="en-US" altLang="ja-JP" b="0" dirty="0" smtClean="0"/>
                        <a:t>(root)</a:t>
                      </a:r>
                      <a:endParaRPr kumimoji="1" lang="ja-JP" altLang="en-US" b="0" dirty="0"/>
                    </a:p>
                  </a:txBody>
                  <a:tcPr>
                    <a:solidFill>
                      <a:schemeClr val="bg2">
                        <a:lumMod val="20000"/>
                        <a:lumOff val="80000"/>
                      </a:schemeClr>
                    </a:solidFill>
                  </a:tcPr>
                </a:tc>
                <a:tc>
                  <a:txBody>
                    <a:bodyPr/>
                    <a:lstStyle/>
                    <a:p>
                      <a:r>
                        <a:rPr kumimoji="1" lang="en-US" altLang="ja-JP" b="0" dirty="0" smtClean="0"/>
                        <a:t>:</a:t>
                      </a:r>
                      <a:endParaRPr kumimoji="1" lang="ja-JP" altLang="en-US" b="0" dirty="0"/>
                    </a:p>
                  </a:txBody>
                  <a:tcPr>
                    <a:solidFill>
                      <a:schemeClr val="bg2">
                        <a:lumMod val="20000"/>
                        <a:lumOff val="80000"/>
                      </a:schemeClr>
                    </a:solidFill>
                  </a:tcPr>
                </a:tc>
                <a:tc>
                  <a:txBody>
                    <a:bodyPr/>
                    <a:lstStyle/>
                    <a:p>
                      <a:r>
                        <a:rPr kumimoji="1" lang="en-US" altLang="ja-JP" b="0" dirty="0" smtClean="0"/>
                        <a:t>0</a:t>
                      </a:r>
                      <a:endParaRPr kumimoji="1" lang="ja-JP" altLang="en-US" b="0" dirty="0"/>
                    </a:p>
                  </a:txBody>
                  <a:tcPr>
                    <a:solidFill>
                      <a:schemeClr val="bg2">
                        <a:lumMod val="20000"/>
                        <a:lumOff val="80000"/>
                      </a:schemeClr>
                    </a:solidFill>
                  </a:tcPr>
                </a:tc>
                <a:tc>
                  <a:txBody>
                    <a:bodyPr/>
                    <a:lstStyle/>
                    <a:p>
                      <a:endParaRPr kumimoji="1" lang="ja-JP" altLang="en-US" b="0"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r>
              <a:tr h="554142">
                <a:tc>
                  <a:txBody>
                    <a:bodyPr/>
                    <a:lstStyle/>
                    <a:p>
                      <a:r>
                        <a:rPr kumimoji="1" lang="en-US" altLang="ja-JP" dirty="0" smtClean="0"/>
                        <a:t>level</a:t>
                      </a:r>
                      <a:r>
                        <a:rPr kumimoji="1" lang="en-US" altLang="ja-JP" baseline="0" dirty="0" smtClean="0"/>
                        <a:t> b (fifth)</a:t>
                      </a:r>
                      <a:endParaRPr kumimoji="1" lang="ja-JP" altLang="en-US" dirty="0"/>
                    </a:p>
                  </a:txBody>
                  <a:tcPr/>
                </a:tc>
                <a:tc>
                  <a:txBody>
                    <a:bodyPr/>
                    <a:lstStyle/>
                    <a:p>
                      <a:r>
                        <a:rPr kumimoji="1" lang="en-US" altLang="ja-JP" dirty="0" smtClean="0"/>
                        <a:t>:</a:t>
                      </a:r>
                      <a:endParaRPr kumimoji="1" lang="ja-JP" altLang="en-US" dirty="0"/>
                    </a:p>
                  </a:txBody>
                  <a:tcPr/>
                </a:tc>
                <a:tc>
                  <a:txBody>
                    <a:bodyPr/>
                    <a:lstStyle/>
                    <a:p>
                      <a:r>
                        <a:rPr kumimoji="1" lang="en-US" altLang="ja-JP" dirty="0" smtClean="0"/>
                        <a:t>0</a:t>
                      </a:r>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r>
                        <a:rPr kumimoji="1" lang="en-US" altLang="ja-JP" dirty="0" smtClean="0"/>
                        <a:t>7</a:t>
                      </a:r>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r>
              <a:tr h="554142">
                <a:tc>
                  <a:txBody>
                    <a:bodyPr/>
                    <a:lstStyle/>
                    <a:p>
                      <a:r>
                        <a:rPr kumimoji="1" lang="en-US" altLang="ja-JP" dirty="0" smtClean="0"/>
                        <a:t>level c (triadic)</a:t>
                      </a:r>
                      <a:endParaRPr kumimoji="1" lang="ja-JP" altLang="en-US" dirty="0"/>
                    </a:p>
                  </a:txBody>
                  <a:tcPr>
                    <a:solidFill>
                      <a:schemeClr val="bg2">
                        <a:lumMod val="20000"/>
                        <a:lumOff val="80000"/>
                      </a:schemeClr>
                    </a:solidFill>
                  </a:tcPr>
                </a:tc>
                <a:tc>
                  <a:txBody>
                    <a:bodyPr/>
                    <a:lstStyle/>
                    <a:p>
                      <a:r>
                        <a:rPr kumimoji="1" lang="en-US" altLang="ja-JP" dirty="0" smtClean="0"/>
                        <a:t>:</a:t>
                      </a:r>
                      <a:endParaRPr kumimoji="1" lang="ja-JP" altLang="en-US" dirty="0"/>
                    </a:p>
                  </a:txBody>
                  <a:tcPr>
                    <a:solidFill>
                      <a:schemeClr val="bg2">
                        <a:lumMod val="20000"/>
                        <a:lumOff val="80000"/>
                      </a:schemeClr>
                    </a:solidFill>
                  </a:tcPr>
                </a:tc>
                <a:tc>
                  <a:txBody>
                    <a:bodyPr/>
                    <a:lstStyle/>
                    <a:p>
                      <a:r>
                        <a:rPr kumimoji="1" lang="en-US" altLang="ja-JP" dirty="0" smtClean="0"/>
                        <a:t>0</a:t>
                      </a:r>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r>
                        <a:rPr kumimoji="1" lang="en-US" altLang="ja-JP" dirty="0" smtClean="0"/>
                        <a:t>4</a:t>
                      </a:r>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r>
                        <a:rPr kumimoji="1" lang="en-US" altLang="ja-JP" dirty="0" smtClean="0"/>
                        <a:t>7</a:t>
                      </a:r>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r>
              <a:tr h="554142">
                <a:tc>
                  <a:txBody>
                    <a:bodyPr/>
                    <a:lstStyle/>
                    <a:p>
                      <a:r>
                        <a:rPr kumimoji="1" lang="en-US" altLang="ja-JP" dirty="0" smtClean="0"/>
                        <a:t>level d (scale)</a:t>
                      </a:r>
                      <a:endParaRPr kumimoji="1" lang="ja-JP" altLang="en-US" dirty="0"/>
                    </a:p>
                  </a:txBody>
                  <a:tcPr/>
                </a:tc>
                <a:tc>
                  <a:txBody>
                    <a:bodyPr/>
                    <a:lstStyle/>
                    <a:p>
                      <a:r>
                        <a:rPr kumimoji="1" lang="en-US" altLang="ja-JP" dirty="0" smtClean="0"/>
                        <a:t>:</a:t>
                      </a:r>
                      <a:endParaRPr kumimoji="1" lang="ja-JP" altLang="en-US" dirty="0"/>
                    </a:p>
                  </a:txBody>
                  <a:tcPr/>
                </a:tc>
                <a:tc>
                  <a:txBody>
                    <a:bodyPr/>
                    <a:lstStyle/>
                    <a:p>
                      <a:r>
                        <a:rPr kumimoji="1" lang="en-US" altLang="ja-JP" dirty="0" smtClean="0"/>
                        <a:t>0</a:t>
                      </a:r>
                      <a:endParaRPr kumimoji="1" lang="ja-JP" altLang="en-US" dirty="0"/>
                    </a:p>
                  </a:txBody>
                  <a:tcPr/>
                </a:tc>
                <a:tc>
                  <a:txBody>
                    <a:bodyPr/>
                    <a:lstStyle/>
                    <a:p>
                      <a:endParaRPr kumimoji="1" lang="ja-JP" altLang="en-US"/>
                    </a:p>
                  </a:txBody>
                  <a:tcPr/>
                </a:tc>
                <a:tc>
                  <a:txBody>
                    <a:bodyPr/>
                    <a:lstStyle/>
                    <a:p>
                      <a:r>
                        <a:rPr kumimoji="1" lang="en-US" altLang="ja-JP" dirty="0" smtClean="0"/>
                        <a:t>2</a:t>
                      </a:r>
                      <a:endParaRPr kumimoji="1" lang="ja-JP" altLang="en-US" dirty="0"/>
                    </a:p>
                  </a:txBody>
                  <a:tcPr/>
                </a:tc>
                <a:tc>
                  <a:txBody>
                    <a:bodyPr/>
                    <a:lstStyle/>
                    <a:p>
                      <a:endParaRPr kumimoji="1" lang="ja-JP" altLang="en-US" dirty="0"/>
                    </a:p>
                  </a:txBody>
                  <a:tcPr/>
                </a:tc>
                <a:tc>
                  <a:txBody>
                    <a:bodyPr/>
                    <a:lstStyle/>
                    <a:p>
                      <a:r>
                        <a:rPr kumimoji="1" lang="en-US" altLang="ja-JP" dirty="0" smtClean="0"/>
                        <a:t>4</a:t>
                      </a:r>
                      <a:endParaRPr kumimoji="1" lang="ja-JP" altLang="en-US" dirty="0"/>
                    </a:p>
                  </a:txBody>
                  <a:tcPr/>
                </a:tc>
                <a:tc>
                  <a:txBody>
                    <a:bodyPr/>
                    <a:lstStyle/>
                    <a:p>
                      <a:r>
                        <a:rPr kumimoji="1" lang="en-US" altLang="ja-JP" dirty="0" smtClean="0"/>
                        <a:t>5</a:t>
                      </a:r>
                      <a:endParaRPr kumimoji="1" lang="ja-JP" altLang="en-US" dirty="0"/>
                    </a:p>
                  </a:txBody>
                  <a:tcPr/>
                </a:tc>
                <a:tc>
                  <a:txBody>
                    <a:bodyPr/>
                    <a:lstStyle/>
                    <a:p>
                      <a:endParaRPr kumimoji="1" lang="ja-JP" altLang="en-US" dirty="0"/>
                    </a:p>
                  </a:txBody>
                  <a:tcPr/>
                </a:tc>
                <a:tc>
                  <a:txBody>
                    <a:bodyPr/>
                    <a:lstStyle/>
                    <a:p>
                      <a:r>
                        <a:rPr kumimoji="1" lang="en-US" altLang="ja-JP" dirty="0" smtClean="0"/>
                        <a:t>7</a:t>
                      </a:r>
                      <a:endParaRPr kumimoji="1" lang="ja-JP" altLang="en-US" dirty="0"/>
                    </a:p>
                  </a:txBody>
                  <a:tcPr/>
                </a:tc>
                <a:tc>
                  <a:txBody>
                    <a:bodyPr/>
                    <a:lstStyle/>
                    <a:p>
                      <a:endParaRPr kumimoji="1" lang="ja-JP" altLang="en-US" dirty="0"/>
                    </a:p>
                  </a:txBody>
                  <a:tcPr/>
                </a:tc>
                <a:tc>
                  <a:txBody>
                    <a:bodyPr/>
                    <a:lstStyle/>
                    <a:p>
                      <a:r>
                        <a:rPr kumimoji="1" lang="en-US" altLang="ja-JP" dirty="0" smtClean="0"/>
                        <a:t>9</a:t>
                      </a:r>
                      <a:endParaRPr kumimoji="1" lang="ja-JP" altLang="en-US" dirty="0"/>
                    </a:p>
                  </a:txBody>
                  <a:tcPr/>
                </a:tc>
                <a:tc>
                  <a:txBody>
                    <a:bodyPr/>
                    <a:lstStyle/>
                    <a:p>
                      <a:endParaRPr kumimoji="1" lang="ja-JP" altLang="en-US" dirty="0"/>
                    </a:p>
                  </a:txBody>
                  <a:tcPr/>
                </a:tc>
                <a:tc>
                  <a:txBody>
                    <a:bodyPr/>
                    <a:lstStyle/>
                    <a:p>
                      <a:r>
                        <a:rPr kumimoji="1" lang="en-US" altLang="ja-JP" dirty="0" smtClean="0"/>
                        <a:t>11</a:t>
                      </a:r>
                      <a:endParaRPr kumimoji="1" lang="ja-JP" altLang="en-US" dirty="0"/>
                    </a:p>
                  </a:txBody>
                  <a:tcPr/>
                </a:tc>
              </a:tr>
              <a:tr h="554142">
                <a:tc>
                  <a:txBody>
                    <a:bodyPr/>
                    <a:lstStyle/>
                    <a:p>
                      <a:r>
                        <a:rPr kumimoji="1" lang="en-US" altLang="ja-JP" dirty="0" smtClean="0"/>
                        <a:t>level e (chromatic)</a:t>
                      </a:r>
                      <a:endParaRPr kumimoji="1" lang="ja-JP" altLang="en-US" dirty="0"/>
                    </a:p>
                  </a:txBody>
                  <a:tcPr>
                    <a:solidFill>
                      <a:schemeClr val="bg2">
                        <a:lumMod val="20000"/>
                        <a:lumOff val="80000"/>
                      </a:schemeClr>
                    </a:solidFill>
                  </a:tcPr>
                </a:tc>
                <a:tc>
                  <a:txBody>
                    <a:bodyPr/>
                    <a:lstStyle/>
                    <a:p>
                      <a:r>
                        <a:rPr kumimoji="1" lang="en-US" altLang="ja-JP" dirty="0" smtClean="0"/>
                        <a:t>:</a:t>
                      </a:r>
                      <a:endParaRPr kumimoji="1" lang="ja-JP" altLang="en-US" dirty="0"/>
                    </a:p>
                  </a:txBody>
                  <a:tcPr>
                    <a:solidFill>
                      <a:schemeClr val="bg2">
                        <a:lumMod val="20000"/>
                        <a:lumOff val="80000"/>
                      </a:schemeClr>
                    </a:solidFill>
                  </a:tcPr>
                </a:tc>
                <a:tc>
                  <a:txBody>
                    <a:bodyPr/>
                    <a:lstStyle/>
                    <a:p>
                      <a:r>
                        <a:rPr kumimoji="1" lang="en-US" altLang="ja-JP" dirty="0" smtClean="0"/>
                        <a:t>0</a:t>
                      </a:r>
                      <a:endParaRPr kumimoji="1" lang="ja-JP" altLang="en-US" dirty="0"/>
                    </a:p>
                  </a:txBody>
                  <a:tcPr>
                    <a:solidFill>
                      <a:schemeClr val="bg2">
                        <a:lumMod val="20000"/>
                        <a:lumOff val="80000"/>
                      </a:schemeClr>
                    </a:solidFill>
                  </a:tcPr>
                </a:tc>
                <a:tc>
                  <a:txBody>
                    <a:bodyPr/>
                    <a:lstStyle/>
                    <a:p>
                      <a:r>
                        <a:rPr kumimoji="1" lang="en-US" altLang="ja-JP" dirty="0" smtClean="0"/>
                        <a:t>1</a:t>
                      </a:r>
                      <a:endParaRPr kumimoji="1" lang="ja-JP" altLang="en-US" dirty="0"/>
                    </a:p>
                  </a:txBody>
                  <a:tcPr>
                    <a:solidFill>
                      <a:schemeClr val="bg2">
                        <a:lumMod val="20000"/>
                        <a:lumOff val="80000"/>
                      </a:schemeClr>
                    </a:solidFill>
                  </a:tcPr>
                </a:tc>
                <a:tc>
                  <a:txBody>
                    <a:bodyPr/>
                    <a:lstStyle/>
                    <a:p>
                      <a:r>
                        <a:rPr kumimoji="1" lang="en-US" altLang="ja-JP" dirty="0" smtClean="0"/>
                        <a:t>2</a:t>
                      </a:r>
                      <a:endParaRPr kumimoji="1" lang="ja-JP" altLang="en-US" dirty="0"/>
                    </a:p>
                  </a:txBody>
                  <a:tcPr>
                    <a:solidFill>
                      <a:schemeClr val="bg2">
                        <a:lumMod val="20000"/>
                        <a:lumOff val="80000"/>
                      </a:schemeClr>
                    </a:solidFill>
                  </a:tcPr>
                </a:tc>
                <a:tc>
                  <a:txBody>
                    <a:bodyPr/>
                    <a:lstStyle/>
                    <a:p>
                      <a:r>
                        <a:rPr kumimoji="1" lang="en-US" altLang="ja-JP" dirty="0" smtClean="0"/>
                        <a:t>3</a:t>
                      </a:r>
                      <a:endParaRPr kumimoji="1" lang="ja-JP" altLang="en-US" dirty="0"/>
                    </a:p>
                  </a:txBody>
                  <a:tcPr>
                    <a:solidFill>
                      <a:schemeClr val="bg2">
                        <a:lumMod val="20000"/>
                        <a:lumOff val="80000"/>
                      </a:schemeClr>
                    </a:solidFill>
                  </a:tcPr>
                </a:tc>
                <a:tc>
                  <a:txBody>
                    <a:bodyPr/>
                    <a:lstStyle/>
                    <a:p>
                      <a:r>
                        <a:rPr kumimoji="1" lang="en-US" altLang="ja-JP" dirty="0" smtClean="0"/>
                        <a:t>4</a:t>
                      </a:r>
                      <a:endParaRPr kumimoji="1" lang="ja-JP" altLang="en-US" dirty="0"/>
                    </a:p>
                  </a:txBody>
                  <a:tcPr>
                    <a:solidFill>
                      <a:schemeClr val="bg2">
                        <a:lumMod val="20000"/>
                        <a:lumOff val="80000"/>
                      </a:schemeClr>
                    </a:solidFill>
                  </a:tcPr>
                </a:tc>
                <a:tc>
                  <a:txBody>
                    <a:bodyPr/>
                    <a:lstStyle/>
                    <a:p>
                      <a:r>
                        <a:rPr kumimoji="1" lang="en-US" altLang="ja-JP" dirty="0" smtClean="0"/>
                        <a:t>5</a:t>
                      </a:r>
                      <a:endParaRPr kumimoji="1" lang="ja-JP" altLang="en-US" dirty="0"/>
                    </a:p>
                  </a:txBody>
                  <a:tcPr>
                    <a:solidFill>
                      <a:schemeClr val="bg2">
                        <a:lumMod val="20000"/>
                        <a:lumOff val="80000"/>
                      </a:schemeClr>
                    </a:solidFill>
                  </a:tcPr>
                </a:tc>
                <a:tc>
                  <a:txBody>
                    <a:bodyPr/>
                    <a:lstStyle/>
                    <a:p>
                      <a:r>
                        <a:rPr kumimoji="1" lang="en-US" altLang="ja-JP" dirty="0" smtClean="0"/>
                        <a:t>6</a:t>
                      </a:r>
                      <a:endParaRPr kumimoji="1" lang="ja-JP" altLang="en-US" dirty="0"/>
                    </a:p>
                  </a:txBody>
                  <a:tcPr>
                    <a:solidFill>
                      <a:schemeClr val="bg2">
                        <a:lumMod val="20000"/>
                        <a:lumOff val="80000"/>
                      </a:schemeClr>
                    </a:solidFill>
                  </a:tcPr>
                </a:tc>
                <a:tc>
                  <a:txBody>
                    <a:bodyPr/>
                    <a:lstStyle/>
                    <a:p>
                      <a:r>
                        <a:rPr kumimoji="1" lang="en-US" altLang="ja-JP" dirty="0" smtClean="0"/>
                        <a:t>7</a:t>
                      </a:r>
                      <a:endParaRPr kumimoji="1" lang="ja-JP" altLang="en-US" dirty="0"/>
                    </a:p>
                  </a:txBody>
                  <a:tcPr>
                    <a:solidFill>
                      <a:schemeClr val="bg2">
                        <a:lumMod val="20000"/>
                        <a:lumOff val="80000"/>
                      </a:schemeClr>
                    </a:solidFill>
                  </a:tcPr>
                </a:tc>
                <a:tc>
                  <a:txBody>
                    <a:bodyPr/>
                    <a:lstStyle/>
                    <a:p>
                      <a:r>
                        <a:rPr kumimoji="1" lang="en-US" altLang="ja-JP" dirty="0" smtClean="0"/>
                        <a:t>8</a:t>
                      </a:r>
                      <a:endParaRPr kumimoji="1" lang="ja-JP" altLang="en-US" dirty="0"/>
                    </a:p>
                  </a:txBody>
                  <a:tcPr>
                    <a:solidFill>
                      <a:schemeClr val="bg2">
                        <a:lumMod val="20000"/>
                        <a:lumOff val="80000"/>
                      </a:schemeClr>
                    </a:solidFill>
                  </a:tcPr>
                </a:tc>
                <a:tc>
                  <a:txBody>
                    <a:bodyPr/>
                    <a:lstStyle/>
                    <a:p>
                      <a:r>
                        <a:rPr kumimoji="1" lang="en-US" altLang="ja-JP" dirty="0" smtClean="0"/>
                        <a:t>9</a:t>
                      </a:r>
                      <a:endParaRPr kumimoji="1" lang="ja-JP" altLang="en-US" dirty="0"/>
                    </a:p>
                  </a:txBody>
                  <a:tcPr>
                    <a:solidFill>
                      <a:schemeClr val="bg2">
                        <a:lumMod val="20000"/>
                        <a:lumOff val="80000"/>
                      </a:schemeClr>
                    </a:solidFill>
                  </a:tcPr>
                </a:tc>
                <a:tc>
                  <a:txBody>
                    <a:bodyPr/>
                    <a:lstStyle/>
                    <a:p>
                      <a:r>
                        <a:rPr kumimoji="1" lang="en-US" altLang="ja-JP" dirty="0" smtClean="0"/>
                        <a:t>10</a:t>
                      </a:r>
                      <a:endParaRPr kumimoji="1" lang="ja-JP" altLang="en-US" dirty="0"/>
                    </a:p>
                  </a:txBody>
                  <a:tcPr>
                    <a:solidFill>
                      <a:schemeClr val="bg2">
                        <a:lumMod val="20000"/>
                        <a:lumOff val="80000"/>
                      </a:schemeClr>
                    </a:solidFill>
                  </a:tcPr>
                </a:tc>
                <a:tc>
                  <a:txBody>
                    <a:bodyPr/>
                    <a:lstStyle/>
                    <a:p>
                      <a:r>
                        <a:rPr kumimoji="1" lang="en-US" altLang="ja-JP" dirty="0" smtClean="0"/>
                        <a:t>11</a:t>
                      </a:r>
                      <a:endParaRPr kumimoji="1" lang="ja-JP" altLang="en-US" dirty="0"/>
                    </a:p>
                  </a:txBody>
                  <a:tcPr>
                    <a:solidFill>
                      <a:schemeClr val="bg2">
                        <a:lumMod val="20000"/>
                        <a:lumOff val="80000"/>
                      </a:schemeClr>
                    </a:solidFill>
                  </a:tcPr>
                </a:tc>
              </a:tr>
            </a:tbl>
          </a:graphicData>
        </a:graphic>
      </p:graphicFrame>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36" y="3995996"/>
            <a:ext cx="3056563" cy="976402"/>
          </a:xfrm>
          <a:prstGeom prst="rect">
            <a:avLst/>
          </a:prstGeom>
        </p:spPr>
      </p:pic>
      <p:sp>
        <p:nvSpPr>
          <p:cNvPr id="8" name="テキスト ボックス 7"/>
          <p:cNvSpPr txBox="1"/>
          <p:nvPr/>
        </p:nvSpPr>
        <p:spPr>
          <a:xfrm>
            <a:off x="663477" y="2590602"/>
            <a:ext cx="1586793" cy="1077218"/>
          </a:xfrm>
          <a:prstGeom prst="rect">
            <a:avLst/>
          </a:prstGeom>
          <a:noFill/>
        </p:spPr>
        <p:txBody>
          <a:bodyPr wrap="none" rtlCol="0">
            <a:spAutoFit/>
          </a:bodyPr>
          <a:lstStyle/>
          <a:p>
            <a:pPr algn="ctr"/>
            <a:r>
              <a:rPr lang="en-US" altLang="ja-JP" sz="4800" b="0" dirty="0" smtClean="0"/>
              <a:t>Ⅰ</a:t>
            </a:r>
            <a:r>
              <a:rPr kumimoji="1" lang="en-US" altLang="ja-JP" sz="4800" b="0" dirty="0" smtClean="0"/>
              <a:t>/</a:t>
            </a:r>
            <a:r>
              <a:rPr lang="en-US" altLang="ja-JP" sz="4800" b="0" dirty="0"/>
              <a:t> </a:t>
            </a:r>
            <a:r>
              <a:rPr kumimoji="1" lang="en-US" altLang="ja-JP" sz="4800" b="0" dirty="0" smtClean="0"/>
              <a:t>C</a:t>
            </a:r>
            <a:endParaRPr kumimoji="1" lang="ja-JP" altLang="en-US" sz="4800" b="0" dirty="0"/>
          </a:p>
        </p:txBody>
      </p:sp>
      <p:sp>
        <p:nvSpPr>
          <p:cNvPr id="12" name="円/楕円 11"/>
          <p:cNvSpPr/>
          <p:nvPr/>
        </p:nvSpPr>
        <p:spPr bwMode="auto">
          <a:xfrm>
            <a:off x="1621970" y="2963492"/>
            <a:ext cx="641016" cy="641016"/>
          </a:xfrm>
          <a:prstGeom prst="ellipse">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dirty="0">
              <a:ln>
                <a:noFill/>
              </a:ln>
              <a:solidFill>
                <a:srgbClr val="4D4D4D"/>
              </a:solidFill>
              <a:effectLst/>
              <a:latin typeface="Arial" charset="0"/>
              <a:ea typeface="メイリオ" charset="0"/>
              <a:cs typeface="メイリオ" charset="0"/>
            </a:endParaRPr>
          </a:p>
        </p:txBody>
      </p:sp>
      <p:cxnSp>
        <p:nvCxnSpPr>
          <p:cNvPr id="14" name="直線コネクタ 13"/>
          <p:cNvCxnSpPr/>
          <p:nvPr/>
        </p:nvCxnSpPr>
        <p:spPr bwMode="auto">
          <a:xfrm>
            <a:off x="2210918" y="3401264"/>
            <a:ext cx="1128984" cy="1177271"/>
          </a:xfrm>
          <a:prstGeom prst="line">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42271177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600" dirty="0"/>
              <a:t>ベーシックスペース距離</a:t>
            </a:r>
            <a:r>
              <a:rPr lang="en-US" altLang="ja-JP" sz="3600" dirty="0"/>
              <a:t> k</a:t>
            </a:r>
            <a:endParaRPr kumimoji="1" lang="ja-JP" altLang="en-US" sz="3600" dirty="0"/>
          </a:p>
        </p:txBody>
      </p:sp>
      <p:sp>
        <p:nvSpPr>
          <p:cNvPr id="3" name="コンテンツ プレースホルダー 2"/>
          <p:cNvSpPr>
            <a:spLocks noGrp="1"/>
          </p:cNvSpPr>
          <p:nvPr>
            <p:ph idx="1"/>
          </p:nvPr>
        </p:nvSpPr>
        <p:spPr>
          <a:xfrm>
            <a:off x="430213" y="1167783"/>
            <a:ext cx="8915400" cy="4525963"/>
          </a:xfrm>
        </p:spPr>
        <p:txBody>
          <a:bodyPr/>
          <a:lstStyle/>
          <a:p>
            <a:endParaRPr lang="en-US" altLang="ja-JP" dirty="0" smtClean="0"/>
          </a:p>
          <a:p>
            <a:endParaRPr lang="en-US" altLang="ja-JP" dirty="0" smtClean="0"/>
          </a:p>
          <a:p>
            <a:endParaRPr lang="en-US" altLang="ja-JP" dirty="0" smtClean="0"/>
          </a:p>
        </p:txBody>
      </p:sp>
      <p:graphicFrame>
        <p:nvGraphicFramePr>
          <p:cNvPr id="7" name="表 6"/>
          <p:cNvGraphicFramePr>
            <a:graphicFrameLocks noGrp="1"/>
          </p:cNvGraphicFramePr>
          <p:nvPr>
            <p:extLst>
              <p:ext uri="{D42A27DB-BD31-4B8C-83A1-F6EECF244321}">
                <p14:modId xmlns:p14="http://schemas.microsoft.com/office/powerpoint/2010/main" val="1091480587"/>
              </p:ext>
            </p:extLst>
          </p:nvPr>
        </p:nvGraphicFramePr>
        <p:xfrm>
          <a:off x="3371444" y="822818"/>
          <a:ext cx="6446707" cy="2770710"/>
        </p:xfrm>
        <a:graphic>
          <a:graphicData uri="http://schemas.openxmlformats.org/drawingml/2006/table">
            <a:tbl>
              <a:tblPr firstRow="1" bandRow="1">
                <a:tableStyleId>{8799B23B-EC83-4686-B30A-512413B5E67A}</a:tableStyleId>
              </a:tblPr>
              <a:tblGrid>
                <a:gridCol w="2076600"/>
                <a:gridCol w="210396"/>
                <a:gridCol w="271006"/>
                <a:gridCol w="313606"/>
                <a:gridCol w="329285"/>
                <a:gridCol w="313606"/>
                <a:gridCol w="329285"/>
                <a:gridCol w="329286"/>
                <a:gridCol w="329285"/>
                <a:gridCol w="360646"/>
                <a:gridCol w="297925"/>
                <a:gridCol w="250884"/>
                <a:gridCol w="517448"/>
                <a:gridCol w="517449"/>
              </a:tblGrid>
              <a:tr h="554142">
                <a:tc>
                  <a:txBody>
                    <a:bodyPr/>
                    <a:lstStyle/>
                    <a:p>
                      <a:r>
                        <a:rPr kumimoji="1" lang="en-US" altLang="ja-JP" b="0" dirty="0" smtClean="0"/>
                        <a:t>level a</a:t>
                      </a:r>
                      <a:r>
                        <a:rPr kumimoji="1" lang="en-US" altLang="ja-JP" b="0" baseline="0" dirty="0" smtClean="0"/>
                        <a:t> </a:t>
                      </a:r>
                      <a:r>
                        <a:rPr kumimoji="1" lang="en-US" altLang="ja-JP" b="0" dirty="0" smtClean="0"/>
                        <a:t>(root)</a:t>
                      </a:r>
                      <a:endParaRPr kumimoji="1" lang="ja-JP" altLang="en-US" b="0" dirty="0"/>
                    </a:p>
                  </a:txBody>
                  <a:tcPr>
                    <a:solidFill>
                      <a:schemeClr val="bg2">
                        <a:lumMod val="20000"/>
                        <a:lumOff val="80000"/>
                      </a:schemeClr>
                    </a:solidFill>
                  </a:tcPr>
                </a:tc>
                <a:tc>
                  <a:txBody>
                    <a:bodyPr/>
                    <a:lstStyle/>
                    <a:p>
                      <a:r>
                        <a:rPr kumimoji="1" lang="en-US" altLang="ja-JP" b="0" dirty="0" smtClean="0"/>
                        <a:t>:</a:t>
                      </a:r>
                      <a:endParaRPr kumimoji="1" lang="ja-JP" altLang="en-US" b="0" dirty="0"/>
                    </a:p>
                  </a:txBody>
                  <a:tcPr>
                    <a:solidFill>
                      <a:schemeClr val="bg2">
                        <a:lumMod val="20000"/>
                        <a:lumOff val="80000"/>
                      </a:schemeClr>
                    </a:solidFill>
                  </a:tcPr>
                </a:tc>
                <a:tc>
                  <a:txBody>
                    <a:bodyPr/>
                    <a:lstStyle/>
                    <a:p>
                      <a:r>
                        <a:rPr kumimoji="1" lang="en-US" altLang="ja-JP" b="0" dirty="0" smtClean="0"/>
                        <a:t>0</a:t>
                      </a:r>
                      <a:endParaRPr kumimoji="1" lang="ja-JP" altLang="en-US" b="0" dirty="0"/>
                    </a:p>
                  </a:txBody>
                  <a:tcPr>
                    <a:solidFill>
                      <a:schemeClr val="bg2">
                        <a:lumMod val="20000"/>
                        <a:lumOff val="80000"/>
                      </a:schemeClr>
                    </a:solidFill>
                  </a:tcPr>
                </a:tc>
                <a:tc>
                  <a:txBody>
                    <a:bodyPr/>
                    <a:lstStyle/>
                    <a:p>
                      <a:endParaRPr kumimoji="1" lang="ja-JP" altLang="en-US" b="0"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r>
              <a:tr h="554142">
                <a:tc>
                  <a:txBody>
                    <a:bodyPr/>
                    <a:lstStyle/>
                    <a:p>
                      <a:r>
                        <a:rPr kumimoji="1" lang="en-US" altLang="ja-JP" dirty="0" smtClean="0"/>
                        <a:t>level</a:t>
                      </a:r>
                      <a:r>
                        <a:rPr kumimoji="1" lang="en-US" altLang="ja-JP" baseline="0" dirty="0" smtClean="0"/>
                        <a:t> b (fifth)</a:t>
                      </a:r>
                      <a:endParaRPr kumimoji="1" lang="ja-JP" altLang="en-US" dirty="0"/>
                    </a:p>
                  </a:txBody>
                  <a:tcPr/>
                </a:tc>
                <a:tc>
                  <a:txBody>
                    <a:bodyPr/>
                    <a:lstStyle/>
                    <a:p>
                      <a:r>
                        <a:rPr kumimoji="1" lang="en-US" altLang="ja-JP" dirty="0" smtClean="0"/>
                        <a:t>:</a:t>
                      </a:r>
                      <a:endParaRPr kumimoji="1" lang="ja-JP" altLang="en-US" dirty="0"/>
                    </a:p>
                  </a:txBody>
                  <a:tcPr/>
                </a:tc>
                <a:tc>
                  <a:txBody>
                    <a:bodyPr/>
                    <a:lstStyle/>
                    <a:p>
                      <a:r>
                        <a:rPr kumimoji="1" lang="en-US" altLang="ja-JP" dirty="0" smtClean="0"/>
                        <a:t>0</a:t>
                      </a:r>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r>
                        <a:rPr kumimoji="1" lang="en-US" altLang="ja-JP" dirty="0" smtClean="0"/>
                        <a:t>7</a:t>
                      </a:r>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r>
              <a:tr h="554142">
                <a:tc>
                  <a:txBody>
                    <a:bodyPr/>
                    <a:lstStyle/>
                    <a:p>
                      <a:r>
                        <a:rPr kumimoji="1" lang="en-US" altLang="ja-JP" dirty="0" smtClean="0"/>
                        <a:t>level c (triadic)</a:t>
                      </a:r>
                      <a:endParaRPr kumimoji="1" lang="ja-JP" altLang="en-US" dirty="0"/>
                    </a:p>
                  </a:txBody>
                  <a:tcPr>
                    <a:solidFill>
                      <a:schemeClr val="bg2">
                        <a:lumMod val="20000"/>
                        <a:lumOff val="80000"/>
                      </a:schemeClr>
                    </a:solidFill>
                  </a:tcPr>
                </a:tc>
                <a:tc>
                  <a:txBody>
                    <a:bodyPr/>
                    <a:lstStyle/>
                    <a:p>
                      <a:r>
                        <a:rPr kumimoji="1" lang="en-US" altLang="ja-JP" dirty="0" smtClean="0"/>
                        <a:t>:</a:t>
                      </a:r>
                      <a:endParaRPr kumimoji="1" lang="ja-JP" altLang="en-US" dirty="0"/>
                    </a:p>
                  </a:txBody>
                  <a:tcPr>
                    <a:solidFill>
                      <a:schemeClr val="bg2">
                        <a:lumMod val="20000"/>
                        <a:lumOff val="80000"/>
                      </a:schemeClr>
                    </a:solidFill>
                  </a:tcPr>
                </a:tc>
                <a:tc>
                  <a:txBody>
                    <a:bodyPr/>
                    <a:lstStyle/>
                    <a:p>
                      <a:r>
                        <a:rPr kumimoji="1" lang="en-US" altLang="ja-JP" dirty="0" smtClean="0"/>
                        <a:t>0</a:t>
                      </a:r>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r>
                        <a:rPr kumimoji="1" lang="en-US" altLang="ja-JP" dirty="0" smtClean="0"/>
                        <a:t>4</a:t>
                      </a:r>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r>
                        <a:rPr kumimoji="1" lang="en-US" altLang="ja-JP" dirty="0" smtClean="0"/>
                        <a:t>7</a:t>
                      </a:r>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r>
              <a:tr h="554142">
                <a:tc>
                  <a:txBody>
                    <a:bodyPr/>
                    <a:lstStyle/>
                    <a:p>
                      <a:r>
                        <a:rPr kumimoji="1" lang="en-US" altLang="ja-JP" dirty="0" smtClean="0"/>
                        <a:t>level d (scale)</a:t>
                      </a:r>
                      <a:endParaRPr kumimoji="1" lang="ja-JP" altLang="en-US" dirty="0"/>
                    </a:p>
                  </a:txBody>
                  <a:tcPr/>
                </a:tc>
                <a:tc>
                  <a:txBody>
                    <a:bodyPr/>
                    <a:lstStyle/>
                    <a:p>
                      <a:r>
                        <a:rPr kumimoji="1" lang="en-US" altLang="ja-JP" dirty="0" smtClean="0"/>
                        <a:t>:</a:t>
                      </a:r>
                      <a:endParaRPr kumimoji="1" lang="ja-JP" altLang="en-US" dirty="0"/>
                    </a:p>
                  </a:txBody>
                  <a:tcPr/>
                </a:tc>
                <a:tc>
                  <a:txBody>
                    <a:bodyPr/>
                    <a:lstStyle/>
                    <a:p>
                      <a:r>
                        <a:rPr kumimoji="1" lang="en-US" altLang="ja-JP" dirty="0" smtClean="0"/>
                        <a:t>0</a:t>
                      </a:r>
                      <a:endParaRPr kumimoji="1" lang="ja-JP" altLang="en-US" dirty="0"/>
                    </a:p>
                  </a:txBody>
                  <a:tcPr/>
                </a:tc>
                <a:tc>
                  <a:txBody>
                    <a:bodyPr/>
                    <a:lstStyle/>
                    <a:p>
                      <a:endParaRPr kumimoji="1" lang="ja-JP" altLang="en-US"/>
                    </a:p>
                  </a:txBody>
                  <a:tcPr/>
                </a:tc>
                <a:tc>
                  <a:txBody>
                    <a:bodyPr/>
                    <a:lstStyle/>
                    <a:p>
                      <a:r>
                        <a:rPr kumimoji="1" lang="en-US" altLang="ja-JP" dirty="0" smtClean="0"/>
                        <a:t>2</a:t>
                      </a:r>
                      <a:endParaRPr kumimoji="1" lang="ja-JP" altLang="en-US" dirty="0"/>
                    </a:p>
                  </a:txBody>
                  <a:tcPr/>
                </a:tc>
                <a:tc>
                  <a:txBody>
                    <a:bodyPr/>
                    <a:lstStyle/>
                    <a:p>
                      <a:endParaRPr kumimoji="1" lang="ja-JP" altLang="en-US" dirty="0"/>
                    </a:p>
                  </a:txBody>
                  <a:tcPr/>
                </a:tc>
                <a:tc>
                  <a:txBody>
                    <a:bodyPr/>
                    <a:lstStyle/>
                    <a:p>
                      <a:r>
                        <a:rPr kumimoji="1" lang="en-US" altLang="ja-JP" dirty="0" smtClean="0"/>
                        <a:t>4</a:t>
                      </a:r>
                      <a:endParaRPr kumimoji="1" lang="ja-JP" altLang="en-US" dirty="0"/>
                    </a:p>
                  </a:txBody>
                  <a:tcPr/>
                </a:tc>
                <a:tc>
                  <a:txBody>
                    <a:bodyPr/>
                    <a:lstStyle/>
                    <a:p>
                      <a:r>
                        <a:rPr kumimoji="1" lang="en-US" altLang="ja-JP" dirty="0" smtClean="0"/>
                        <a:t>5</a:t>
                      </a:r>
                      <a:endParaRPr kumimoji="1" lang="ja-JP" altLang="en-US" dirty="0"/>
                    </a:p>
                  </a:txBody>
                  <a:tcPr/>
                </a:tc>
                <a:tc>
                  <a:txBody>
                    <a:bodyPr/>
                    <a:lstStyle/>
                    <a:p>
                      <a:endParaRPr kumimoji="1" lang="ja-JP" altLang="en-US" dirty="0"/>
                    </a:p>
                  </a:txBody>
                  <a:tcPr/>
                </a:tc>
                <a:tc>
                  <a:txBody>
                    <a:bodyPr/>
                    <a:lstStyle/>
                    <a:p>
                      <a:r>
                        <a:rPr kumimoji="1" lang="en-US" altLang="ja-JP" dirty="0" smtClean="0"/>
                        <a:t>7</a:t>
                      </a:r>
                      <a:endParaRPr kumimoji="1" lang="ja-JP" altLang="en-US" dirty="0"/>
                    </a:p>
                  </a:txBody>
                  <a:tcPr/>
                </a:tc>
                <a:tc>
                  <a:txBody>
                    <a:bodyPr/>
                    <a:lstStyle/>
                    <a:p>
                      <a:endParaRPr kumimoji="1" lang="ja-JP" altLang="en-US" dirty="0"/>
                    </a:p>
                  </a:txBody>
                  <a:tcPr/>
                </a:tc>
                <a:tc>
                  <a:txBody>
                    <a:bodyPr/>
                    <a:lstStyle/>
                    <a:p>
                      <a:r>
                        <a:rPr kumimoji="1" lang="en-US" altLang="ja-JP" dirty="0" smtClean="0"/>
                        <a:t>9</a:t>
                      </a:r>
                      <a:endParaRPr kumimoji="1" lang="ja-JP" altLang="en-US" dirty="0"/>
                    </a:p>
                  </a:txBody>
                  <a:tcPr/>
                </a:tc>
                <a:tc>
                  <a:txBody>
                    <a:bodyPr/>
                    <a:lstStyle/>
                    <a:p>
                      <a:endParaRPr kumimoji="1" lang="ja-JP" altLang="en-US" dirty="0"/>
                    </a:p>
                  </a:txBody>
                  <a:tcPr/>
                </a:tc>
                <a:tc>
                  <a:txBody>
                    <a:bodyPr/>
                    <a:lstStyle/>
                    <a:p>
                      <a:r>
                        <a:rPr kumimoji="1" lang="en-US" altLang="ja-JP" dirty="0" smtClean="0"/>
                        <a:t>11</a:t>
                      </a:r>
                      <a:endParaRPr kumimoji="1" lang="ja-JP" altLang="en-US" dirty="0"/>
                    </a:p>
                  </a:txBody>
                  <a:tcPr/>
                </a:tc>
              </a:tr>
              <a:tr h="554142">
                <a:tc>
                  <a:txBody>
                    <a:bodyPr/>
                    <a:lstStyle/>
                    <a:p>
                      <a:r>
                        <a:rPr kumimoji="1" lang="en-US" altLang="ja-JP" dirty="0" smtClean="0"/>
                        <a:t>level e (chromatic)</a:t>
                      </a:r>
                      <a:endParaRPr kumimoji="1" lang="ja-JP" altLang="en-US" dirty="0"/>
                    </a:p>
                  </a:txBody>
                  <a:tcPr>
                    <a:solidFill>
                      <a:schemeClr val="bg2">
                        <a:lumMod val="20000"/>
                        <a:lumOff val="80000"/>
                      </a:schemeClr>
                    </a:solidFill>
                  </a:tcPr>
                </a:tc>
                <a:tc>
                  <a:txBody>
                    <a:bodyPr/>
                    <a:lstStyle/>
                    <a:p>
                      <a:r>
                        <a:rPr kumimoji="1" lang="en-US" altLang="ja-JP" dirty="0" smtClean="0"/>
                        <a:t>:</a:t>
                      </a:r>
                      <a:endParaRPr kumimoji="1" lang="ja-JP" altLang="en-US" dirty="0"/>
                    </a:p>
                  </a:txBody>
                  <a:tcPr>
                    <a:solidFill>
                      <a:schemeClr val="bg2">
                        <a:lumMod val="20000"/>
                        <a:lumOff val="80000"/>
                      </a:schemeClr>
                    </a:solidFill>
                  </a:tcPr>
                </a:tc>
                <a:tc>
                  <a:txBody>
                    <a:bodyPr/>
                    <a:lstStyle/>
                    <a:p>
                      <a:r>
                        <a:rPr kumimoji="1" lang="en-US" altLang="ja-JP" dirty="0" smtClean="0"/>
                        <a:t>0</a:t>
                      </a:r>
                      <a:endParaRPr kumimoji="1" lang="ja-JP" altLang="en-US" dirty="0"/>
                    </a:p>
                  </a:txBody>
                  <a:tcPr>
                    <a:solidFill>
                      <a:schemeClr val="bg2">
                        <a:lumMod val="20000"/>
                        <a:lumOff val="80000"/>
                      </a:schemeClr>
                    </a:solidFill>
                  </a:tcPr>
                </a:tc>
                <a:tc>
                  <a:txBody>
                    <a:bodyPr/>
                    <a:lstStyle/>
                    <a:p>
                      <a:r>
                        <a:rPr kumimoji="1" lang="en-US" altLang="ja-JP" dirty="0" smtClean="0"/>
                        <a:t>1</a:t>
                      </a:r>
                      <a:endParaRPr kumimoji="1" lang="ja-JP" altLang="en-US" dirty="0"/>
                    </a:p>
                  </a:txBody>
                  <a:tcPr>
                    <a:solidFill>
                      <a:schemeClr val="bg2">
                        <a:lumMod val="20000"/>
                        <a:lumOff val="80000"/>
                      </a:schemeClr>
                    </a:solidFill>
                  </a:tcPr>
                </a:tc>
                <a:tc>
                  <a:txBody>
                    <a:bodyPr/>
                    <a:lstStyle/>
                    <a:p>
                      <a:r>
                        <a:rPr kumimoji="1" lang="en-US" altLang="ja-JP" dirty="0" smtClean="0"/>
                        <a:t>2</a:t>
                      </a:r>
                      <a:endParaRPr kumimoji="1" lang="ja-JP" altLang="en-US" dirty="0"/>
                    </a:p>
                  </a:txBody>
                  <a:tcPr>
                    <a:solidFill>
                      <a:schemeClr val="bg2">
                        <a:lumMod val="20000"/>
                        <a:lumOff val="80000"/>
                      </a:schemeClr>
                    </a:solidFill>
                  </a:tcPr>
                </a:tc>
                <a:tc>
                  <a:txBody>
                    <a:bodyPr/>
                    <a:lstStyle/>
                    <a:p>
                      <a:r>
                        <a:rPr kumimoji="1" lang="en-US" altLang="ja-JP" dirty="0" smtClean="0"/>
                        <a:t>3</a:t>
                      </a:r>
                      <a:endParaRPr kumimoji="1" lang="ja-JP" altLang="en-US" dirty="0"/>
                    </a:p>
                  </a:txBody>
                  <a:tcPr>
                    <a:solidFill>
                      <a:schemeClr val="bg2">
                        <a:lumMod val="20000"/>
                        <a:lumOff val="80000"/>
                      </a:schemeClr>
                    </a:solidFill>
                  </a:tcPr>
                </a:tc>
                <a:tc>
                  <a:txBody>
                    <a:bodyPr/>
                    <a:lstStyle/>
                    <a:p>
                      <a:r>
                        <a:rPr kumimoji="1" lang="en-US" altLang="ja-JP" dirty="0" smtClean="0"/>
                        <a:t>4</a:t>
                      </a:r>
                      <a:endParaRPr kumimoji="1" lang="ja-JP" altLang="en-US" dirty="0"/>
                    </a:p>
                  </a:txBody>
                  <a:tcPr>
                    <a:solidFill>
                      <a:schemeClr val="bg2">
                        <a:lumMod val="20000"/>
                        <a:lumOff val="80000"/>
                      </a:schemeClr>
                    </a:solidFill>
                  </a:tcPr>
                </a:tc>
                <a:tc>
                  <a:txBody>
                    <a:bodyPr/>
                    <a:lstStyle/>
                    <a:p>
                      <a:r>
                        <a:rPr kumimoji="1" lang="en-US" altLang="ja-JP" dirty="0" smtClean="0"/>
                        <a:t>5</a:t>
                      </a:r>
                      <a:endParaRPr kumimoji="1" lang="ja-JP" altLang="en-US" dirty="0"/>
                    </a:p>
                  </a:txBody>
                  <a:tcPr>
                    <a:solidFill>
                      <a:schemeClr val="bg2">
                        <a:lumMod val="20000"/>
                        <a:lumOff val="80000"/>
                      </a:schemeClr>
                    </a:solidFill>
                  </a:tcPr>
                </a:tc>
                <a:tc>
                  <a:txBody>
                    <a:bodyPr/>
                    <a:lstStyle/>
                    <a:p>
                      <a:r>
                        <a:rPr kumimoji="1" lang="en-US" altLang="ja-JP" dirty="0" smtClean="0"/>
                        <a:t>6</a:t>
                      </a:r>
                      <a:endParaRPr kumimoji="1" lang="ja-JP" altLang="en-US" dirty="0"/>
                    </a:p>
                  </a:txBody>
                  <a:tcPr>
                    <a:solidFill>
                      <a:schemeClr val="bg2">
                        <a:lumMod val="20000"/>
                        <a:lumOff val="80000"/>
                      </a:schemeClr>
                    </a:solidFill>
                  </a:tcPr>
                </a:tc>
                <a:tc>
                  <a:txBody>
                    <a:bodyPr/>
                    <a:lstStyle/>
                    <a:p>
                      <a:r>
                        <a:rPr kumimoji="1" lang="en-US" altLang="ja-JP" dirty="0" smtClean="0"/>
                        <a:t>7</a:t>
                      </a:r>
                      <a:endParaRPr kumimoji="1" lang="ja-JP" altLang="en-US" dirty="0"/>
                    </a:p>
                  </a:txBody>
                  <a:tcPr>
                    <a:solidFill>
                      <a:schemeClr val="bg2">
                        <a:lumMod val="20000"/>
                        <a:lumOff val="80000"/>
                      </a:schemeClr>
                    </a:solidFill>
                  </a:tcPr>
                </a:tc>
                <a:tc>
                  <a:txBody>
                    <a:bodyPr/>
                    <a:lstStyle/>
                    <a:p>
                      <a:r>
                        <a:rPr kumimoji="1" lang="en-US" altLang="ja-JP" dirty="0" smtClean="0"/>
                        <a:t>8</a:t>
                      </a:r>
                      <a:endParaRPr kumimoji="1" lang="ja-JP" altLang="en-US" dirty="0"/>
                    </a:p>
                  </a:txBody>
                  <a:tcPr>
                    <a:solidFill>
                      <a:schemeClr val="bg2">
                        <a:lumMod val="20000"/>
                        <a:lumOff val="80000"/>
                      </a:schemeClr>
                    </a:solidFill>
                  </a:tcPr>
                </a:tc>
                <a:tc>
                  <a:txBody>
                    <a:bodyPr/>
                    <a:lstStyle/>
                    <a:p>
                      <a:r>
                        <a:rPr kumimoji="1" lang="en-US" altLang="ja-JP" dirty="0" smtClean="0"/>
                        <a:t>9</a:t>
                      </a:r>
                      <a:endParaRPr kumimoji="1" lang="ja-JP" altLang="en-US" dirty="0"/>
                    </a:p>
                  </a:txBody>
                  <a:tcPr>
                    <a:solidFill>
                      <a:schemeClr val="bg2">
                        <a:lumMod val="20000"/>
                        <a:lumOff val="80000"/>
                      </a:schemeClr>
                    </a:solidFill>
                  </a:tcPr>
                </a:tc>
                <a:tc>
                  <a:txBody>
                    <a:bodyPr/>
                    <a:lstStyle/>
                    <a:p>
                      <a:r>
                        <a:rPr kumimoji="1" lang="en-US" altLang="ja-JP" dirty="0" smtClean="0"/>
                        <a:t>10</a:t>
                      </a:r>
                      <a:endParaRPr kumimoji="1" lang="ja-JP" altLang="en-US" dirty="0"/>
                    </a:p>
                  </a:txBody>
                  <a:tcPr>
                    <a:solidFill>
                      <a:schemeClr val="bg2">
                        <a:lumMod val="20000"/>
                        <a:lumOff val="80000"/>
                      </a:schemeClr>
                    </a:solidFill>
                  </a:tcPr>
                </a:tc>
                <a:tc>
                  <a:txBody>
                    <a:bodyPr/>
                    <a:lstStyle/>
                    <a:p>
                      <a:r>
                        <a:rPr kumimoji="1" lang="en-US" altLang="ja-JP" dirty="0" smtClean="0"/>
                        <a:t>11</a:t>
                      </a:r>
                      <a:endParaRPr kumimoji="1" lang="ja-JP" altLang="en-US" dirty="0"/>
                    </a:p>
                  </a:txBody>
                  <a:tcPr>
                    <a:solidFill>
                      <a:schemeClr val="bg2">
                        <a:lumMod val="20000"/>
                        <a:lumOff val="80000"/>
                      </a:schemeClr>
                    </a:solidFill>
                  </a:tcPr>
                </a:tc>
              </a:tr>
            </a:tbl>
          </a:graphicData>
        </a:graphic>
      </p:graphicFrame>
      <p:graphicFrame>
        <p:nvGraphicFramePr>
          <p:cNvPr id="8" name="表 7"/>
          <p:cNvGraphicFramePr>
            <a:graphicFrameLocks noGrp="1"/>
          </p:cNvGraphicFramePr>
          <p:nvPr>
            <p:extLst>
              <p:ext uri="{D42A27DB-BD31-4B8C-83A1-F6EECF244321}">
                <p14:modId xmlns:p14="http://schemas.microsoft.com/office/powerpoint/2010/main" val="2986180208"/>
              </p:ext>
            </p:extLst>
          </p:nvPr>
        </p:nvGraphicFramePr>
        <p:xfrm>
          <a:off x="3402805" y="4028978"/>
          <a:ext cx="6446707" cy="2770710"/>
        </p:xfrm>
        <a:graphic>
          <a:graphicData uri="http://schemas.openxmlformats.org/drawingml/2006/table">
            <a:tbl>
              <a:tblPr firstRow="1" bandRow="1">
                <a:tableStyleId>{8799B23B-EC83-4686-B30A-512413B5E67A}</a:tableStyleId>
              </a:tblPr>
              <a:tblGrid>
                <a:gridCol w="2076600"/>
                <a:gridCol w="210396"/>
                <a:gridCol w="271006"/>
                <a:gridCol w="313606"/>
                <a:gridCol w="329285"/>
                <a:gridCol w="313606"/>
                <a:gridCol w="329285"/>
                <a:gridCol w="329286"/>
                <a:gridCol w="329285"/>
                <a:gridCol w="360646"/>
                <a:gridCol w="297925"/>
                <a:gridCol w="250884"/>
                <a:gridCol w="517448"/>
                <a:gridCol w="517449"/>
              </a:tblGrid>
              <a:tr h="554142">
                <a:tc>
                  <a:txBody>
                    <a:bodyPr/>
                    <a:lstStyle/>
                    <a:p>
                      <a:r>
                        <a:rPr kumimoji="1" lang="en-US" altLang="ja-JP" b="0" dirty="0" smtClean="0"/>
                        <a:t>level a</a:t>
                      </a:r>
                      <a:r>
                        <a:rPr kumimoji="1" lang="en-US" altLang="ja-JP" b="0" baseline="0" dirty="0" smtClean="0"/>
                        <a:t> </a:t>
                      </a:r>
                      <a:r>
                        <a:rPr kumimoji="1" lang="en-US" altLang="ja-JP" b="0" dirty="0" smtClean="0"/>
                        <a:t>(root)</a:t>
                      </a:r>
                      <a:endParaRPr kumimoji="1" lang="ja-JP" altLang="en-US" b="0" dirty="0"/>
                    </a:p>
                  </a:txBody>
                  <a:tcPr>
                    <a:solidFill>
                      <a:schemeClr val="bg2">
                        <a:lumMod val="20000"/>
                        <a:lumOff val="80000"/>
                      </a:schemeClr>
                    </a:solidFill>
                  </a:tcPr>
                </a:tc>
                <a:tc>
                  <a:txBody>
                    <a:bodyPr/>
                    <a:lstStyle/>
                    <a:p>
                      <a:r>
                        <a:rPr kumimoji="1" lang="en-US" altLang="ja-JP" b="0" dirty="0" smtClean="0"/>
                        <a:t>:</a:t>
                      </a:r>
                      <a:endParaRPr kumimoji="1" lang="ja-JP" altLang="en-US" b="0" dirty="0"/>
                    </a:p>
                  </a:txBody>
                  <a:tcPr>
                    <a:solidFill>
                      <a:schemeClr val="bg2">
                        <a:lumMod val="20000"/>
                        <a:lumOff val="80000"/>
                      </a:schemeClr>
                    </a:solidFill>
                  </a:tcPr>
                </a:tc>
                <a:tc>
                  <a:txBody>
                    <a:bodyPr/>
                    <a:lstStyle/>
                    <a:p>
                      <a:endParaRPr kumimoji="1" lang="ja-JP" altLang="en-US" b="0" dirty="0"/>
                    </a:p>
                  </a:txBody>
                  <a:tcPr>
                    <a:solidFill>
                      <a:schemeClr val="bg2">
                        <a:lumMod val="20000"/>
                        <a:lumOff val="80000"/>
                      </a:schemeClr>
                    </a:solidFill>
                  </a:tcPr>
                </a:tc>
                <a:tc>
                  <a:txBody>
                    <a:bodyPr/>
                    <a:lstStyle/>
                    <a:p>
                      <a:endParaRPr kumimoji="1" lang="ja-JP" altLang="en-US" b="0"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r>
                        <a:rPr kumimoji="1" lang="en-US" altLang="ja-JP" b="0" dirty="0" smtClean="0"/>
                        <a:t>4</a:t>
                      </a:r>
                      <a:endParaRPr kumimoji="1" lang="ja-JP" altLang="en-US" b="0"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r>
              <a:tr h="554142">
                <a:tc>
                  <a:txBody>
                    <a:bodyPr/>
                    <a:lstStyle/>
                    <a:p>
                      <a:r>
                        <a:rPr kumimoji="1" lang="en-US" altLang="ja-JP" dirty="0" smtClean="0"/>
                        <a:t>level</a:t>
                      </a:r>
                      <a:r>
                        <a:rPr kumimoji="1" lang="en-US" altLang="ja-JP" baseline="0" dirty="0" smtClean="0"/>
                        <a:t> b (fifth)</a:t>
                      </a:r>
                      <a:endParaRPr kumimoji="1" lang="ja-JP" altLang="en-US" dirty="0"/>
                    </a:p>
                  </a:txBody>
                  <a:tcPr/>
                </a:tc>
                <a:tc>
                  <a:txBody>
                    <a:bodyPr/>
                    <a:lstStyle/>
                    <a:p>
                      <a:r>
                        <a:rPr kumimoji="1" lang="en-US" altLang="ja-JP" dirty="0" smtClean="0"/>
                        <a:t>:</a:t>
                      </a:r>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a:p>
                  </a:txBody>
                  <a:tcPr/>
                </a:tc>
                <a:tc>
                  <a:txBody>
                    <a:bodyPr/>
                    <a:lstStyle/>
                    <a:p>
                      <a:r>
                        <a:rPr kumimoji="1" lang="en-US" altLang="ja-JP" dirty="0" smtClean="0"/>
                        <a:t>4</a:t>
                      </a:r>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r>
                        <a:rPr kumimoji="1" lang="en-US" altLang="ja-JP" dirty="0" smtClean="0"/>
                        <a:t>11</a:t>
                      </a:r>
                      <a:endParaRPr kumimoji="1" lang="ja-JP" altLang="en-US" dirty="0"/>
                    </a:p>
                  </a:txBody>
                  <a:tcPr/>
                </a:tc>
              </a:tr>
              <a:tr h="554142">
                <a:tc>
                  <a:txBody>
                    <a:bodyPr/>
                    <a:lstStyle/>
                    <a:p>
                      <a:r>
                        <a:rPr kumimoji="1" lang="en-US" altLang="ja-JP" dirty="0" smtClean="0"/>
                        <a:t>level c (triadic)</a:t>
                      </a:r>
                      <a:endParaRPr kumimoji="1" lang="ja-JP" altLang="en-US" dirty="0"/>
                    </a:p>
                  </a:txBody>
                  <a:tcPr>
                    <a:solidFill>
                      <a:schemeClr val="bg2">
                        <a:lumMod val="20000"/>
                        <a:lumOff val="80000"/>
                      </a:schemeClr>
                    </a:solidFill>
                  </a:tcPr>
                </a:tc>
                <a:tc>
                  <a:txBody>
                    <a:bodyPr/>
                    <a:lstStyle/>
                    <a:p>
                      <a:r>
                        <a:rPr kumimoji="1" lang="en-US" altLang="ja-JP" dirty="0" smtClean="0"/>
                        <a:t>:</a:t>
                      </a:r>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r>
                        <a:rPr kumimoji="1" lang="en-US" altLang="ja-JP" dirty="0" smtClean="0"/>
                        <a:t>4</a:t>
                      </a:r>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r>
                        <a:rPr kumimoji="1" lang="en-US" altLang="ja-JP" dirty="0" smtClean="0"/>
                        <a:t>7</a:t>
                      </a:r>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r>
                        <a:rPr kumimoji="1" lang="en-US" altLang="ja-JP" dirty="0" smtClean="0"/>
                        <a:t>11</a:t>
                      </a:r>
                      <a:endParaRPr kumimoji="1" lang="ja-JP" altLang="en-US" dirty="0"/>
                    </a:p>
                  </a:txBody>
                  <a:tcPr>
                    <a:solidFill>
                      <a:schemeClr val="bg2">
                        <a:lumMod val="20000"/>
                        <a:lumOff val="80000"/>
                      </a:schemeClr>
                    </a:solidFill>
                  </a:tcPr>
                </a:tc>
              </a:tr>
              <a:tr h="554142">
                <a:tc>
                  <a:txBody>
                    <a:bodyPr/>
                    <a:lstStyle/>
                    <a:p>
                      <a:r>
                        <a:rPr kumimoji="1" lang="en-US" altLang="ja-JP" dirty="0" smtClean="0"/>
                        <a:t>level d (scale)</a:t>
                      </a:r>
                      <a:endParaRPr kumimoji="1" lang="ja-JP" altLang="en-US" dirty="0"/>
                    </a:p>
                  </a:txBody>
                  <a:tcPr/>
                </a:tc>
                <a:tc>
                  <a:txBody>
                    <a:bodyPr/>
                    <a:lstStyle/>
                    <a:p>
                      <a:r>
                        <a:rPr kumimoji="1" lang="en-US" altLang="ja-JP" dirty="0" smtClean="0"/>
                        <a:t>:</a:t>
                      </a:r>
                      <a:endParaRPr kumimoji="1" lang="ja-JP" altLang="en-US" dirty="0"/>
                    </a:p>
                  </a:txBody>
                  <a:tcPr/>
                </a:tc>
                <a:tc>
                  <a:txBody>
                    <a:bodyPr/>
                    <a:lstStyle/>
                    <a:p>
                      <a:endParaRPr kumimoji="1" lang="ja-JP" altLang="en-US" dirty="0"/>
                    </a:p>
                  </a:txBody>
                  <a:tcPr/>
                </a:tc>
                <a:tc>
                  <a:txBody>
                    <a:bodyPr/>
                    <a:lstStyle/>
                    <a:p>
                      <a:r>
                        <a:rPr kumimoji="1" lang="en-US" altLang="ja-JP" dirty="0" smtClean="0"/>
                        <a:t>1</a:t>
                      </a:r>
                      <a:endParaRPr kumimoji="1" lang="ja-JP" altLang="en-US" dirty="0"/>
                    </a:p>
                  </a:txBody>
                  <a:tcPr/>
                </a:tc>
                <a:tc>
                  <a:txBody>
                    <a:bodyPr/>
                    <a:lstStyle/>
                    <a:p>
                      <a:r>
                        <a:rPr kumimoji="1" lang="en-US" altLang="ja-JP" dirty="0" smtClean="0"/>
                        <a:t>2</a:t>
                      </a:r>
                      <a:endParaRPr kumimoji="1" lang="ja-JP" altLang="en-US" dirty="0"/>
                    </a:p>
                  </a:txBody>
                  <a:tcPr/>
                </a:tc>
                <a:tc>
                  <a:txBody>
                    <a:bodyPr/>
                    <a:lstStyle/>
                    <a:p>
                      <a:endParaRPr kumimoji="1" lang="ja-JP" altLang="en-US" dirty="0"/>
                    </a:p>
                  </a:txBody>
                  <a:tcPr/>
                </a:tc>
                <a:tc>
                  <a:txBody>
                    <a:bodyPr/>
                    <a:lstStyle/>
                    <a:p>
                      <a:r>
                        <a:rPr kumimoji="1" lang="en-US" altLang="ja-JP" dirty="0" smtClean="0"/>
                        <a:t>4</a:t>
                      </a:r>
                      <a:endParaRPr kumimoji="1" lang="ja-JP" altLang="en-US" dirty="0"/>
                    </a:p>
                  </a:txBody>
                  <a:tcPr/>
                </a:tc>
                <a:tc>
                  <a:txBody>
                    <a:bodyPr/>
                    <a:lstStyle/>
                    <a:p>
                      <a:endParaRPr kumimoji="1" lang="ja-JP" altLang="en-US" dirty="0"/>
                    </a:p>
                  </a:txBody>
                  <a:tcPr/>
                </a:tc>
                <a:tc>
                  <a:txBody>
                    <a:bodyPr/>
                    <a:lstStyle/>
                    <a:p>
                      <a:r>
                        <a:rPr kumimoji="1" lang="en-US" altLang="ja-JP" dirty="0" smtClean="0"/>
                        <a:t>6</a:t>
                      </a:r>
                      <a:endParaRPr kumimoji="1" lang="ja-JP" altLang="en-US" dirty="0"/>
                    </a:p>
                  </a:txBody>
                  <a:tcPr/>
                </a:tc>
                <a:tc>
                  <a:txBody>
                    <a:bodyPr/>
                    <a:lstStyle/>
                    <a:p>
                      <a:r>
                        <a:rPr kumimoji="1" lang="en-US" altLang="ja-JP" dirty="0" smtClean="0"/>
                        <a:t>7</a:t>
                      </a:r>
                      <a:endParaRPr kumimoji="1" lang="ja-JP" altLang="en-US" dirty="0"/>
                    </a:p>
                  </a:txBody>
                  <a:tcPr/>
                </a:tc>
                <a:tc>
                  <a:txBody>
                    <a:bodyPr/>
                    <a:lstStyle/>
                    <a:p>
                      <a:endParaRPr kumimoji="1" lang="ja-JP" altLang="en-US" dirty="0"/>
                    </a:p>
                  </a:txBody>
                  <a:tcPr/>
                </a:tc>
                <a:tc>
                  <a:txBody>
                    <a:bodyPr/>
                    <a:lstStyle/>
                    <a:p>
                      <a:r>
                        <a:rPr kumimoji="1" lang="en-US" altLang="ja-JP" dirty="0" smtClean="0"/>
                        <a:t>9</a:t>
                      </a:r>
                      <a:endParaRPr kumimoji="1" lang="ja-JP" altLang="en-US" dirty="0"/>
                    </a:p>
                  </a:txBody>
                  <a:tcPr/>
                </a:tc>
                <a:tc>
                  <a:txBody>
                    <a:bodyPr/>
                    <a:lstStyle/>
                    <a:p>
                      <a:endParaRPr kumimoji="1" lang="ja-JP" altLang="en-US" dirty="0"/>
                    </a:p>
                  </a:txBody>
                  <a:tcPr/>
                </a:tc>
                <a:tc>
                  <a:txBody>
                    <a:bodyPr/>
                    <a:lstStyle/>
                    <a:p>
                      <a:r>
                        <a:rPr kumimoji="1" lang="en-US" altLang="ja-JP" dirty="0" smtClean="0"/>
                        <a:t>11</a:t>
                      </a:r>
                      <a:endParaRPr kumimoji="1" lang="ja-JP" altLang="en-US" dirty="0"/>
                    </a:p>
                  </a:txBody>
                  <a:tcPr/>
                </a:tc>
              </a:tr>
              <a:tr h="554142">
                <a:tc>
                  <a:txBody>
                    <a:bodyPr/>
                    <a:lstStyle/>
                    <a:p>
                      <a:r>
                        <a:rPr kumimoji="1" lang="en-US" altLang="ja-JP" dirty="0" smtClean="0"/>
                        <a:t>level e (chromatic)</a:t>
                      </a:r>
                      <a:endParaRPr kumimoji="1" lang="ja-JP" altLang="en-US" dirty="0"/>
                    </a:p>
                  </a:txBody>
                  <a:tcPr>
                    <a:solidFill>
                      <a:schemeClr val="bg2">
                        <a:lumMod val="20000"/>
                        <a:lumOff val="80000"/>
                      </a:schemeClr>
                    </a:solidFill>
                  </a:tcPr>
                </a:tc>
                <a:tc>
                  <a:txBody>
                    <a:bodyPr/>
                    <a:lstStyle/>
                    <a:p>
                      <a:r>
                        <a:rPr kumimoji="1" lang="en-US" altLang="ja-JP" dirty="0" smtClean="0"/>
                        <a:t>:</a:t>
                      </a:r>
                      <a:endParaRPr kumimoji="1" lang="ja-JP" altLang="en-US" dirty="0"/>
                    </a:p>
                  </a:txBody>
                  <a:tcPr>
                    <a:solidFill>
                      <a:schemeClr val="bg2">
                        <a:lumMod val="20000"/>
                        <a:lumOff val="80000"/>
                      </a:schemeClr>
                    </a:solidFill>
                  </a:tcPr>
                </a:tc>
                <a:tc>
                  <a:txBody>
                    <a:bodyPr/>
                    <a:lstStyle/>
                    <a:p>
                      <a:r>
                        <a:rPr kumimoji="1" lang="en-US" altLang="ja-JP" dirty="0" smtClean="0"/>
                        <a:t>0</a:t>
                      </a:r>
                      <a:endParaRPr kumimoji="1" lang="ja-JP" altLang="en-US" dirty="0"/>
                    </a:p>
                  </a:txBody>
                  <a:tcPr>
                    <a:solidFill>
                      <a:schemeClr val="bg2">
                        <a:lumMod val="20000"/>
                        <a:lumOff val="80000"/>
                      </a:schemeClr>
                    </a:solidFill>
                  </a:tcPr>
                </a:tc>
                <a:tc>
                  <a:txBody>
                    <a:bodyPr/>
                    <a:lstStyle/>
                    <a:p>
                      <a:r>
                        <a:rPr kumimoji="1" lang="en-US" altLang="ja-JP" dirty="0" smtClean="0"/>
                        <a:t>1</a:t>
                      </a:r>
                      <a:endParaRPr kumimoji="1" lang="ja-JP" altLang="en-US" dirty="0"/>
                    </a:p>
                  </a:txBody>
                  <a:tcPr>
                    <a:solidFill>
                      <a:schemeClr val="bg2">
                        <a:lumMod val="20000"/>
                        <a:lumOff val="80000"/>
                      </a:schemeClr>
                    </a:solidFill>
                  </a:tcPr>
                </a:tc>
                <a:tc>
                  <a:txBody>
                    <a:bodyPr/>
                    <a:lstStyle/>
                    <a:p>
                      <a:r>
                        <a:rPr kumimoji="1" lang="en-US" altLang="ja-JP" dirty="0" smtClean="0"/>
                        <a:t>2</a:t>
                      </a:r>
                      <a:endParaRPr kumimoji="1" lang="ja-JP" altLang="en-US" dirty="0"/>
                    </a:p>
                  </a:txBody>
                  <a:tcPr>
                    <a:solidFill>
                      <a:schemeClr val="bg2">
                        <a:lumMod val="20000"/>
                        <a:lumOff val="80000"/>
                      </a:schemeClr>
                    </a:solidFill>
                  </a:tcPr>
                </a:tc>
                <a:tc>
                  <a:txBody>
                    <a:bodyPr/>
                    <a:lstStyle/>
                    <a:p>
                      <a:r>
                        <a:rPr kumimoji="1" lang="en-US" altLang="ja-JP" dirty="0" smtClean="0"/>
                        <a:t>3</a:t>
                      </a:r>
                      <a:endParaRPr kumimoji="1" lang="ja-JP" altLang="en-US" dirty="0"/>
                    </a:p>
                  </a:txBody>
                  <a:tcPr>
                    <a:solidFill>
                      <a:schemeClr val="bg2">
                        <a:lumMod val="20000"/>
                        <a:lumOff val="80000"/>
                      </a:schemeClr>
                    </a:solidFill>
                  </a:tcPr>
                </a:tc>
                <a:tc>
                  <a:txBody>
                    <a:bodyPr/>
                    <a:lstStyle/>
                    <a:p>
                      <a:r>
                        <a:rPr kumimoji="1" lang="en-US" altLang="ja-JP" dirty="0" smtClean="0"/>
                        <a:t>4</a:t>
                      </a:r>
                      <a:endParaRPr kumimoji="1" lang="ja-JP" altLang="en-US" dirty="0"/>
                    </a:p>
                  </a:txBody>
                  <a:tcPr>
                    <a:solidFill>
                      <a:schemeClr val="bg2">
                        <a:lumMod val="20000"/>
                        <a:lumOff val="80000"/>
                      </a:schemeClr>
                    </a:solidFill>
                  </a:tcPr>
                </a:tc>
                <a:tc>
                  <a:txBody>
                    <a:bodyPr/>
                    <a:lstStyle/>
                    <a:p>
                      <a:r>
                        <a:rPr kumimoji="1" lang="en-US" altLang="ja-JP" dirty="0" smtClean="0"/>
                        <a:t>5</a:t>
                      </a:r>
                      <a:endParaRPr kumimoji="1" lang="ja-JP" altLang="en-US" dirty="0"/>
                    </a:p>
                  </a:txBody>
                  <a:tcPr>
                    <a:solidFill>
                      <a:schemeClr val="bg2">
                        <a:lumMod val="20000"/>
                        <a:lumOff val="80000"/>
                      </a:schemeClr>
                    </a:solidFill>
                  </a:tcPr>
                </a:tc>
                <a:tc>
                  <a:txBody>
                    <a:bodyPr/>
                    <a:lstStyle/>
                    <a:p>
                      <a:r>
                        <a:rPr kumimoji="1" lang="en-US" altLang="ja-JP" dirty="0" smtClean="0"/>
                        <a:t>6</a:t>
                      </a:r>
                      <a:endParaRPr kumimoji="1" lang="ja-JP" altLang="en-US" dirty="0"/>
                    </a:p>
                  </a:txBody>
                  <a:tcPr>
                    <a:solidFill>
                      <a:schemeClr val="bg2">
                        <a:lumMod val="20000"/>
                        <a:lumOff val="80000"/>
                      </a:schemeClr>
                    </a:solidFill>
                  </a:tcPr>
                </a:tc>
                <a:tc>
                  <a:txBody>
                    <a:bodyPr/>
                    <a:lstStyle/>
                    <a:p>
                      <a:r>
                        <a:rPr kumimoji="1" lang="en-US" altLang="ja-JP" dirty="0" smtClean="0"/>
                        <a:t>7</a:t>
                      </a:r>
                      <a:endParaRPr kumimoji="1" lang="ja-JP" altLang="en-US" dirty="0"/>
                    </a:p>
                  </a:txBody>
                  <a:tcPr>
                    <a:solidFill>
                      <a:schemeClr val="bg2">
                        <a:lumMod val="20000"/>
                        <a:lumOff val="80000"/>
                      </a:schemeClr>
                    </a:solidFill>
                  </a:tcPr>
                </a:tc>
                <a:tc>
                  <a:txBody>
                    <a:bodyPr/>
                    <a:lstStyle/>
                    <a:p>
                      <a:r>
                        <a:rPr kumimoji="1" lang="en-US" altLang="ja-JP" dirty="0" smtClean="0"/>
                        <a:t>8</a:t>
                      </a:r>
                      <a:endParaRPr kumimoji="1" lang="ja-JP" altLang="en-US" dirty="0"/>
                    </a:p>
                  </a:txBody>
                  <a:tcPr>
                    <a:solidFill>
                      <a:schemeClr val="bg2">
                        <a:lumMod val="20000"/>
                        <a:lumOff val="80000"/>
                      </a:schemeClr>
                    </a:solidFill>
                  </a:tcPr>
                </a:tc>
                <a:tc>
                  <a:txBody>
                    <a:bodyPr/>
                    <a:lstStyle/>
                    <a:p>
                      <a:r>
                        <a:rPr kumimoji="1" lang="en-US" altLang="ja-JP" dirty="0" smtClean="0"/>
                        <a:t>9</a:t>
                      </a:r>
                      <a:endParaRPr kumimoji="1" lang="ja-JP" altLang="en-US" dirty="0"/>
                    </a:p>
                  </a:txBody>
                  <a:tcPr>
                    <a:solidFill>
                      <a:schemeClr val="bg2">
                        <a:lumMod val="20000"/>
                        <a:lumOff val="80000"/>
                      </a:schemeClr>
                    </a:solidFill>
                  </a:tcPr>
                </a:tc>
                <a:tc>
                  <a:txBody>
                    <a:bodyPr/>
                    <a:lstStyle/>
                    <a:p>
                      <a:r>
                        <a:rPr kumimoji="1" lang="en-US" altLang="ja-JP" dirty="0" smtClean="0"/>
                        <a:t>10</a:t>
                      </a:r>
                      <a:endParaRPr kumimoji="1" lang="ja-JP" altLang="en-US" dirty="0"/>
                    </a:p>
                  </a:txBody>
                  <a:tcPr>
                    <a:solidFill>
                      <a:schemeClr val="bg2">
                        <a:lumMod val="20000"/>
                        <a:lumOff val="80000"/>
                      </a:schemeClr>
                    </a:solidFill>
                  </a:tcPr>
                </a:tc>
                <a:tc>
                  <a:txBody>
                    <a:bodyPr/>
                    <a:lstStyle/>
                    <a:p>
                      <a:r>
                        <a:rPr kumimoji="1" lang="en-US" altLang="ja-JP" dirty="0" smtClean="0"/>
                        <a:t>11</a:t>
                      </a:r>
                      <a:endParaRPr kumimoji="1" lang="ja-JP" altLang="en-US" dirty="0"/>
                    </a:p>
                  </a:txBody>
                  <a:tcPr>
                    <a:solidFill>
                      <a:schemeClr val="bg2">
                        <a:lumMod val="20000"/>
                        <a:lumOff val="80000"/>
                      </a:schemeClr>
                    </a:solidFill>
                  </a:tcPr>
                </a:tc>
              </a:tr>
            </a:tbl>
          </a:graphicData>
        </a:graphic>
      </p:graphicFrame>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36" y="2224166"/>
            <a:ext cx="3056563" cy="976402"/>
          </a:xfrm>
          <a:prstGeom prst="rect">
            <a:avLst/>
          </a:prstGeom>
        </p:spPr>
      </p:pic>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36" y="5429049"/>
            <a:ext cx="3056563" cy="962492"/>
          </a:xfrm>
          <a:prstGeom prst="rect">
            <a:avLst/>
          </a:prstGeom>
        </p:spPr>
      </p:pic>
      <p:sp>
        <p:nvSpPr>
          <p:cNvPr id="11" name="テキスト ボックス 10"/>
          <p:cNvSpPr txBox="1"/>
          <p:nvPr/>
        </p:nvSpPr>
        <p:spPr>
          <a:xfrm>
            <a:off x="48136" y="1045755"/>
            <a:ext cx="1586793" cy="1077218"/>
          </a:xfrm>
          <a:prstGeom prst="rect">
            <a:avLst/>
          </a:prstGeom>
          <a:noFill/>
        </p:spPr>
        <p:txBody>
          <a:bodyPr wrap="none" rtlCol="0">
            <a:spAutoFit/>
          </a:bodyPr>
          <a:lstStyle/>
          <a:p>
            <a:pPr algn="ctr"/>
            <a:r>
              <a:rPr lang="en-US" altLang="ja-JP" sz="4800" b="0" dirty="0" smtClean="0"/>
              <a:t>Ⅰ</a:t>
            </a:r>
            <a:r>
              <a:rPr kumimoji="1" lang="en-US" altLang="ja-JP" sz="4800" b="0" dirty="0" smtClean="0"/>
              <a:t>/</a:t>
            </a:r>
            <a:r>
              <a:rPr lang="en-US" altLang="ja-JP" sz="4800" b="0" dirty="0"/>
              <a:t> </a:t>
            </a:r>
            <a:r>
              <a:rPr kumimoji="1" lang="en-US" altLang="ja-JP" sz="4800" b="0" dirty="0" smtClean="0"/>
              <a:t>C</a:t>
            </a:r>
            <a:endParaRPr kumimoji="1" lang="ja-JP" altLang="en-US" sz="4800" b="0" dirty="0"/>
          </a:p>
        </p:txBody>
      </p:sp>
      <p:sp>
        <p:nvSpPr>
          <p:cNvPr id="12" name="テキスト ボックス 11"/>
          <p:cNvSpPr txBox="1"/>
          <p:nvPr/>
        </p:nvSpPr>
        <p:spPr>
          <a:xfrm>
            <a:off x="101663" y="4240057"/>
            <a:ext cx="1484601" cy="1077218"/>
          </a:xfrm>
          <a:prstGeom prst="rect">
            <a:avLst/>
          </a:prstGeom>
          <a:noFill/>
        </p:spPr>
        <p:txBody>
          <a:bodyPr wrap="none" rtlCol="0">
            <a:spAutoFit/>
          </a:bodyPr>
          <a:lstStyle/>
          <a:p>
            <a:pPr algn="ctr"/>
            <a:r>
              <a:rPr lang="en-US" altLang="ja-JP" sz="4800" b="0" dirty="0" smtClean="0"/>
              <a:t>ⅳ</a:t>
            </a:r>
            <a:r>
              <a:rPr kumimoji="1" lang="en-US" altLang="ja-JP" sz="4800" b="0" dirty="0" smtClean="0"/>
              <a:t>/</a:t>
            </a:r>
            <a:r>
              <a:rPr lang="en-US" altLang="ja-JP" sz="4800" b="0" dirty="0" smtClean="0"/>
              <a:t> h</a:t>
            </a:r>
            <a:endParaRPr kumimoji="1" lang="ja-JP" altLang="en-US" sz="4800" b="0" dirty="0"/>
          </a:p>
        </p:txBody>
      </p:sp>
    </p:spTree>
    <p:extLst>
      <p:ext uri="{BB962C8B-B14F-4D97-AF65-F5344CB8AC3E}">
        <p14:creationId xmlns:p14="http://schemas.microsoft.com/office/powerpoint/2010/main" val="577647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600" dirty="0"/>
              <a:t>ベーシックスペース距離</a:t>
            </a:r>
            <a:r>
              <a:rPr lang="en-US" altLang="ja-JP" sz="3600" dirty="0"/>
              <a:t> k</a:t>
            </a:r>
            <a:endParaRPr kumimoji="1" lang="ja-JP" altLang="en-US" sz="3600" dirty="0"/>
          </a:p>
        </p:txBody>
      </p:sp>
      <p:sp>
        <p:nvSpPr>
          <p:cNvPr id="3" name="コンテンツ プレースホルダー 2"/>
          <p:cNvSpPr>
            <a:spLocks noGrp="1"/>
          </p:cNvSpPr>
          <p:nvPr>
            <p:ph idx="1"/>
          </p:nvPr>
        </p:nvSpPr>
        <p:spPr>
          <a:xfrm>
            <a:off x="430213" y="1167783"/>
            <a:ext cx="8915400" cy="4525963"/>
          </a:xfrm>
        </p:spPr>
        <p:txBody>
          <a:bodyPr/>
          <a:lstStyle/>
          <a:p>
            <a:endParaRPr lang="en-US" altLang="ja-JP" dirty="0" smtClean="0"/>
          </a:p>
          <a:p>
            <a:endParaRPr lang="en-US" altLang="ja-JP" dirty="0" smtClean="0"/>
          </a:p>
          <a:p>
            <a:endParaRPr lang="en-US" altLang="ja-JP" dirty="0" smtClean="0"/>
          </a:p>
        </p:txBody>
      </p:sp>
      <p:graphicFrame>
        <p:nvGraphicFramePr>
          <p:cNvPr id="7" name="表 6"/>
          <p:cNvGraphicFramePr>
            <a:graphicFrameLocks noGrp="1"/>
          </p:cNvGraphicFramePr>
          <p:nvPr>
            <p:extLst>
              <p:ext uri="{D42A27DB-BD31-4B8C-83A1-F6EECF244321}">
                <p14:modId xmlns:p14="http://schemas.microsoft.com/office/powerpoint/2010/main" val="1395645607"/>
              </p:ext>
            </p:extLst>
          </p:nvPr>
        </p:nvGraphicFramePr>
        <p:xfrm>
          <a:off x="3371444" y="822818"/>
          <a:ext cx="6446707" cy="2770710"/>
        </p:xfrm>
        <a:graphic>
          <a:graphicData uri="http://schemas.openxmlformats.org/drawingml/2006/table">
            <a:tbl>
              <a:tblPr firstRow="1" bandRow="1">
                <a:tableStyleId>{8799B23B-EC83-4686-B30A-512413B5E67A}</a:tableStyleId>
              </a:tblPr>
              <a:tblGrid>
                <a:gridCol w="2076600"/>
                <a:gridCol w="210396"/>
                <a:gridCol w="271006"/>
                <a:gridCol w="313606"/>
                <a:gridCol w="329285"/>
                <a:gridCol w="313606"/>
                <a:gridCol w="329285"/>
                <a:gridCol w="329286"/>
                <a:gridCol w="329285"/>
                <a:gridCol w="360646"/>
                <a:gridCol w="297925"/>
                <a:gridCol w="250884"/>
                <a:gridCol w="517448"/>
                <a:gridCol w="517449"/>
              </a:tblGrid>
              <a:tr h="554142">
                <a:tc>
                  <a:txBody>
                    <a:bodyPr/>
                    <a:lstStyle/>
                    <a:p>
                      <a:r>
                        <a:rPr kumimoji="1" lang="en-US" altLang="ja-JP" b="0" dirty="0" smtClean="0"/>
                        <a:t>level a</a:t>
                      </a:r>
                      <a:r>
                        <a:rPr kumimoji="1" lang="en-US" altLang="ja-JP" b="0" baseline="0" dirty="0" smtClean="0"/>
                        <a:t> </a:t>
                      </a:r>
                      <a:r>
                        <a:rPr kumimoji="1" lang="en-US" altLang="ja-JP" b="0" dirty="0" smtClean="0"/>
                        <a:t>(root)</a:t>
                      </a:r>
                      <a:endParaRPr kumimoji="1" lang="ja-JP" altLang="en-US" b="0" dirty="0"/>
                    </a:p>
                  </a:txBody>
                  <a:tcPr>
                    <a:solidFill>
                      <a:schemeClr val="bg2">
                        <a:lumMod val="20000"/>
                        <a:lumOff val="80000"/>
                      </a:schemeClr>
                    </a:solidFill>
                  </a:tcPr>
                </a:tc>
                <a:tc>
                  <a:txBody>
                    <a:bodyPr/>
                    <a:lstStyle/>
                    <a:p>
                      <a:r>
                        <a:rPr kumimoji="1" lang="en-US" altLang="ja-JP" b="0" dirty="0" smtClean="0"/>
                        <a:t>:</a:t>
                      </a:r>
                      <a:endParaRPr kumimoji="1" lang="ja-JP" altLang="en-US" b="0" dirty="0"/>
                    </a:p>
                  </a:txBody>
                  <a:tcPr>
                    <a:solidFill>
                      <a:schemeClr val="bg2">
                        <a:lumMod val="20000"/>
                        <a:lumOff val="80000"/>
                      </a:schemeClr>
                    </a:solidFill>
                  </a:tcPr>
                </a:tc>
                <a:tc>
                  <a:txBody>
                    <a:bodyPr/>
                    <a:lstStyle/>
                    <a:p>
                      <a:r>
                        <a:rPr kumimoji="1" lang="en-US" altLang="ja-JP" b="0" dirty="0" smtClean="0"/>
                        <a:t>0</a:t>
                      </a:r>
                      <a:endParaRPr kumimoji="1" lang="ja-JP" altLang="en-US" b="0" dirty="0"/>
                    </a:p>
                  </a:txBody>
                  <a:tcPr>
                    <a:solidFill>
                      <a:schemeClr val="bg2">
                        <a:lumMod val="20000"/>
                        <a:lumOff val="80000"/>
                      </a:schemeClr>
                    </a:solidFill>
                  </a:tcPr>
                </a:tc>
                <a:tc>
                  <a:txBody>
                    <a:bodyPr/>
                    <a:lstStyle/>
                    <a:p>
                      <a:endParaRPr kumimoji="1" lang="ja-JP" altLang="en-US" b="0"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r>
              <a:tr h="554142">
                <a:tc>
                  <a:txBody>
                    <a:bodyPr/>
                    <a:lstStyle/>
                    <a:p>
                      <a:r>
                        <a:rPr kumimoji="1" lang="en-US" altLang="ja-JP" dirty="0" smtClean="0"/>
                        <a:t>level</a:t>
                      </a:r>
                      <a:r>
                        <a:rPr kumimoji="1" lang="en-US" altLang="ja-JP" baseline="0" dirty="0" smtClean="0"/>
                        <a:t> b (fifth)</a:t>
                      </a:r>
                      <a:endParaRPr kumimoji="1" lang="ja-JP" altLang="en-US" dirty="0"/>
                    </a:p>
                  </a:txBody>
                  <a:tcPr/>
                </a:tc>
                <a:tc>
                  <a:txBody>
                    <a:bodyPr/>
                    <a:lstStyle/>
                    <a:p>
                      <a:r>
                        <a:rPr kumimoji="1" lang="en-US" altLang="ja-JP" dirty="0" smtClean="0"/>
                        <a:t>:</a:t>
                      </a:r>
                      <a:endParaRPr kumimoji="1" lang="ja-JP" altLang="en-US" dirty="0"/>
                    </a:p>
                  </a:txBody>
                  <a:tcPr/>
                </a:tc>
                <a:tc>
                  <a:txBody>
                    <a:bodyPr/>
                    <a:lstStyle/>
                    <a:p>
                      <a:r>
                        <a:rPr kumimoji="1" lang="en-US" altLang="ja-JP" dirty="0" smtClean="0"/>
                        <a:t>0</a:t>
                      </a:r>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r>
                        <a:rPr kumimoji="1" lang="en-US" altLang="ja-JP" dirty="0" smtClean="0"/>
                        <a:t>7</a:t>
                      </a:r>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r>
              <a:tr h="554142">
                <a:tc>
                  <a:txBody>
                    <a:bodyPr/>
                    <a:lstStyle/>
                    <a:p>
                      <a:r>
                        <a:rPr kumimoji="1" lang="en-US" altLang="ja-JP" dirty="0" smtClean="0"/>
                        <a:t>level c (triadic)</a:t>
                      </a:r>
                      <a:endParaRPr kumimoji="1" lang="ja-JP" altLang="en-US" dirty="0"/>
                    </a:p>
                  </a:txBody>
                  <a:tcPr>
                    <a:solidFill>
                      <a:schemeClr val="bg2">
                        <a:lumMod val="20000"/>
                        <a:lumOff val="80000"/>
                      </a:schemeClr>
                    </a:solidFill>
                  </a:tcPr>
                </a:tc>
                <a:tc>
                  <a:txBody>
                    <a:bodyPr/>
                    <a:lstStyle/>
                    <a:p>
                      <a:r>
                        <a:rPr kumimoji="1" lang="en-US" altLang="ja-JP" dirty="0" smtClean="0"/>
                        <a:t>:</a:t>
                      </a:r>
                      <a:endParaRPr kumimoji="1" lang="ja-JP" altLang="en-US" dirty="0"/>
                    </a:p>
                  </a:txBody>
                  <a:tcPr>
                    <a:solidFill>
                      <a:schemeClr val="bg2">
                        <a:lumMod val="20000"/>
                        <a:lumOff val="80000"/>
                      </a:schemeClr>
                    </a:solidFill>
                  </a:tcPr>
                </a:tc>
                <a:tc>
                  <a:txBody>
                    <a:bodyPr/>
                    <a:lstStyle/>
                    <a:p>
                      <a:r>
                        <a:rPr kumimoji="1" lang="en-US" altLang="ja-JP" dirty="0" smtClean="0"/>
                        <a:t>0</a:t>
                      </a:r>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r>
                        <a:rPr kumimoji="1" lang="en-US" altLang="ja-JP" dirty="0" smtClean="0"/>
                        <a:t>4</a:t>
                      </a:r>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r>
                        <a:rPr kumimoji="1" lang="en-US" altLang="ja-JP" dirty="0" smtClean="0"/>
                        <a:t>7</a:t>
                      </a:r>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r>
              <a:tr h="554142">
                <a:tc>
                  <a:txBody>
                    <a:bodyPr/>
                    <a:lstStyle/>
                    <a:p>
                      <a:r>
                        <a:rPr kumimoji="1" lang="en-US" altLang="ja-JP" dirty="0" smtClean="0"/>
                        <a:t>level d (scale)</a:t>
                      </a:r>
                      <a:endParaRPr kumimoji="1" lang="ja-JP" altLang="en-US" dirty="0"/>
                    </a:p>
                  </a:txBody>
                  <a:tcPr/>
                </a:tc>
                <a:tc>
                  <a:txBody>
                    <a:bodyPr/>
                    <a:lstStyle/>
                    <a:p>
                      <a:r>
                        <a:rPr kumimoji="1" lang="en-US" altLang="ja-JP" dirty="0" smtClean="0"/>
                        <a:t>:</a:t>
                      </a:r>
                      <a:endParaRPr kumimoji="1" lang="ja-JP" altLang="en-US" dirty="0"/>
                    </a:p>
                  </a:txBody>
                  <a:tcPr/>
                </a:tc>
                <a:tc>
                  <a:txBody>
                    <a:bodyPr/>
                    <a:lstStyle/>
                    <a:p>
                      <a:r>
                        <a:rPr kumimoji="1" lang="en-US" altLang="ja-JP" dirty="0" smtClean="0"/>
                        <a:t>0</a:t>
                      </a:r>
                      <a:endParaRPr kumimoji="1" lang="ja-JP" altLang="en-US" dirty="0"/>
                    </a:p>
                  </a:txBody>
                  <a:tcPr/>
                </a:tc>
                <a:tc>
                  <a:txBody>
                    <a:bodyPr/>
                    <a:lstStyle/>
                    <a:p>
                      <a:endParaRPr kumimoji="1" lang="ja-JP" altLang="en-US"/>
                    </a:p>
                  </a:txBody>
                  <a:tcPr/>
                </a:tc>
                <a:tc>
                  <a:txBody>
                    <a:bodyPr/>
                    <a:lstStyle/>
                    <a:p>
                      <a:r>
                        <a:rPr kumimoji="1" lang="en-US" altLang="ja-JP" dirty="0" smtClean="0"/>
                        <a:t>2</a:t>
                      </a:r>
                      <a:endParaRPr kumimoji="1" lang="ja-JP" altLang="en-US" dirty="0"/>
                    </a:p>
                  </a:txBody>
                  <a:tcPr/>
                </a:tc>
                <a:tc>
                  <a:txBody>
                    <a:bodyPr/>
                    <a:lstStyle/>
                    <a:p>
                      <a:endParaRPr kumimoji="1" lang="ja-JP" altLang="en-US" dirty="0"/>
                    </a:p>
                  </a:txBody>
                  <a:tcPr/>
                </a:tc>
                <a:tc>
                  <a:txBody>
                    <a:bodyPr/>
                    <a:lstStyle/>
                    <a:p>
                      <a:r>
                        <a:rPr kumimoji="1" lang="en-US" altLang="ja-JP" dirty="0" smtClean="0"/>
                        <a:t>4</a:t>
                      </a:r>
                      <a:endParaRPr kumimoji="1" lang="ja-JP" altLang="en-US" dirty="0"/>
                    </a:p>
                  </a:txBody>
                  <a:tcPr/>
                </a:tc>
                <a:tc>
                  <a:txBody>
                    <a:bodyPr/>
                    <a:lstStyle/>
                    <a:p>
                      <a:r>
                        <a:rPr kumimoji="1" lang="en-US" altLang="ja-JP" dirty="0" smtClean="0"/>
                        <a:t>5</a:t>
                      </a:r>
                      <a:endParaRPr kumimoji="1" lang="ja-JP" altLang="en-US" dirty="0"/>
                    </a:p>
                  </a:txBody>
                  <a:tcPr/>
                </a:tc>
                <a:tc>
                  <a:txBody>
                    <a:bodyPr/>
                    <a:lstStyle/>
                    <a:p>
                      <a:endParaRPr kumimoji="1" lang="ja-JP" altLang="en-US" dirty="0"/>
                    </a:p>
                  </a:txBody>
                  <a:tcPr/>
                </a:tc>
                <a:tc>
                  <a:txBody>
                    <a:bodyPr/>
                    <a:lstStyle/>
                    <a:p>
                      <a:r>
                        <a:rPr kumimoji="1" lang="en-US" altLang="ja-JP" dirty="0" smtClean="0"/>
                        <a:t>7</a:t>
                      </a:r>
                      <a:endParaRPr kumimoji="1" lang="ja-JP" altLang="en-US" dirty="0"/>
                    </a:p>
                  </a:txBody>
                  <a:tcPr/>
                </a:tc>
                <a:tc>
                  <a:txBody>
                    <a:bodyPr/>
                    <a:lstStyle/>
                    <a:p>
                      <a:endParaRPr kumimoji="1" lang="ja-JP" altLang="en-US" dirty="0"/>
                    </a:p>
                  </a:txBody>
                  <a:tcPr/>
                </a:tc>
                <a:tc>
                  <a:txBody>
                    <a:bodyPr/>
                    <a:lstStyle/>
                    <a:p>
                      <a:r>
                        <a:rPr kumimoji="1" lang="en-US" altLang="ja-JP" dirty="0" smtClean="0"/>
                        <a:t>9</a:t>
                      </a:r>
                      <a:endParaRPr kumimoji="1" lang="ja-JP" altLang="en-US" dirty="0"/>
                    </a:p>
                  </a:txBody>
                  <a:tcPr/>
                </a:tc>
                <a:tc>
                  <a:txBody>
                    <a:bodyPr/>
                    <a:lstStyle/>
                    <a:p>
                      <a:endParaRPr kumimoji="1" lang="ja-JP" altLang="en-US" dirty="0"/>
                    </a:p>
                  </a:txBody>
                  <a:tcPr/>
                </a:tc>
                <a:tc>
                  <a:txBody>
                    <a:bodyPr/>
                    <a:lstStyle/>
                    <a:p>
                      <a:r>
                        <a:rPr kumimoji="1" lang="en-US" altLang="ja-JP" dirty="0" smtClean="0"/>
                        <a:t>11</a:t>
                      </a:r>
                      <a:endParaRPr kumimoji="1" lang="ja-JP" altLang="en-US" dirty="0"/>
                    </a:p>
                  </a:txBody>
                  <a:tcPr/>
                </a:tc>
              </a:tr>
              <a:tr h="554142">
                <a:tc>
                  <a:txBody>
                    <a:bodyPr/>
                    <a:lstStyle/>
                    <a:p>
                      <a:r>
                        <a:rPr kumimoji="1" lang="en-US" altLang="ja-JP" dirty="0" smtClean="0"/>
                        <a:t>level e (chromatic)</a:t>
                      </a:r>
                      <a:endParaRPr kumimoji="1" lang="ja-JP" altLang="en-US" dirty="0"/>
                    </a:p>
                  </a:txBody>
                  <a:tcPr>
                    <a:solidFill>
                      <a:schemeClr val="bg2">
                        <a:lumMod val="20000"/>
                        <a:lumOff val="80000"/>
                      </a:schemeClr>
                    </a:solidFill>
                  </a:tcPr>
                </a:tc>
                <a:tc>
                  <a:txBody>
                    <a:bodyPr/>
                    <a:lstStyle/>
                    <a:p>
                      <a:r>
                        <a:rPr kumimoji="1" lang="en-US" altLang="ja-JP" dirty="0" smtClean="0"/>
                        <a:t>:</a:t>
                      </a:r>
                      <a:endParaRPr kumimoji="1" lang="ja-JP" altLang="en-US" dirty="0"/>
                    </a:p>
                  </a:txBody>
                  <a:tcPr>
                    <a:solidFill>
                      <a:schemeClr val="bg2">
                        <a:lumMod val="20000"/>
                        <a:lumOff val="80000"/>
                      </a:schemeClr>
                    </a:solidFill>
                  </a:tcPr>
                </a:tc>
                <a:tc>
                  <a:txBody>
                    <a:bodyPr/>
                    <a:lstStyle/>
                    <a:p>
                      <a:r>
                        <a:rPr kumimoji="1" lang="en-US" altLang="ja-JP" dirty="0" smtClean="0"/>
                        <a:t>0</a:t>
                      </a:r>
                      <a:endParaRPr kumimoji="1" lang="ja-JP" altLang="en-US" dirty="0"/>
                    </a:p>
                  </a:txBody>
                  <a:tcPr>
                    <a:solidFill>
                      <a:schemeClr val="bg2">
                        <a:lumMod val="20000"/>
                        <a:lumOff val="80000"/>
                      </a:schemeClr>
                    </a:solidFill>
                  </a:tcPr>
                </a:tc>
                <a:tc>
                  <a:txBody>
                    <a:bodyPr/>
                    <a:lstStyle/>
                    <a:p>
                      <a:r>
                        <a:rPr kumimoji="1" lang="en-US" altLang="ja-JP" dirty="0" smtClean="0"/>
                        <a:t>1</a:t>
                      </a:r>
                      <a:endParaRPr kumimoji="1" lang="ja-JP" altLang="en-US" dirty="0"/>
                    </a:p>
                  </a:txBody>
                  <a:tcPr>
                    <a:solidFill>
                      <a:schemeClr val="bg2">
                        <a:lumMod val="20000"/>
                        <a:lumOff val="80000"/>
                      </a:schemeClr>
                    </a:solidFill>
                  </a:tcPr>
                </a:tc>
                <a:tc>
                  <a:txBody>
                    <a:bodyPr/>
                    <a:lstStyle/>
                    <a:p>
                      <a:r>
                        <a:rPr kumimoji="1" lang="en-US" altLang="ja-JP" dirty="0" smtClean="0"/>
                        <a:t>2</a:t>
                      </a:r>
                      <a:endParaRPr kumimoji="1" lang="ja-JP" altLang="en-US" dirty="0"/>
                    </a:p>
                  </a:txBody>
                  <a:tcPr>
                    <a:solidFill>
                      <a:schemeClr val="bg2">
                        <a:lumMod val="20000"/>
                        <a:lumOff val="80000"/>
                      </a:schemeClr>
                    </a:solidFill>
                  </a:tcPr>
                </a:tc>
                <a:tc>
                  <a:txBody>
                    <a:bodyPr/>
                    <a:lstStyle/>
                    <a:p>
                      <a:r>
                        <a:rPr kumimoji="1" lang="en-US" altLang="ja-JP" dirty="0" smtClean="0"/>
                        <a:t>3</a:t>
                      </a:r>
                      <a:endParaRPr kumimoji="1" lang="ja-JP" altLang="en-US" dirty="0"/>
                    </a:p>
                  </a:txBody>
                  <a:tcPr>
                    <a:solidFill>
                      <a:schemeClr val="bg2">
                        <a:lumMod val="20000"/>
                        <a:lumOff val="80000"/>
                      </a:schemeClr>
                    </a:solidFill>
                  </a:tcPr>
                </a:tc>
                <a:tc>
                  <a:txBody>
                    <a:bodyPr/>
                    <a:lstStyle/>
                    <a:p>
                      <a:r>
                        <a:rPr kumimoji="1" lang="en-US" altLang="ja-JP" dirty="0" smtClean="0"/>
                        <a:t>4</a:t>
                      </a:r>
                      <a:endParaRPr kumimoji="1" lang="ja-JP" altLang="en-US" dirty="0"/>
                    </a:p>
                  </a:txBody>
                  <a:tcPr>
                    <a:solidFill>
                      <a:schemeClr val="bg2">
                        <a:lumMod val="20000"/>
                        <a:lumOff val="80000"/>
                      </a:schemeClr>
                    </a:solidFill>
                  </a:tcPr>
                </a:tc>
                <a:tc>
                  <a:txBody>
                    <a:bodyPr/>
                    <a:lstStyle/>
                    <a:p>
                      <a:r>
                        <a:rPr kumimoji="1" lang="en-US" altLang="ja-JP" dirty="0" smtClean="0"/>
                        <a:t>5</a:t>
                      </a:r>
                      <a:endParaRPr kumimoji="1" lang="ja-JP" altLang="en-US" dirty="0"/>
                    </a:p>
                  </a:txBody>
                  <a:tcPr>
                    <a:solidFill>
                      <a:schemeClr val="bg2">
                        <a:lumMod val="20000"/>
                        <a:lumOff val="80000"/>
                      </a:schemeClr>
                    </a:solidFill>
                  </a:tcPr>
                </a:tc>
                <a:tc>
                  <a:txBody>
                    <a:bodyPr/>
                    <a:lstStyle/>
                    <a:p>
                      <a:r>
                        <a:rPr kumimoji="1" lang="en-US" altLang="ja-JP" dirty="0" smtClean="0"/>
                        <a:t>6</a:t>
                      </a:r>
                      <a:endParaRPr kumimoji="1" lang="ja-JP" altLang="en-US" dirty="0"/>
                    </a:p>
                  </a:txBody>
                  <a:tcPr>
                    <a:solidFill>
                      <a:schemeClr val="bg2">
                        <a:lumMod val="20000"/>
                        <a:lumOff val="80000"/>
                      </a:schemeClr>
                    </a:solidFill>
                  </a:tcPr>
                </a:tc>
                <a:tc>
                  <a:txBody>
                    <a:bodyPr/>
                    <a:lstStyle/>
                    <a:p>
                      <a:r>
                        <a:rPr kumimoji="1" lang="en-US" altLang="ja-JP" dirty="0" smtClean="0"/>
                        <a:t>7</a:t>
                      </a:r>
                      <a:endParaRPr kumimoji="1" lang="ja-JP" altLang="en-US" dirty="0"/>
                    </a:p>
                  </a:txBody>
                  <a:tcPr>
                    <a:solidFill>
                      <a:schemeClr val="bg2">
                        <a:lumMod val="20000"/>
                        <a:lumOff val="80000"/>
                      </a:schemeClr>
                    </a:solidFill>
                  </a:tcPr>
                </a:tc>
                <a:tc>
                  <a:txBody>
                    <a:bodyPr/>
                    <a:lstStyle/>
                    <a:p>
                      <a:r>
                        <a:rPr kumimoji="1" lang="en-US" altLang="ja-JP" dirty="0" smtClean="0"/>
                        <a:t>8</a:t>
                      </a:r>
                      <a:endParaRPr kumimoji="1" lang="ja-JP" altLang="en-US" dirty="0"/>
                    </a:p>
                  </a:txBody>
                  <a:tcPr>
                    <a:solidFill>
                      <a:schemeClr val="bg2">
                        <a:lumMod val="20000"/>
                        <a:lumOff val="80000"/>
                      </a:schemeClr>
                    </a:solidFill>
                  </a:tcPr>
                </a:tc>
                <a:tc>
                  <a:txBody>
                    <a:bodyPr/>
                    <a:lstStyle/>
                    <a:p>
                      <a:r>
                        <a:rPr kumimoji="1" lang="en-US" altLang="ja-JP" dirty="0" smtClean="0"/>
                        <a:t>9</a:t>
                      </a:r>
                      <a:endParaRPr kumimoji="1" lang="ja-JP" altLang="en-US" dirty="0"/>
                    </a:p>
                  </a:txBody>
                  <a:tcPr>
                    <a:solidFill>
                      <a:schemeClr val="bg2">
                        <a:lumMod val="20000"/>
                        <a:lumOff val="80000"/>
                      </a:schemeClr>
                    </a:solidFill>
                  </a:tcPr>
                </a:tc>
                <a:tc>
                  <a:txBody>
                    <a:bodyPr/>
                    <a:lstStyle/>
                    <a:p>
                      <a:r>
                        <a:rPr kumimoji="1" lang="en-US" altLang="ja-JP" dirty="0" smtClean="0"/>
                        <a:t>10</a:t>
                      </a:r>
                      <a:endParaRPr kumimoji="1" lang="ja-JP" altLang="en-US" dirty="0"/>
                    </a:p>
                  </a:txBody>
                  <a:tcPr>
                    <a:solidFill>
                      <a:schemeClr val="bg2">
                        <a:lumMod val="20000"/>
                        <a:lumOff val="80000"/>
                      </a:schemeClr>
                    </a:solidFill>
                  </a:tcPr>
                </a:tc>
                <a:tc>
                  <a:txBody>
                    <a:bodyPr/>
                    <a:lstStyle/>
                    <a:p>
                      <a:r>
                        <a:rPr kumimoji="1" lang="en-US" altLang="ja-JP" dirty="0" smtClean="0"/>
                        <a:t>11</a:t>
                      </a:r>
                      <a:endParaRPr kumimoji="1" lang="ja-JP" altLang="en-US" dirty="0"/>
                    </a:p>
                  </a:txBody>
                  <a:tcPr>
                    <a:solidFill>
                      <a:schemeClr val="bg2">
                        <a:lumMod val="20000"/>
                        <a:lumOff val="80000"/>
                      </a:schemeClr>
                    </a:solidFill>
                  </a:tcPr>
                </a:tc>
              </a:tr>
            </a:tbl>
          </a:graphicData>
        </a:graphic>
      </p:graphicFrame>
      <p:graphicFrame>
        <p:nvGraphicFramePr>
          <p:cNvPr id="8" name="表 7"/>
          <p:cNvGraphicFramePr>
            <a:graphicFrameLocks noGrp="1"/>
          </p:cNvGraphicFramePr>
          <p:nvPr>
            <p:extLst>
              <p:ext uri="{D42A27DB-BD31-4B8C-83A1-F6EECF244321}">
                <p14:modId xmlns:p14="http://schemas.microsoft.com/office/powerpoint/2010/main" val="2935771808"/>
              </p:ext>
            </p:extLst>
          </p:nvPr>
        </p:nvGraphicFramePr>
        <p:xfrm>
          <a:off x="3402805" y="4028978"/>
          <a:ext cx="6446707" cy="2770710"/>
        </p:xfrm>
        <a:graphic>
          <a:graphicData uri="http://schemas.openxmlformats.org/drawingml/2006/table">
            <a:tbl>
              <a:tblPr firstRow="1" bandRow="1">
                <a:tableStyleId>{8799B23B-EC83-4686-B30A-512413B5E67A}</a:tableStyleId>
              </a:tblPr>
              <a:tblGrid>
                <a:gridCol w="2076600"/>
                <a:gridCol w="210396"/>
                <a:gridCol w="271006"/>
                <a:gridCol w="313606"/>
                <a:gridCol w="329285"/>
                <a:gridCol w="313606"/>
                <a:gridCol w="329285"/>
                <a:gridCol w="329286"/>
                <a:gridCol w="329285"/>
                <a:gridCol w="360646"/>
                <a:gridCol w="297925"/>
                <a:gridCol w="250884"/>
                <a:gridCol w="517448"/>
                <a:gridCol w="517449"/>
              </a:tblGrid>
              <a:tr h="554142">
                <a:tc>
                  <a:txBody>
                    <a:bodyPr/>
                    <a:lstStyle/>
                    <a:p>
                      <a:r>
                        <a:rPr kumimoji="1" lang="en-US" altLang="ja-JP" b="0" dirty="0" smtClean="0"/>
                        <a:t>level a</a:t>
                      </a:r>
                      <a:r>
                        <a:rPr kumimoji="1" lang="en-US" altLang="ja-JP" b="0" baseline="0" dirty="0" smtClean="0"/>
                        <a:t> </a:t>
                      </a:r>
                      <a:r>
                        <a:rPr kumimoji="1" lang="en-US" altLang="ja-JP" b="0" dirty="0" smtClean="0"/>
                        <a:t>(root)</a:t>
                      </a:r>
                      <a:endParaRPr kumimoji="1" lang="ja-JP" altLang="en-US" b="0" dirty="0"/>
                    </a:p>
                  </a:txBody>
                  <a:tcPr>
                    <a:solidFill>
                      <a:schemeClr val="bg2">
                        <a:lumMod val="20000"/>
                        <a:lumOff val="80000"/>
                      </a:schemeClr>
                    </a:solidFill>
                  </a:tcPr>
                </a:tc>
                <a:tc>
                  <a:txBody>
                    <a:bodyPr/>
                    <a:lstStyle/>
                    <a:p>
                      <a:r>
                        <a:rPr kumimoji="1" lang="en-US" altLang="ja-JP" b="0" dirty="0" smtClean="0"/>
                        <a:t>:</a:t>
                      </a:r>
                      <a:endParaRPr kumimoji="1" lang="ja-JP" altLang="en-US" b="0" dirty="0"/>
                    </a:p>
                  </a:txBody>
                  <a:tcPr>
                    <a:solidFill>
                      <a:schemeClr val="bg2">
                        <a:lumMod val="20000"/>
                        <a:lumOff val="80000"/>
                      </a:schemeClr>
                    </a:solidFill>
                  </a:tcPr>
                </a:tc>
                <a:tc>
                  <a:txBody>
                    <a:bodyPr/>
                    <a:lstStyle/>
                    <a:p>
                      <a:endParaRPr kumimoji="1" lang="ja-JP" altLang="en-US" b="0" dirty="0"/>
                    </a:p>
                  </a:txBody>
                  <a:tcPr>
                    <a:solidFill>
                      <a:schemeClr val="bg2">
                        <a:lumMod val="20000"/>
                        <a:lumOff val="80000"/>
                      </a:schemeClr>
                    </a:solidFill>
                  </a:tcPr>
                </a:tc>
                <a:tc>
                  <a:txBody>
                    <a:bodyPr/>
                    <a:lstStyle/>
                    <a:p>
                      <a:endParaRPr kumimoji="1" lang="ja-JP" altLang="en-US" b="0"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r>
                        <a:rPr kumimoji="1" lang="en-US" altLang="ja-JP" b="0" dirty="0" smtClean="0">
                          <a:solidFill>
                            <a:srgbClr val="FF0000"/>
                          </a:solidFill>
                        </a:rPr>
                        <a:t>4</a:t>
                      </a:r>
                      <a:endParaRPr kumimoji="1" lang="ja-JP" altLang="en-US" b="0" dirty="0">
                        <a:solidFill>
                          <a:srgbClr val="FF0000"/>
                        </a:solidFill>
                      </a:endParaRPr>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r>
              <a:tr h="554142">
                <a:tc>
                  <a:txBody>
                    <a:bodyPr/>
                    <a:lstStyle/>
                    <a:p>
                      <a:r>
                        <a:rPr kumimoji="1" lang="en-US" altLang="ja-JP" dirty="0" smtClean="0"/>
                        <a:t>level</a:t>
                      </a:r>
                      <a:r>
                        <a:rPr kumimoji="1" lang="en-US" altLang="ja-JP" baseline="0" dirty="0" smtClean="0"/>
                        <a:t> b (fifth)</a:t>
                      </a:r>
                      <a:endParaRPr kumimoji="1" lang="ja-JP" altLang="en-US" dirty="0"/>
                    </a:p>
                  </a:txBody>
                  <a:tcPr/>
                </a:tc>
                <a:tc>
                  <a:txBody>
                    <a:bodyPr/>
                    <a:lstStyle/>
                    <a:p>
                      <a:r>
                        <a:rPr kumimoji="1" lang="en-US" altLang="ja-JP" dirty="0" smtClean="0"/>
                        <a:t>:</a:t>
                      </a:r>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a:p>
                  </a:txBody>
                  <a:tcPr/>
                </a:tc>
                <a:tc>
                  <a:txBody>
                    <a:bodyPr/>
                    <a:lstStyle/>
                    <a:p>
                      <a:r>
                        <a:rPr kumimoji="1" lang="en-US" altLang="ja-JP" dirty="0" smtClean="0">
                          <a:solidFill>
                            <a:srgbClr val="FF0000"/>
                          </a:solidFill>
                        </a:rPr>
                        <a:t>4</a:t>
                      </a:r>
                      <a:endParaRPr kumimoji="1" lang="ja-JP" altLang="en-US" dirty="0">
                        <a:solidFill>
                          <a:srgbClr val="FF0000"/>
                        </a:solidFill>
                      </a:endParaRPr>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r>
                        <a:rPr kumimoji="1" lang="en-US" altLang="ja-JP" dirty="0" smtClean="0">
                          <a:solidFill>
                            <a:srgbClr val="FF0000"/>
                          </a:solidFill>
                        </a:rPr>
                        <a:t>11</a:t>
                      </a:r>
                      <a:endParaRPr kumimoji="1" lang="ja-JP" altLang="en-US" dirty="0">
                        <a:solidFill>
                          <a:srgbClr val="FF0000"/>
                        </a:solidFill>
                      </a:endParaRPr>
                    </a:p>
                  </a:txBody>
                  <a:tcPr/>
                </a:tc>
              </a:tr>
              <a:tr h="554142">
                <a:tc>
                  <a:txBody>
                    <a:bodyPr/>
                    <a:lstStyle/>
                    <a:p>
                      <a:r>
                        <a:rPr kumimoji="1" lang="en-US" altLang="ja-JP" dirty="0" smtClean="0"/>
                        <a:t>level c (triadic)</a:t>
                      </a:r>
                      <a:endParaRPr kumimoji="1" lang="ja-JP" altLang="en-US" dirty="0"/>
                    </a:p>
                  </a:txBody>
                  <a:tcPr>
                    <a:solidFill>
                      <a:schemeClr val="bg2">
                        <a:lumMod val="20000"/>
                        <a:lumOff val="80000"/>
                      </a:schemeClr>
                    </a:solidFill>
                  </a:tcPr>
                </a:tc>
                <a:tc>
                  <a:txBody>
                    <a:bodyPr/>
                    <a:lstStyle/>
                    <a:p>
                      <a:r>
                        <a:rPr kumimoji="1" lang="en-US" altLang="ja-JP" dirty="0" smtClean="0"/>
                        <a:t>:</a:t>
                      </a:r>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r>
                        <a:rPr kumimoji="1" lang="en-US" altLang="ja-JP" dirty="0" smtClean="0"/>
                        <a:t>4</a:t>
                      </a:r>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r>
                        <a:rPr kumimoji="1" lang="en-US" altLang="ja-JP" dirty="0" smtClean="0"/>
                        <a:t>7</a:t>
                      </a:r>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r>
                        <a:rPr kumimoji="1" lang="en-US" altLang="ja-JP" dirty="0" smtClean="0">
                          <a:solidFill>
                            <a:srgbClr val="FF0000"/>
                          </a:solidFill>
                        </a:rPr>
                        <a:t>11</a:t>
                      </a:r>
                      <a:endParaRPr kumimoji="1" lang="ja-JP" altLang="en-US" dirty="0">
                        <a:solidFill>
                          <a:srgbClr val="FF0000"/>
                        </a:solidFill>
                      </a:endParaRPr>
                    </a:p>
                  </a:txBody>
                  <a:tcPr>
                    <a:solidFill>
                      <a:schemeClr val="bg2">
                        <a:lumMod val="20000"/>
                        <a:lumOff val="80000"/>
                      </a:schemeClr>
                    </a:solidFill>
                  </a:tcPr>
                </a:tc>
              </a:tr>
              <a:tr h="554142">
                <a:tc>
                  <a:txBody>
                    <a:bodyPr/>
                    <a:lstStyle/>
                    <a:p>
                      <a:r>
                        <a:rPr kumimoji="1" lang="en-US" altLang="ja-JP" dirty="0" smtClean="0"/>
                        <a:t>level d (scale)</a:t>
                      </a:r>
                      <a:endParaRPr kumimoji="1" lang="ja-JP" altLang="en-US" dirty="0"/>
                    </a:p>
                  </a:txBody>
                  <a:tcPr/>
                </a:tc>
                <a:tc>
                  <a:txBody>
                    <a:bodyPr/>
                    <a:lstStyle/>
                    <a:p>
                      <a:r>
                        <a:rPr kumimoji="1" lang="en-US" altLang="ja-JP" dirty="0" smtClean="0"/>
                        <a:t>:</a:t>
                      </a:r>
                      <a:endParaRPr kumimoji="1" lang="ja-JP" altLang="en-US" dirty="0"/>
                    </a:p>
                  </a:txBody>
                  <a:tcPr/>
                </a:tc>
                <a:tc>
                  <a:txBody>
                    <a:bodyPr/>
                    <a:lstStyle/>
                    <a:p>
                      <a:endParaRPr kumimoji="1" lang="ja-JP" altLang="en-US" dirty="0"/>
                    </a:p>
                  </a:txBody>
                  <a:tcPr/>
                </a:tc>
                <a:tc>
                  <a:txBody>
                    <a:bodyPr/>
                    <a:lstStyle/>
                    <a:p>
                      <a:r>
                        <a:rPr kumimoji="1" lang="en-US" altLang="ja-JP" dirty="0" smtClean="0">
                          <a:solidFill>
                            <a:srgbClr val="FF0000"/>
                          </a:solidFill>
                        </a:rPr>
                        <a:t>1</a:t>
                      </a:r>
                      <a:endParaRPr kumimoji="1" lang="ja-JP" altLang="en-US" dirty="0">
                        <a:solidFill>
                          <a:srgbClr val="FF0000"/>
                        </a:solidFill>
                      </a:endParaRPr>
                    </a:p>
                  </a:txBody>
                  <a:tcPr/>
                </a:tc>
                <a:tc>
                  <a:txBody>
                    <a:bodyPr/>
                    <a:lstStyle/>
                    <a:p>
                      <a:r>
                        <a:rPr kumimoji="1" lang="en-US" altLang="ja-JP" dirty="0" smtClean="0"/>
                        <a:t>2</a:t>
                      </a:r>
                      <a:endParaRPr kumimoji="1" lang="ja-JP" altLang="en-US" dirty="0"/>
                    </a:p>
                  </a:txBody>
                  <a:tcPr/>
                </a:tc>
                <a:tc>
                  <a:txBody>
                    <a:bodyPr/>
                    <a:lstStyle/>
                    <a:p>
                      <a:endParaRPr kumimoji="1" lang="ja-JP" altLang="en-US" dirty="0"/>
                    </a:p>
                  </a:txBody>
                  <a:tcPr/>
                </a:tc>
                <a:tc>
                  <a:txBody>
                    <a:bodyPr/>
                    <a:lstStyle/>
                    <a:p>
                      <a:r>
                        <a:rPr kumimoji="1" lang="en-US" altLang="ja-JP" dirty="0" smtClean="0"/>
                        <a:t>4</a:t>
                      </a:r>
                      <a:endParaRPr kumimoji="1" lang="ja-JP" altLang="en-US" dirty="0"/>
                    </a:p>
                  </a:txBody>
                  <a:tcPr/>
                </a:tc>
                <a:tc>
                  <a:txBody>
                    <a:bodyPr/>
                    <a:lstStyle/>
                    <a:p>
                      <a:endParaRPr kumimoji="1" lang="ja-JP" altLang="en-US" dirty="0"/>
                    </a:p>
                  </a:txBody>
                  <a:tcPr/>
                </a:tc>
                <a:tc>
                  <a:txBody>
                    <a:bodyPr/>
                    <a:lstStyle/>
                    <a:p>
                      <a:r>
                        <a:rPr kumimoji="1" lang="en-US" altLang="ja-JP" dirty="0" smtClean="0">
                          <a:solidFill>
                            <a:srgbClr val="FF0000"/>
                          </a:solidFill>
                        </a:rPr>
                        <a:t>6</a:t>
                      </a:r>
                      <a:endParaRPr kumimoji="1" lang="ja-JP" altLang="en-US" dirty="0">
                        <a:solidFill>
                          <a:srgbClr val="FF0000"/>
                        </a:solidFill>
                      </a:endParaRPr>
                    </a:p>
                  </a:txBody>
                  <a:tcPr/>
                </a:tc>
                <a:tc>
                  <a:txBody>
                    <a:bodyPr/>
                    <a:lstStyle/>
                    <a:p>
                      <a:r>
                        <a:rPr kumimoji="1" lang="en-US" altLang="ja-JP" dirty="0" smtClean="0"/>
                        <a:t>7</a:t>
                      </a:r>
                      <a:endParaRPr kumimoji="1" lang="ja-JP" altLang="en-US" dirty="0"/>
                    </a:p>
                  </a:txBody>
                  <a:tcPr/>
                </a:tc>
                <a:tc>
                  <a:txBody>
                    <a:bodyPr/>
                    <a:lstStyle/>
                    <a:p>
                      <a:endParaRPr kumimoji="1" lang="ja-JP" altLang="en-US" dirty="0"/>
                    </a:p>
                  </a:txBody>
                  <a:tcPr/>
                </a:tc>
                <a:tc>
                  <a:txBody>
                    <a:bodyPr/>
                    <a:lstStyle/>
                    <a:p>
                      <a:r>
                        <a:rPr kumimoji="1" lang="en-US" altLang="ja-JP" dirty="0" smtClean="0"/>
                        <a:t>9</a:t>
                      </a:r>
                      <a:endParaRPr kumimoji="1" lang="ja-JP" altLang="en-US" dirty="0"/>
                    </a:p>
                  </a:txBody>
                  <a:tcPr/>
                </a:tc>
                <a:tc>
                  <a:txBody>
                    <a:bodyPr/>
                    <a:lstStyle/>
                    <a:p>
                      <a:endParaRPr kumimoji="1" lang="ja-JP" altLang="en-US" dirty="0"/>
                    </a:p>
                  </a:txBody>
                  <a:tcPr/>
                </a:tc>
                <a:tc>
                  <a:txBody>
                    <a:bodyPr/>
                    <a:lstStyle/>
                    <a:p>
                      <a:r>
                        <a:rPr kumimoji="1" lang="en-US" altLang="ja-JP" dirty="0" smtClean="0"/>
                        <a:t>11</a:t>
                      </a:r>
                      <a:endParaRPr kumimoji="1" lang="ja-JP" altLang="en-US" dirty="0"/>
                    </a:p>
                  </a:txBody>
                  <a:tcPr/>
                </a:tc>
              </a:tr>
              <a:tr h="554142">
                <a:tc>
                  <a:txBody>
                    <a:bodyPr/>
                    <a:lstStyle/>
                    <a:p>
                      <a:r>
                        <a:rPr kumimoji="1" lang="en-US" altLang="ja-JP" dirty="0" smtClean="0"/>
                        <a:t>level e (chromatic)</a:t>
                      </a:r>
                      <a:endParaRPr kumimoji="1" lang="ja-JP" altLang="en-US" dirty="0"/>
                    </a:p>
                  </a:txBody>
                  <a:tcPr>
                    <a:solidFill>
                      <a:schemeClr val="bg2">
                        <a:lumMod val="20000"/>
                        <a:lumOff val="80000"/>
                      </a:schemeClr>
                    </a:solidFill>
                  </a:tcPr>
                </a:tc>
                <a:tc>
                  <a:txBody>
                    <a:bodyPr/>
                    <a:lstStyle/>
                    <a:p>
                      <a:r>
                        <a:rPr kumimoji="1" lang="en-US" altLang="ja-JP" dirty="0" smtClean="0"/>
                        <a:t>:</a:t>
                      </a:r>
                      <a:endParaRPr kumimoji="1" lang="ja-JP" altLang="en-US" dirty="0"/>
                    </a:p>
                  </a:txBody>
                  <a:tcPr>
                    <a:solidFill>
                      <a:schemeClr val="bg2">
                        <a:lumMod val="20000"/>
                        <a:lumOff val="80000"/>
                      </a:schemeClr>
                    </a:solidFill>
                  </a:tcPr>
                </a:tc>
                <a:tc>
                  <a:txBody>
                    <a:bodyPr/>
                    <a:lstStyle/>
                    <a:p>
                      <a:r>
                        <a:rPr kumimoji="1" lang="en-US" altLang="ja-JP" dirty="0" smtClean="0"/>
                        <a:t>0</a:t>
                      </a:r>
                      <a:endParaRPr kumimoji="1" lang="ja-JP" altLang="en-US" dirty="0"/>
                    </a:p>
                  </a:txBody>
                  <a:tcPr>
                    <a:solidFill>
                      <a:schemeClr val="bg2">
                        <a:lumMod val="20000"/>
                        <a:lumOff val="80000"/>
                      </a:schemeClr>
                    </a:solidFill>
                  </a:tcPr>
                </a:tc>
                <a:tc>
                  <a:txBody>
                    <a:bodyPr/>
                    <a:lstStyle/>
                    <a:p>
                      <a:r>
                        <a:rPr kumimoji="1" lang="en-US" altLang="ja-JP" dirty="0" smtClean="0"/>
                        <a:t>1</a:t>
                      </a:r>
                      <a:endParaRPr kumimoji="1" lang="ja-JP" altLang="en-US" dirty="0"/>
                    </a:p>
                  </a:txBody>
                  <a:tcPr>
                    <a:solidFill>
                      <a:schemeClr val="bg2">
                        <a:lumMod val="20000"/>
                        <a:lumOff val="80000"/>
                      </a:schemeClr>
                    </a:solidFill>
                  </a:tcPr>
                </a:tc>
                <a:tc>
                  <a:txBody>
                    <a:bodyPr/>
                    <a:lstStyle/>
                    <a:p>
                      <a:r>
                        <a:rPr kumimoji="1" lang="en-US" altLang="ja-JP" dirty="0" smtClean="0"/>
                        <a:t>2</a:t>
                      </a:r>
                      <a:endParaRPr kumimoji="1" lang="ja-JP" altLang="en-US" dirty="0"/>
                    </a:p>
                  </a:txBody>
                  <a:tcPr>
                    <a:solidFill>
                      <a:schemeClr val="bg2">
                        <a:lumMod val="20000"/>
                        <a:lumOff val="80000"/>
                      </a:schemeClr>
                    </a:solidFill>
                  </a:tcPr>
                </a:tc>
                <a:tc>
                  <a:txBody>
                    <a:bodyPr/>
                    <a:lstStyle/>
                    <a:p>
                      <a:r>
                        <a:rPr kumimoji="1" lang="en-US" altLang="ja-JP" dirty="0" smtClean="0"/>
                        <a:t>3</a:t>
                      </a:r>
                      <a:endParaRPr kumimoji="1" lang="ja-JP" altLang="en-US" dirty="0"/>
                    </a:p>
                  </a:txBody>
                  <a:tcPr>
                    <a:solidFill>
                      <a:schemeClr val="bg2">
                        <a:lumMod val="20000"/>
                        <a:lumOff val="80000"/>
                      </a:schemeClr>
                    </a:solidFill>
                  </a:tcPr>
                </a:tc>
                <a:tc>
                  <a:txBody>
                    <a:bodyPr/>
                    <a:lstStyle/>
                    <a:p>
                      <a:r>
                        <a:rPr kumimoji="1" lang="en-US" altLang="ja-JP" dirty="0" smtClean="0"/>
                        <a:t>4</a:t>
                      </a:r>
                      <a:endParaRPr kumimoji="1" lang="ja-JP" altLang="en-US" dirty="0"/>
                    </a:p>
                  </a:txBody>
                  <a:tcPr>
                    <a:solidFill>
                      <a:schemeClr val="bg2">
                        <a:lumMod val="20000"/>
                        <a:lumOff val="80000"/>
                      </a:schemeClr>
                    </a:solidFill>
                  </a:tcPr>
                </a:tc>
                <a:tc>
                  <a:txBody>
                    <a:bodyPr/>
                    <a:lstStyle/>
                    <a:p>
                      <a:r>
                        <a:rPr kumimoji="1" lang="en-US" altLang="ja-JP" dirty="0" smtClean="0"/>
                        <a:t>5</a:t>
                      </a:r>
                      <a:endParaRPr kumimoji="1" lang="ja-JP" altLang="en-US" dirty="0"/>
                    </a:p>
                  </a:txBody>
                  <a:tcPr>
                    <a:solidFill>
                      <a:schemeClr val="bg2">
                        <a:lumMod val="20000"/>
                        <a:lumOff val="80000"/>
                      </a:schemeClr>
                    </a:solidFill>
                  </a:tcPr>
                </a:tc>
                <a:tc>
                  <a:txBody>
                    <a:bodyPr/>
                    <a:lstStyle/>
                    <a:p>
                      <a:r>
                        <a:rPr kumimoji="1" lang="en-US" altLang="ja-JP" dirty="0" smtClean="0"/>
                        <a:t>6</a:t>
                      </a:r>
                      <a:endParaRPr kumimoji="1" lang="ja-JP" altLang="en-US" dirty="0"/>
                    </a:p>
                  </a:txBody>
                  <a:tcPr>
                    <a:solidFill>
                      <a:schemeClr val="bg2">
                        <a:lumMod val="20000"/>
                        <a:lumOff val="80000"/>
                      </a:schemeClr>
                    </a:solidFill>
                  </a:tcPr>
                </a:tc>
                <a:tc>
                  <a:txBody>
                    <a:bodyPr/>
                    <a:lstStyle/>
                    <a:p>
                      <a:r>
                        <a:rPr kumimoji="1" lang="en-US" altLang="ja-JP" dirty="0" smtClean="0"/>
                        <a:t>7</a:t>
                      </a:r>
                      <a:endParaRPr kumimoji="1" lang="ja-JP" altLang="en-US" dirty="0"/>
                    </a:p>
                  </a:txBody>
                  <a:tcPr>
                    <a:solidFill>
                      <a:schemeClr val="bg2">
                        <a:lumMod val="20000"/>
                        <a:lumOff val="80000"/>
                      </a:schemeClr>
                    </a:solidFill>
                  </a:tcPr>
                </a:tc>
                <a:tc>
                  <a:txBody>
                    <a:bodyPr/>
                    <a:lstStyle/>
                    <a:p>
                      <a:r>
                        <a:rPr kumimoji="1" lang="en-US" altLang="ja-JP" dirty="0" smtClean="0"/>
                        <a:t>8</a:t>
                      </a:r>
                      <a:endParaRPr kumimoji="1" lang="ja-JP" altLang="en-US" dirty="0"/>
                    </a:p>
                  </a:txBody>
                  <a:tcPr>
                    <a:solidFill>
                      <a:schemeClr val="bg2">
                        <a:lumMod val="20000"/>
                        <a:lumOff val="80000"/>
                      </a:schemeClr>
                    </a:solidFill>
                  </a:tcPr>
                </a:tc>
                <a:tc>
                  <a:txBody>
                    <a:bodyPr/>
                    <a:lstStyle/>
                    <a:p>
                      <a:r>
                        <a:rPr kumimoji="1" lang="en-US" altLang="ja-JP" dirty="0" smtClean="0"/>
                        <a:t>9</a:t>
                      </a:r>
                      <a:endParaRPr kumimoji="1" lang="ja-JP" altLang="en-US" dirty="0"/>
                    </a:p>
                  </a:txBody>
                  <a:tcPr>
                    <a:solidFill>
                      <a:schemeClr val="bg2">
                        <a:lumMod val="20000"/>
                        <a:lumOff val="80000"/>
                      </a:schemeClr>
                    </a:solidFill>
                  </a:tcPr>
                </a:tc>
                <a:tc>
                  <a:txBody>
                    <a:bodyPr/>
                    <a:lstStyle/>
                    <a:p>
                      <a:r>
                        <a:rPr kumimoji="1" lang="en-US" altLang="ja-JP" dirty="0" smtClean="0"/>
                        <a:t>10</a:t>
                      </a:r>
                      <a:endParaRPr kumimoji="1" lang="ja-JP" altLang="en-US" dirty="0"/>
                    </a:p>
                  </a:txBody>
                  <a:tcPr>
                    <a:solidFill>
                      <a:schemeClr val="bg2">
                        <a:lumMod val="20000"/>
                        <a:lumOff val="80000"/>
                      </a:schemeClr>
                    </a:solidFill>
                  </a:tcPr>
                </a:tc>
                <a:tc>
                  <a:txBody>
                    <a:bodyPr/>
                    <a:lstStyle/>
                    <a:p>
                      <a:r>
                        <a:rPr kumimoji="1" lang="en-US" altLang="ja-JP" dirty="0" smtClean="0"/>
                        <a:t>11</a:t>
                      </a:r>
                      <a:endParaRPr kumimoji="1" lang="ja-JP" altLang="en-US" dirty="0"/>
                    </a:p>
                  </a:txBody>
                  <a:tcPr>
                    <a:solidFill>
                      <a:schemeClr val="bg2">
                        <a:lumMod val="20000"/>
                        <a:lumOff val="80000"/>
                      </a:schemeClr>
                    </a:solidFill>
                  </a:tcPr>
                </a:tc>
              </a:tr>
            </a:tbl>
          </a:graphicData>
        </a:graphic>
      </p:graphicFrame>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36" y="2224166"/>
            <a:ext cx="3056563" cy="976402"/>
          </a:xfrm>
          <a:prstGeom prst="rect">
            <a:avLst/>
          </a:prstGeom>
        </p:spPr>
      </p:pic>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36" y="5429049"/>
            <a:ext cx="3056563" cy="962492"/>
          </a:xfrm>
          <a:prstGeom prst="rect">
            <a:avLst/>
          </a:prstGeom>
        </p:spPr>
      </p:pic>
      <p:sp>
        <p:nvSpPr>
          <p:cNvPr id="11" name="テキスト ボックス 10"/>
          <p:cNvSpPr txBox="1"/>
          <p:nvPr/>
        </p:nvSpPr>
        <p:spPr>
          <a:xfrm>
            <a:off x="48136" y="1045755"/>
            <a:ext cx="1586793" cy="1077218"/>
          </a:xfrm>
          <a:prstGeom prst="rect">
            <a:avLst/>
          </a:prstGeom>
          <a:noFill/>
        </p:spPr>
        <p:txBody>
          <a:bodyPr wrap="none" rtlCol="0">
            <a:spAutoFit/>
          </a:bodyPr>
          <a:lstStyle/>
          <a:p>
            <a:pPr algn="ctr"/>
            <a:r>
              <a:rPr lang="en-US" altLang="ja-JP" sz="4800" b="0" dirty="0" smtClean="0"/>
              <a:t>Ⅰ</a:t>
            </a:r>
            <a:r>
              <a:rPr kumimoji="1" lang="en-US" altLang="ja-JP" sz="4800" b="0" dirty="0" smtClean="0"/>
              <a:t>/</a:t>
            </a:r>
            <a:r>
              <a:rPr lang="en-US" altLang="ja-JP" sz="4800" b="0" dirty="0"/>
              <a:t> </a:t>
            </a:r>
            <a:r>
              <a:rPr kumimoji="1" lang="en-US" altLang="ja-JP" sz="4800" b="0" dirty="0" smtClean="0"/>
              <a:t>C</a:t>
            </a:r>
            <a:endParaRPr kumimoji="1" lang="ja-JP" altLang="en-US" sz="4800" b="0" dirty="0"/>
          </a:p>
        </p:txBody>
      </p:sp>
      <p:sp>
        <p:nvSpPr>
          <p:cNvPr id="12" name="テキスト ボックス 11"/>
          <p:cNvSpPr txBox="1"/>
          <p:nvPr/>
        </p:nvSpPr>
        <p:spPr>
          <a:xfrm>
            <a:off x="101663" y="4240057"/>
            <a:ext cx="1484601" cy="1077218"/>
          </a:xfrm>
          <a:prstGeom prst="rect">
            <a:avLst/>
          </a:prstGeom>
          <a:noFill/>
        </p:spPr>
        <p:txBody>
          <a:bodyPr wrap="none" rtlCol="0">
            <a:spAutoFit/>
          </a:bodyPr>
          <a:lstStyle/>
          <a:p>
            <a:pPr algn="ctr"/>
            <a:r>
              <a:rPr lang="en-US" altLang="ja-JP" sz="4800" b="0" dirty="0" smtClean="0"/>
              <a:t>ⅳ</a:t>
            </a:r>
            <a:r>
              <a:rPr kumimoji="1" lang="en-US" altLang="ja-JP" sz="4800" b="0" dirty="0" smtClean="0"/>
              <a:t>/</a:t>
            </a:r>
            <a:r>
              <a:rPr lang="en-US" altLang="ja-JP" sz="4800" b="0" dirty="0" smtClean="0"/>
              <a:t> h</a:t>
            </a:r>
            <a:endParaRPr kumimoji="1" lang="ja-JP" altLang="en-US" sz="4800" b="0" dirty="0"/>
          </a:p>
        </p:txBody>
      </p:sp>
      <p:sp>
        <p:nvSpPr>
          <p:cNvPr id="4" name="テキスト ボックス 3"/>
          <p:cNvSpPr txBox="1"/>
          <p:nvPr/>
        </p:nvSpPr>
        <p:spPr>
          <a:xfrm>
            <a:off x="0" y="3472815"/>
            <a:ext cx="3418474" cy="748923"/>
          </a:xfrm>
          <a:prstGeom prst="rect">
            <a:avLst/>
          </a:prstGeom>
          <a:solidFill>
            <a:schemeClr val="accent6">
              <a:lumMod val="75000"/>
            </a:schemeClr>
          </a:solidFill>
        </p:spPr>
        <p:txBody>
          <a:bodyPr wrap="square" rtlCol="0">
            <a:spAutoFit/>
          </a:bodyPr>
          <a:lstStyle/>
          <a:p>
            <a:pPr algn="ctr"/>
            <a:r>
              <a:rPr kumimoji="1" lang="en-US" altLang="ja-JP" sz="3200" dirty="0" smtClean="0">
                <a:solidFill>
                  <a:schemeClr val="bg1"/>
                </a:solidFill>
              </a:rPr>
              <a:t>k(Ⅰ/C, ⅳ/h ) = 6</a:t>
            </a:r>
            <a:endParaRPr kumimoji="1" lang="ja-JP" altLang="en-US" sz="3200" dirty="0">
              <a:solidFill>
                <a:schemeClr val="bg1"/>
              </a:solidFill>
            </a:endParaRPr>
          </a:p>
        </p:txBody>
      </p:sp>
    </p:spTree>
    <p:extLst>
      <p:ext uri="{BB962C8B-B14F-4D97-AF65-F5344CB8AC3E}">
        <p14:creationId xmlns:p14="http://schemas.microsoft.com/office/powerpoint/2010/main" val="1838830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600" dirty="0" smtClean="0"/>
              <a:t>現行の</a:t>
            </a:r>
            <a:r>
              <a:rPr lang="en-US" altLang="ja-JP" sz="3600" dirty="0" smtClean="0"/>
              <a:t>TPS</a:t>
            </a:r>
            <a:r>
              <a:rPr lang="ja-JP" altLang="en-US" sz="3600" dirty="0" smtClean="0"/>
              <a:t>の問題点</a:t>
            </a:r>
            <a:endParaRPr kumimoji="1" lang="ja-JP" altLang="en-US" sz="3600" dirty="0"/>
          </a:p>
        </p:txBody>
      </p:sp>
      <p:sp>
        <p:nvSpPr>
          <p:cNvPr id="3" name="コンテンツ プレースホルダー 2"/>
          <p:cNvSpPr>
            <a:spLocks noGrp="1"/>
          </p:cNvSpPr>
          <p:nvPr>
            <p:ph idx="1"/>
          </p:nvPr>
        </p:nvSpPr>
        <p:spPr>
          <a:xfrm>
            <a:off x="430213" y="1167783"/>
            <a:ext cx="8915400" cy="4525963"/>
          </a:xfrm>
        </p:spPr>
        <p:txBody>
          <a:bodyPr/>
          <a:lstStyle/>
          <a:p>
            <a:pPr marL="0" indent="0">
              <a:buNone/>
            </a:pPr>
            <a:r>
              <a:rPr lang="ja-JP" altLang="en-US" sz="2800" dirty="0" smtClean="0"/>
              <a:t>問題点１</a:t>
            </a:r>
            <a:r>
              <a:rPr lang="en-US" altLang="ja-JP" sz="2800" dirty="0" smtClean="0"/>
              <a:t>: </a:t>
            </a:r>
            <a:r>
              <a:rPr lang="ja-JP" altLang="en-US" sz="2800" dirty="0" smtClean="0"/>
              <a:t>あるレベルとなっている音はその下のレベルの音になっていなければならない</a:t>
            </a:r>
            <a:endParaRPr lang="en-US" altLang="ja-JP" sz="2800" dirty="0" smtClean="0"/>
          </a:p>
          <a:p>
            <a:r>
              <a:rPr lang="ja-JP" altLang="en-US" sz="2800" dirty="0" smtClean="0"/>
              <a:t>和音構成音は調構成音でなければならない</a:t>
            </a:r>
            <a:endParaRPr lang="en-US" altLang="ja-JP" sz="2800" dirty="0" smtClean="0"/>
          </a:p>
          <a:p>
            <a:r>
              <a:rPr lang="en-US" altLang="ja-JP" sz="2800" dirty="0" smtClean="0"/>
              <a:t>C7/C</a:t>
            </a:r>
            <a:r>
              <a:rPr lang="ja-JP" altLang="en-US" sz="2800" dirty="0" smtClean="0"/>
              <a:t>のようなノンダイアトニックコードは表現不可能</a:t>
            </a:r>
            <a:endParaRPr lang="en-US" altLang="ja-JP" sz="2800" dirty="0" smtClean="0"/>
          </a:p>
          <a:p>
            <a:r>
              <a:rPr lang="ja-JP" altLang="en-US" sz="2800" dirty="0" smtClean="0"/>
              <a:t>ベーシックスペース上で記号</a:t>
            </a:r>
            <a:r>
              <a:rPr lang="en-US" altLang="ja-JP" sz="2800" dirty="0" err="1" smtClean="0"/>
              <a:t>Φ</a:t>
            </a:r>
            <a:r>
              <a:rPr lang="ja-JP" altLang="en-US" sz="2800" dirty="0" smtClean="0"/>
              <a:t>で示した部分に「抜け」</a:t>
            </a:r>
            <a:endParaRPr lang="en-US" altLang="ja-JP" sz="2800" dirty="0"/>
          </a:p>
          <a:p>
            <a:pPr marL="0" indent="0">
              <a:buNone/>
            </a:pPr>
            <a:r>
              <a:rPr lang="ja-JP" altLang="en-US" sz="2800" dirty="0" smtClean="0"/>
              <a:t>が生じる</a:t>
            </a:r>
            <a:endParaRPr lang="en-US" altLang="ja-JP" sz="2800" dirty="0" smtClean="0"/>
          </a:p>
          <a:p>
            <a:pPr marL="0" indent="0">
              <a:buNone/>
            </a:pPr>
            <a:endParaRPr lang="en-US" altLang="ja-JP" sz="2800" dirty="0"/>
          </a:p>
          <a:p>
            <a:pPr marL="0" indent="0">
              <a:buNone/>
            </a:pPr>
            <a:r>
              <a:rPr lang="en-US" altLang="ja-JP" sz="2800" dirty="0" smtClean="0"/>
              <a:t> </a:t>
            </a:r>
          </a:p>
          <a:p>
            <a:pPr marL="0" indent="0">
              <a:buNone/>
            </a:pPr>
            <a:endParaRPr lang="en-US" altLang="ja-JP" sz="2800" dirty="0" smtClean="0"/>
          </a:p>
          <a:p>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1325705594"/>
              </p:ext>
            </p:extLst>
          </p:nvPr>
        </p:nvGraphicFramePr>
        <p:xfrm>
          <a:off x="3324220" y="3944931"/>
          <a:ext cx="6446707" cy="2770710"/>
        </p:xfrm>
        <a:graphic>
          <a:graphicData uri="http://schemas.openxmlformats.org/drawingml/2006/table">
            <a:tbl>
              <a:tblPr firstRow="1" bandRow="1">
                <a:tableStyleId>{8799B23B-EC83-4686-B30A-512413B5E67A}</a:tableStyleId>
              </a:tblPr>
              <a:tblGrid>
                <a:gridCol w="2076600"/>
                <a:gridCol w="210396"/>
                <a:gridCol w="271006"/>
                <a:gridCol w="313606"/>
                <a:gridCol w="329285"/>
                <a:gridCol w="313606"/>
                <a:gridCol w="329285"/>
                <a:gridCol w="329286"/>
                <a:gridCol w="329285"/>
                <a:gridCol w="360646"/>
                <a:gridCol w="297925"/>
                <a:gridCol w="250884"/>
                <a:gridCol w="517448"/>
                <a:gridCol w="517449"/>
              </a:tblGrid>
              <a:tr h="554142">
                <a:tc>
                  <a:txBody>
                    <a:bodyPr/>
                    <a:lstStyle/>
                    <a:p>
                      <a:r>
                        <a:rPr kumimoji="1" lang="en-US" altLang="ja-JP" b="0" dirty="0" smtClean="0"/>
                        <a:t>level a</a:t>
                      </a:r>
                      <a:r>
                        <a:rPr kumimoji="1" lang="en-US" altLang="ja-JP" b="0" baseline="0" dirty="0" smtClean="0"/>
                        <a:t> </a:t>
                      </a:r>
                      <a:r>
                        <a:rPr kumimoji="1" lang="en-US" altLang="ja-JP" b="0" dirty="0" smtClean="0"/>
                        <a:t>(root)</a:t>
                      </a:r>
                      <a:endParaRPr kumimoji="1" lang="ja-JP" altLang="en-US" b="0" dirty="0"/>
                    </a:p>
                  </a:txBody>
                  <a:tcPr>
                    <a:solidFill>
                      <a:schemeClr val="bg2">
                        <a:lumMod val="20000"/>
                        <a:lumOff val="80000"/>
                      </a:schemeClr>
                    </a:solidFill>
                  </a:tcPr>
                </a:tc>
                <a:tc>
                  <a:txBody>
                    <a:bodyPr/>
                    <a:lstStyle/>
                    <a:p>
                      <a:r>
                        <a:rPr kumimoji="1" lang="en-US" altLang="ja-JP" b="0" dirty="0" smtClean="0"/>
                        <a:t>:</a:t>
                      </a:r>
                      <a:endParaRPr kumimoji="1" lang="ja-JP" altLang="en-US" b="0" dirty="0"/>
                    </a:p>
                  </a:txBody>
                  <a:tcPr>
                    <a:solidFill>
                      <a:schemeClr val="bg2">
                        <a:lumMod val="20000"/>
                        <a:lumOff val="80000"/>
                      </a:schemeClr>
                    </a:solidFill>
                  </a:tcPr>
                </a:tc>
                <a:tc>
                  <a:txBody>
                    <a:bodyPr/>
                    <a:lstStyle/>
                    <a:p>
                      <a:r>
                        <a:rPr kumimoji="1" lang="en-US" altLang="ja-JP" b="0" dirty="0" smtClean="0"/>
                        <a:t>0</a:t>
                      </a:r>
                      <a:endParaRPr kumimoji="1" lang="ja-JP" altLang="en-US" b="0" dirty="0"/>
                    </a:p>
                  </a:txBody>
                  <a:tcPr>
                    <a:solidFill>
                      <a:schemeClr val="bg2">
                        <a:lumMod val="20000"/>
                        <a:lumOff val="80000"/>
                      </a:schemeClr>
                    </a:solidFill>
                  </a:tcPr>
                </a:tc>
                <a:tc>
                  <a:txBody>
                    <a:bodyPr/>
                    <a:lstStyle/>
                    <a:p>
                      <a:endParaRPr kumimoji="1" lang="ja-JP" altLang="en-US" b="0"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r>
              <a:tr h="554142">
                <a:tc>
                  <a:txBody>
                    <a:bodyPr/>
                    <a:lstStyle/>
                    <a:p>
                      <a:r>
                        <a:rPr kumimoji="1" lang="en-US" altLang="ja-JP" dirty="0" smtClean="0"/>
                        <a:t>level</a:t>
                      </a:r>
                      <a:r>
                        <a:rPr kumimoji="1" lang="en-US" altLang="ja-JP" baseline="0" dirty="0" smtClean="0"/>
                        <a:t> b (fifth)</a:t>
                      </a:r>
                      <a:endParaRPr kumimoji="1" lang="ja-JP" altLang="en-US" dirty="0"/>
                    </a:p>
                  </a:txBody>
                  <a:tcPr/>
                </a:tc>
                <a:tc>
                  <a:txBody>
                    <a:bodyPr/>
                    <a:lstStyle/>
                    <a:p>
                      <a:r>
                        <a:rPr kumimoji="1" lang="en-US" altLang="ja-JP" dirty="0" smtClean="0"/>
                        <a:t>:</a:t>
                      </a:r>
                      <a:endParaRPr kumimoji="1" lang="ja-JP" altLang="en-US" dirty="0"/>
                    </a:p>
                  </a:txBody>
                  <a:tcPr/>
                </a:tc>
                <a:tc>
                  <a:txBody>
                    <a:bodyPr/>
                    <a:lstStyle/>
                    <a:p>
                      <a:r>
                        <a:rPr kumimoji="1" lang="en-US" altLang="ja-JP" dirty="0" smtClean="0"/>
                        <a:t>0</a:t>
                      </a:r>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r>
                        <a:rPr kumimoji="1" lang="en-US" altLang="ja-JP" dirty="0" smtClean="0"/>
                        <a:t>7</a:t>
                      </a:r>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r>
              <a:tr h="554142">
                <a:tc>
                  <a:txBody>
                    <a:bodyPr/>
                    <a:lstStyle/>
                    <a:p>
                      <a:r>
                        <a:rPr kumimoji="1" lang="en-US" altLang="ja-JP" dirty="0" smtClean="0"/>
                        <a:t>level c (triadic)</a:t>
                      </a:r>
                      <a:endParaRPr kumimoji="1" lang="ja-JP" altLang="en-US" dirty="0"/>
                    </a:p>
                  </a:txBody>
                  <a:tcPr>
                    <a:solidFill>
                      <a:schemeClr val="bg2">
                        <a:lumMod val="20000"/>
                        <a:lumOff val="80000"/>
                      </a:schemeClr>
                    </a:solidFill>
                  </a:tcPr>
                </a:tc>
                <a:tc>
                  <a:txBody>
                    <a:bodyPr/>
                    <a:lstStyle/>
                    <a:p>
                      <a:r>
                        <a:rPr kumimoji="1" lang="en-US" altLang="ja-JP" dirty="0" smtClean="0"/>
                        <a:t>:</a:t>
                      </a:r>
                      <a:endParaRPr kumimoji="1" lang="ja-JP" altLang="en-US" dirty="0"/>
                    </a:p>
                  </a:txBody>
                  <a:tcPr>
                    <a:solidFill>
                      <a:schemeClr val="bg2">
                        <a:lumMod val="20000"/>
                        <a:lumOff val="80000"/>
                      </a:schemeClr>
                    </a:solidFill>
                  </a:tcPr>
                </a:tc>
                <a:tc>
                  <a:txBody>
                    <a:bodyPr/>
                    <a:lstStyle/>
                    <a:p>
                      <a:r>
                        <a:rPr kumimoji="1" lang="en-US" altLang="ja-JP" dirty="0" smtClean="0"/>
                        <a:t>0</a:t>
                      </a:r>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r>
                        <a:rPr kumimoji="1" lang="en-US" altLang="ja-JP" dirty="0" smtClean="0"/>
                        <a:t>4</a:t>
                      </a:r>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r>
                        <a:rPr kumimoji="1" lang="en-US" altLang="ja-JP" dirty="0" smtClean="0"/>
                        <a:t>7</a:t>
                      </a:r>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r>
                        <a:rPr kumimoji="1" lang="en-US" altLang="ja-JP" dirty="0" smtClean="0"/>
                        <a:t>10</a:t>
                      </a:r>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r>
              <a:tr h="554142">
                <a:tc>
                  <a:txBody>
                    <a:bodyPr/>
                    <a:lstStyle/>
                    <a:p>
                      <a:r>
                        <a:rPr kumimoji="1" lang="en-US" altLang="ja-JP" dirty="0" smtClean="0"/>
                        <a:t>level d (scale)</a:t>
                      </a:r>
                      <a:endParaRPr kumimoji="1" lang="ja-JP" altLang="en-US" dirty="0"/>
                    </a:p>
                  </a:txBody>
                  <a:tcPr/>
                </a:tc>
                <a:tc>
                  <a:txBody>
                    <a:bodyPr/>
                    <a:lstStyle/>
                    <a:p>
                      <a:r>
                        <a:rPr kumimoji="1" lang="en-US" altLang="ja-JP" dirty="0" smtClean="0"/>
                        <a:t>:</a:t>
                      </a:r>
                      <a:endParaRPr kumimoji="1" lang="ja-JP" altLang="en-US" dirty="0"/>
                    </a:p>
                  </a:txBody>
                  <a:tcPr/>
                </a:tc>
                <a:tc>
                  <a:txBody>
                    <a:bodyPr/>
                    <a:lstStyle/>
                    <a:p>
                      <a:r>
                        <a:rPr kumimoji="1" lang="en-US" altLang="ja-JP" dirty="0" smtClean="0"/>
                        <a:t>0</a:t>
                      </a:r>
                      <a:endParaRPr kumimoji="1" lang="ja-JP" altLang="en-US" dirty="0"/>
                    </a:p>
                  </a:txBody>
                  <a:tcPr/>
                </a:tc>
                <a:tc>
                  <a:txBody>
                    <a:bodyPr/>
                    <a:lstStyle/>
                    <a:p>
                      <a:endParaRPr kumimoji="1" lang="ja-JP" altLang="en-US"/>
                    </a:p>
                  </a:txBody>
                  <a:tcPr/>
                </a:tc>
                <a:tc>
                  <a:txBody>
                    <a:bodyPr/>
                    <a:lstStyle/>
                    <a:p>
                      <a:r>
                        <a:rPr kumimoji="1" lang="en-US" altLang="ja-JP" dirty="0" smtClean="0"/>
                        <a:t>2</a:t>
                      </a:r>
                      <a:endParaRPr kumimoji="1" lang="ja-JP" altLang="en-US" dirty="0"/>
                    </a:p>
                  </a:txBody>
                  <a:tcPr/>
                </a:tc>
                <a:tc>
                  <a:txBody>
                    <a:bodyPr/>
                    <a:lstStyle/>
                    <a:p>
                      <a:endParaRPr kumimoji="1" lang="ja-JP" altLang="en-US" dirty="0"/>
                    </a:p>
                  </a:txBody>
                  <a:tcPr/>
                </a:tc>
                <a:tc>
                  <a:txBody>
                    <a:bodyPr/>
                    <a:lstStyle/>
                    <a:p>
                      <a:r>
                        <a:rPr kumimoji="1" lang="en-US" altLang="ja-JP" dirty="0" smtClean="0"/>
                        <a:t>4</a:t>
                      </a:r>
                      <a:endParaRPr kumimoji="1" lang="ja-JP" altLang="en-US" dirty="0"/>
                    </a:p>
                  </a:txBody>
                  <a:tcPr/>
                </a:tc>
                <a:tc>
                  <a:txBody>
                    <a:bodyPr/>
                    <a:lstStyle/>
                    <a:p>
                      <a:r>
                        <a:rPr kumimoji="1" lang="en-US" altLang="ja-JP" dirty="0" smtClean="0"/>
                        <a:t>5</a:t>
                      </a:r>
                      <a:endParaRPr kumimoji="1" lang="ja-JP" altLang="en-US" dirty="0"/>
                    </a:p>
                  </a:txBody>
                  <a:tcPr/>
                </a:tc>
                <a:tc>
                  <a:txBody>
                    <a:bodyPr/>
                    <a:lstStyle/>
                    <a:p>
                      <a:endParaRPr kumimoji="1" lang="ja-JP" altLang="en-US" dirty="0"/>
                    </a:p>
                  </a:txBody>
                  <a:tcPr/>
                </a:tc>
                <a:tc>
                  <a:txBody>
                    <a:bodyPr/>
                    <a:lstStyle/>
                    <a:p>
                      <a:r>
                        <a:rPr kumimoji="1" lang="en-US" altLang="ja-JP" dirty="0" smtClean="0"/>
                        <a:t>7</a:t>
                      </a:r>
                      <a:endParaRPr kumimoji="1" lang="ja-JP" altLang="en-US" dirty="0"/>
                    </a:p>
                  </a:txBody>
                  <a:tcPr/>
                </a:tc>
                <a:tc>
                  <a:txBody>
                    <a:bodyPr/>
                    <a:lstStyle/>
                    <a:p>
                      <a:endParaRPr kumimoji="1" lang="ja-JP" altLang="en-US" dirty="0"/>
                    </a:p>
                  </a:txBody>
                  <a:tcPr/>
                </a:tc>
                <a:tc>
                  <a:txBody>
                    <a:bodyPr/>
                    <a:lstStyle/>
                    <a:p>
                      <a:r>
                        <a:rPr kumimoji="1" lang="en-US" altLang="ja-JP" dirty="0" smtClean="0"/>
                        <a:t>9</a:t>
                      </a:r>
                      <a:endParaRPr kumimoji="1" lang="ja-JP" altLang="en-US" dirty="0"/>
                    </a:p>
                  </a:txBody>
                  <a:tcPr/>
                </a:tc>
                <a:tc>
                  <a:txBody>
                    <a:bodyPr/>
                    <a:lstStyle/>
                    <a:p>
                      <a:pPr algn="ctr"/>
                      <a:r>
                        <a:rPr kumimoji="1" lang="en-US" altLang="ja-JP" dirty="0" err="1" smtClean="0"/>
                        <a:t>Φ</a:t>
                      </a:r>
                      <a:endParaRPr kumimoji="1" lang="ja-JP" altLang="en-US" dirty="0"/>
                    </a:p>
                  </a:txBody>
                  <a:tcPr/>
                </a:tc>
                <a:tc>
                  <a:txBody>
                    <a:bodyPr/>
                    <a:lstStyle/>
                    <a:p>
                      <a:r>
                        <a:rPr kumimoji="1" lang="en-US" altLang="ja-JP" dirty="0" smtClean="0"/>
                        <a:t>11</a:t>
                      </a:r>
                      <a:endParaRPr kumimoji="1" lang="ja-JP" altLang="en-US" dirty="0"/>
                    </a:p>
                  </a:txBody>
                  <a:tcPr/>
                </a:tc>
              </a:tr>
              <a:tr h="554142">
                <a:tc>
                  <a:txBody>
                    <a:bodyPr/>
                    <a:lstStyle/>
                    <a:p>
                      <a:r>
                        <a:rPr kumimoji="1" lang="en-US" altLang="ja-JP" dirty="0" smtClean="0"/>
                        <a:t>level e (chromatic)</a:t>
                      </a:r>
                      <a:endParaRPr kumimoji="1" lang="ja-JP" altLang="en-US" dirty="0"/>
                    </a:p>
                  </a:txBody>
                  <a:tcPr>
                    <a:solidFill>
                      <a:schemeClr val="bg2">
                        <a:lumMod val="20000"/>
                        <a:lumOff val="80000"/>
                      </a:schemeClr>
                    </a:solidFill>
                  </a:tcPr>
                </a:tc>
                <a:tc>
                  <a:txBody>
                    <a:bodyPr/>
                    <a:lstStyle/>
                    <a:p>
                      <a:r>
                        <a:rPr kumimoji="1" lang="en-US" altLang="ja-JP" dirty="0" smtClean="0"/>
                        <a:t>:</a:t>
                      </a:r>
                      <a:endParaRPr kumimoji="1" lang="ja-JP" altLang="en-US" dirty="0"/>
                    </a:p>
                  </a:txBody>
                  <a:tcPr>
                    <a:solidFill>
                      <a:schemeClr val="bg2">
                        <a:lumMod val="20000"/>
                        <a:lumOff val="80000"/>
                      </a:schemeClr>
                    </a:solidFill>
                  </a:tcPr>
                </a:tc>
                <a:tc>
                  <a:txBody>
                    <a:bodyPr/>
                    <a:lstStyle/>
                    <a:p>
                      <a:r>
                        <a:rPr kumimoji="1" lang="en-US" altLang="ja-JP" dirty="0" smtClean="0"/>
                        <a:t>0</a:t>
                      </a:r>
                      <a:endParaRPr kumimoji="1" lang="ja-JP" altLang="en-US" dirty="0"/>
                    </a:p>
                  </a:txBody>
                  <a:tcPr>
                    <a:solidFill>
                      <a:schemeClr val="bg2">
                        <a:lumMod val="20000"/>
                        <a:lumOff val="80000"/>
                      </a:schemeClr>
                    </a:solidFill>
                  </a:tcPr>
                </a:tc>
                <a:tc>
                  <a:txBody>
                    <a:bodyPr/>
                    <a:lstStyle/>
                    <a:p>
                      <a:r>
                        <a:rPr kumimoji="1" lang="en-US" altLang="ja-JP" dirty="0" smtClean="0"/>
                        <a:t>1</a:t>
                      </a:r>
                      <a:endParaRPr kumimoji="1" lang="ja-JP" altLang="en-US" dirty="0"/>
                    </a:p>
                  </a:txBody>
                  <a:tcPr>
                    <a:solidFill>
                      <a:schemeClr val="bg2">
                        <a:lumMod val="20000"/>
                        <a:lumOff val="80000"/>
                      </a:schemeClr>
                    </a:solidFill>
                  </a:tcPr>
                </a:tc>
                <a:tc>
                  <a:txBody>
                    <a:bodyPr/>
                    <a:lstStyle/>
                    <a:p>
                      <a:r>
                        <a:rPr kumimoji="1" lang="en-US" altLang="ja-JP" dirty="0" smtClean="0"/>
                        <a:t>2</a:t>
                      </a:r>
                      <a:endParaRPr kumimoji="1" lang="ja-JP" altLang="en-US" dirty="0"/>
                    </a:p>
                  </a:txBody>
                  <a:tcPr>
                    <a:solidFill>
                      <a:schemeClr val="bg2">
                        <a:lumMod val="20000"/>
                        <a:lumOff val="80000"/>
                      </a:schemeClr>
                    </a:solidFill>
                  </a:tcPr>
                </a:tc>
                <a:tc>
                  <a:txBody>
                    <a:bodyPr/>
                    <a:lstStyle/>
                    <a:p>
                      <a:r>
                        <a:rPr kumimoji="1" lang="en-US" altLang="ja-JP" dirty="0" smtClean="0"/>
                        <a:t>3</a:t>
                      </a:r>
                      <a:endParaRPr kumimoji="1" lang="ja-JP" altLang="en-US" dirty="0"/>
                    </a:p>
                  </a:txBody>
                  <a:tcPr>
                    <a:solidFill>
                      <a:schemeClr val="bg2">
                        <a:lumMod val="20000"/>
                        <a:lumOff val="80000"/>
                      </a:schemeClr>
                    </a:solidFill>
                  </a:tcPr>
                </a:tc>
                <a:tc>
                  <a:txBody>
                    <a:bodyPr/>
                    <a:lstStyle/>
                    <a:p>
                      <a:r>
                        <a:rPr kumimoji="1" lang="en-US" altLang="ja-JP" dirty="0" smtClean="0"/>
                        <a:t>4</a:t>
                      </a:r>
                      <a:endParaRPr kumimoji="1" lang="ja-JP" altLang="en-US" dirty="0"/>
                    </a:p>
                  </a:txBody>
                  <a:tcPr>
                    <a:solidFill>
                      <a:schemeClr val="bg2">
                        <a:lumMod val="20000"/>
                        <a:lumOff val="80000"/>
                      </a:schemeClr>
                    </a:solidFill>
                  </a:tcPr>
                </a:tc>
                <a:tc>
                  <a:txBody>
                    <a:bodyPr/>
                    <a:lstStyle/>
                    <a:p>
                      <a:r>
                        <a:rPr kumimoji="1" lang="en-US" altLang="ja-JP" dirty="0" smtClean="0"/>
                        <a:t>5</a:t>
                      </a:r>
                      <a:endParaRPr kumimoji="1" lang="ja-JP" altLang="en-US" dirty="0"/>
                    </a:p>
                  </a:txBody>
                  <a:tcPr>
                    <a:solidFill>
                      <a:schemeClr val="bg2">
                        <a:lumMod val="20000"/>
                        <a:lumOff val="80000"/>
                      </a:schemeClr>
                    </a:solidFill>
                  </a:tcPr>
                </a:tc>
                <a:tc>
                  <a:txBody>
                    <a:bodyPr/>
                    <a:lstStyle/>
                    <a:p>
                      <a:r>
                        <a:rPr kumimoji="1" lang="en-US" altLang="ja-JP" dirty="0" smtClean="0"/>
                        <a:t>6</a:t>
                      </a:r>
                      <a:endParaRPr kumimoji="1" lang="ja-JP" altLang="en-US" dirty="0"/>
                    </a:p>
                  </a:txBody>
                  <a:tcPr>
                    <a:solidFill>
                      <a:schemeClr val="bg2">
                        <a:lumMod val="20000"/>
                        <a:lumOff val="80000"/>
                      </a:schemeClr>
                    </a:solidFill>
                  </a:tcPr>
                </a:tc>
                <a:tc>
                  <a:txBody>
                    <a:bodyPr/>
                    <a:lstStyle/>
                    <a:p>
                      <a:r>
                        <a:rPr kumimoji="1" lang="en-US" altLang="ja-JP" dirty="0" smtClean="0"/>
                        <a:t>7</a:t>
                      </a:r>
                      <a:endParaRPr kumimoji="1" lang="ja-JP" altLang="en-US" dirty="0"/>
                    </a:p>
                  </a:txBody>
                  <a:tcPr>
                    <a:solidFill>
                      <a:schemeClr val="bg2">
                        <a:lumMod val="20000"/>
                        <a:lumOff val="80000"/>
                      </a:schemeClr>
                    </a:solidFill>
                  </a:tcPr>
                </a:tc>
                <a:tc>
                  <a:txBody>
                    <a:bodyPr/>
                    <a:lstStyle/>
                    <a:p>
                      <a:r>
                        <a:rPr kumimoji="1" lang="en-US" altLang="ja-JP" dirty="0" smtClean="0"/>
                        <a:t>8</a:t>
                      </a:r>
                      <a:endParaRPr kumimoji="1" lang="ja-JP" altLang="en-US" dirty="0"/>
                    </a:p>
                  </a:txBody>
                  <a:tcPr>
                    <a:solidFill>
                      <a:schemeClr val="bg2">
                        <a:lumMod val="20000"/>
                        <a:lumOff val="80000"/>
                      </a:schemeClr>
                    </a:solidFill>
                  </a:tcPr>
                </a:tc>
                <a:tc>
                  <a:txBody>
                    <a:bodyPr/>
                    <a:lstStyle/>
                    <a:p>
                      <a:r>
                        <a:rPr kumimoji="1" lang="en-US" altLang="ja-JP" dirty="0" smtClean="0"/>
                        <a:t>9</a:t>
                      </a:r>
                      <a:endParaRPr kumimoji="1" lang="ja-JP" altLang="en-US" dirty="0"/>
                    </a:p>
                  </a:txBody>
                  <a:tcPr>
                    <a:solidFill>
                      <a:schemeClr val="bg2">
                        <a:lumMod val="20000"/>
                        <a:lumOff val="80000"/>
                      </a:schemeClr>
                    </a:solidFill>
                  </a:tcPr>
                </a:tc>
                <a:tc>
                  <a:txBody>
                    <a:bodyPr/>
                    <a:lstStyle/>
                    <a:p>
                      <a:r>
                        <a:rPr kumimoji="1" lang="en-US" altLang="ja-JP" dirty="0" smtClean="0"/>
                        <a:t>10</a:t>
                      </a:r>
                      <a:endParaRPr kumimoji="1" lang="ja-JP" altLang="en-US" dirty="0"/>
                    </a:p>
                  </a:txBody>
                  <a:tcPr>
                    <a:solidFill>
                      <a:schemeClr val="bg2">
                        <a:lumMod val="20000"/>
                        <a:lumOff val="80000"/>
                      </a:schemeClr>
                    </a:solidFill>
                  </a:tcPr>
                </a:tc>
                <a:tc>
                  <a:txBody>
                    <a:bodyPr/>
                    <a:lstStyle/>
                    <a:p>
                      <a:r>
                        <a:rPr kumimoji="1" lang="en-US" altLang="ja-JP" dirty="0" smtClean="0"/>
                        <a:t>11</a:t>
                      </a:r>
                      <a:endParaRPr kumimoji="1" lang="ja-JP" altLang="en-US" dirty="0"/>
                    </a:p>
                  </a:txBody>
                  <a:tcPr>
                    <a:solidFill>
                      <a:schemeClr val="bg2">
                        <a:lumMod val="20000"/>
                        <a:lumOff val="80000"/>
                      </a:schemeClr>
                    </a:solidFill>
                  </a:tcPr>
                </a:tc>
              </a:tr>
            </a:tbl>
          </a:graphicData>
        </a:graphic>
      </p:graphicFrame>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4" y="5487779"/>
            <a:ext cx="3056563" cy="976402"/>
          </a:xfrm>
          <a:prstGeom prst="rect">
            <a:avLst/>
          </a:prstGeom>
        </p:spPr>
      </p:pic>
      <p:sp>
        <p:nvSpPr>
          <p:cNvPr id="8" name="テキスト ボックス 7"/>
          <p:cNvSpPr txBox="1"/>
          <p:nvPr/>
        </p:nvSpPr>
        <p:spPr>
          <a:xfrm>
            <a:off x="533073" y="4303810"/>
            <a:ext cx="1758114" cy="1077218"/>
          </a:xfrm>
          <a:prstGeom prst="rect">
            <a:avLst/>
          </a:prstGeom>
          <a:noFill/>
        </p:spPr>
        <p:txBody>
          <a:bodyPr wrap="none" rtlCol="0">
            <a:spAutoFit/>
          </a:bodyPr>
          <a:lstStyle/>
          <a:p>
            <a:pPr algn="ctr"/>
            <a:r>
              <a:rPr kumimoji="1" lang="en-US" altLang="ja-JP" sz="4800" b="0" dirty="0" smtClean="0"/>
              <a:t>C7/</a:t>
            </a:r>
            <a:r>
              <a:rPr lang="en-US" altLang="ja-JP" sz="4800" b="0" dirty="0" smtClean="0"/>
              <a:t> </a:t>
            </a:r>
            <a:r>
              <a:rPr kumimoji="1" lang="en-US" altLang="ja-JP" sz="4800" b="0" dirty="0" smtClean="0"/>
              <a:t>C</a:t>
            </a:r>
            <a:endParaRPr kumimoji="1" lang="ja-JP" altLang="en-US" sz="4800" b="0" dirty="0"/>
          </a:p>
        </p:txBody>
      </p:sp>
      <p:sp>
        <p:nvSpPr>
          <p:cNvPr id="12" name="円/楕円 11"/>
          <p:cNvSpPr/>
          <p:nvPr/>
        </p:nvSpPr>
        <p:spPr bwMode="auto">
          <a:xfrm>
            <a:off x="980962" y="4616903"/>
            <a:ext cx="641016" cy="641016"/>
          </a:xfrm>
          <a:prstGeom prst="ellipse">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dirty="0">
              <a:ln>
                <a:noFill/>
              </a:ln>
              <a:solidFill>
                <a:srgbClr val="4D4D4D"/>
              </a:solidFill>
              <a:effectLst/>
              <a:latin typeface="Arial" charset="0"/>
              <a:ea typeface="メイリオ" charset="0"/>
              <a:cs typeface="メイリオ" charset="0"/>
            </a:endParaRPr>
          </a:p>
        </p:txBody>
      </p:sp>
      <p:cxnSp>
        <p:nvCxnSpPr>
          <p:cNvPr id="14" name="直線コネクタ 13"/>
          <p:cNvCxnSpPr/>
          <p:nvPr/>
        </p:nvCxnSpPr>
        <p:spPr bwMode="auto">
          <a:xfrm>
            <a:off x="1621983" y="4860772"/>
            <a:ext cx="7331455" cy="985782"/>
          </a:xfrm>
          <a:prstGeom prst="line">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27385812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600" dirty="0" smtClean="0"/>
              <a:t>現行の</a:t>
            </a:r>
            <a:r>
              <a:rPr lang="en-US" altLang="ja-JP" sz="3600" dirty="0" smtClean="0"/>
              <a:t>TPS</a:t>
            </a:r>
            <a:r>
              <a:rPr lang="ja-JP" altLang="en-US" sz="3600" dirty="0" smtClean="0"/>
              <a:t>の問題点</a:t>
            </a:r>
            <a:endParaRPr kumimoji="1" lang="ja-JP" altLang="en-US" sz="3600" dirty="0"/>
          </a:p>
        </p:txBody>
      </p:sp>
      <p:sp>
        <p:nvSpPr>
          <p:cNvPr id="3" name="コンテンツ プレースホルダー 2"/>
          <p:cNvSpPr>
            <a:spLocks noGrp="1"/>
          </p:cNvSpPr>
          <p:nvPr>
            <p:ph idx="1"/>
          </p:nvPr>
        </p:nvSpPr>
        <p:spPr>
          <a:xfrm>
            <a:off x="430226" y="1167783"/>
            <a:ext cx="9338581" cy="4525963"/>
          </a:xfrm>
        </p:spPr>
        <p:txBody>
          <a:bodyPr/>
          <a:lstStyle/>
          <a:p>
            <a:pPr marL="0" indent="0">
              <a:buNone/>
            </a:pPr>
            <a:r>
              <a:rPr lang="ja-JP" altLang="en-US" sz="2800" dirty="0" smtClean="0"/>
              <a:t>問題点</a:t>
            </a:r>
            <a:r>
              <a:rPr lang="en-US" altLang="ja-JP" sz="2800" dirty="0" smtClean="0"/>
              <a:t>2: </a:t>
            </a:r>
            <a:r>
              <a:rPr lang="ja-JP" altLang="en-US" sz="2800" dirty="0" smtClean="0"/>
              <a:t>主音、５度音以外の和音構成音はすべて</a:t>
            </a:r>
            <a:r>
              <a:rPr lang="en-US" altLang="ja-JP" sz="2800" dirty="0" smtClean="0"/>
              <a:t>Level c</a:t>
            </a:r>
          </a:p>
          <a:p>
            <a:pPr marL="0" indent="0">
              <a:buNone/>
            </a:pPr>
            <a:r>
              <a:rPr lang="ja-JP" altLang="en-US" sz="2800" dirty="0" smtClean="0"/>
              <a:t>とされる</a:t>
            </a:r>
            <a:endParaRPr lang="en-US" altLang="ja-JP" sz="2800" dirty="0" smtClean="0"/>
          </a:p>
          <a:p>
            <a:r>
              <a:rPr lang="en-US" altLang="ja-JP" sz="2800" dirty="0" smtClean="0"/>
              <a:t>7</a:t>
            </a:r>
            <a:r>
              <a:rPr lang="en-US" altLang="ja-JP" sz="2800" baseline="30000" dirty="0" smtClean="0"/>
              <a:t>th</a:t>
            </a:r>
            <a:r>
              <a:rPr lang="ja-JP" altLang="en-US" sz="2800" dirty="0" smtClean="0"/>
              <a:t>などの付加音と３度音の重みが同等になっている</a:t>
            </a:r>
            <a:endParaRPr lang="en-US" altLang="ja-JP" sz="2800" dirty="0" smtClean="0"/>
          </a:p>
          <a:p>
            <a:r>
              <a:rPr lang="ja-JP" altLang="en-US" sz="2800" dirty="0" smtClean="0"/>
              <a:t>３度音は和音の性質を決める重要な音に対して</a:t>
            </a:r>
            <a:endParaRPr lang="en-US" altLang="ja-JP" sz="2800" dirty="0"/>
          </a:p>
          <a:p>
            <a:pPr marL="0" indent="0">
              <a:buNone/>
            </a:pPr>
            <a:r>
              <a:rPr lang="en-US" altLang="ja-JP" sz="2800" dirty="0" smtClean="0"/>
              <a:t>7</a:t>
            </a:r>
            <a:r>
              <a:rPr lang="en-US" altLang="ja-JP" sz="2800" baseline="30000" dirty="0" smtClean="0"/>
              <a:t>th</a:t>
            </a:r>
            <a:r>
              <a:rPr lang="ja-JP" altLang="en-US" sz="2800" dirty="0" smtClean="0"/>
              <a:t>などは機能上</a:t>
            </a:r>
            <a:r>
              <a:rPr lang="en-US" altLang="ja-JP" sz="2800" dirty="0" smtClean="0"/>
              <a:t>Omit</a:t>
            </a:r>
            <a:r>
              <a:rPr lang="ja-JP" altLang="en-US" sz="2800" dirty="0" smtClean="0"/>
              <a:t>可能のため同等の重みでいいのか？</a:t>
            </a:r>
            <a:endParaRPr lang="en-US" altLang="ja-JP" sz="2800" dirty="0" smtClean="0"/>
          </a:p>
          <a:p>
            <a:pPr marL="0" indent="0">
              <a:buNone/>
            </a:pPr>
            <a:endParaRPr lang="en-US" altLang="ja-JP" sz="2800" dirty="0"/>
          </a:p>
          <a:p>
            <a:pPr marL="0" indent="0">
              <a:buNone/>
            </a:pPr>
            <a:r>
              <a:rPr lang="en-US" altLang="ja-JP" sz="2800" dirty="0" smtClean="0"/>
              <a:t> </a:t>
            </a:r>
          </a:p>
          <a:p>
            <a:pPr marL="0" indent="0">
              <a:buNone/>
            </a:pPr>
            <a:endParaRPr lang="en-US" altLang="ja-JP" sz="2800" dirty="0" smtClean="0"/>
          </a:p>
          <a:p>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91605590"/>
              </p:ext>
            </p:extLst>
          </p:nvPr>
        </p:nvGraphicFramePr>
        <p:xfrm>
          <a:off x="3324220" y="3944931"/>
          <a:ext cx="6446707" cy="2770710"/>
        </p:xfrm>
        <a:graphic>
          <a:graphicData uri="http://schemas.openxmlformats.org/drawingml/2006/table">
            <a:tbl>
              <a:tblPr firstRow="1" bandRow="1">
                <a:tableStyleId>{8799B23B-EC83-4686-B30A-512413B5E67A}</a:tableStyleId>
              </a:tblPr>
              <a:tblGrid>
                <a:gridCol w="2076600"/>
                <a:gridCol w="210396"/>
                <a:gridCol w="271006"/>
                <a:gridCol w="313606"/>
                <a:gridCol w="329285"/>
                <a:gridCol w="313606"/>
                <a:gridCol w="329285"/>
                <a:gridCol w="329286"/>
                <a:gridCol w="329285"/>
                <a:gridCol w="360646"/>
                <a:gridCol w="297925"/>
                <a:gridCol w="250884"/>
                <a:gridCol w="517448"/>
                <a:gridCol w="517449"/>
              </a:tblGrid>
              <a:tr h="554142">
                <a:tc>
                  <a:txBody>
                    <a:bodyPr/>
                    <a:lstStyle/>
                    <a:p>
                      <a:r>
                        <a:rPr kumimoji="1" lang="en-US" altLang="ja-JP" b="0" dirty="0" smtClean="0"/>
                        <a:t>level a</a:t>
                      </a:r>
                      <a:r>
                        <a:rPr kumimoji="1" lang="en-US" altLang="ja-JP" b="0" baseline="0" dirty="0" smtClean="0"/>
                        <a:t> </a:t>
                      </a:r>
                      <a:r>
                        <a:rPr kumimoji="1" lang="en-US" altLang="ja-JP" b="0" dirty="0" smtClean="0"/>
                        <a:t>(root)</a:t>
                      </a:r>
                      <a:endParaRPr kumimoji="1" lang="ja-JP" altLang="en-US" b="0" dirty="0"/>
                    </a:p>
                  </a:txBody>
                  <a:tcPr>
                    <a:solidFill>
                      <a:schemeClr val="bg2">
                        <a:lumMod val="20000"/>
                        <a:lumOff val="80000"/>
                      </a:schemeClr>
                    </a:solidFill>
                  </a:tcPr>
                </a:tc>
                <a:tc>
                  <a:txBody>
                    <a:bodyPr/>
                    <a:lstStyle/>
                    <a:p>
                      <a:r>
                        <a:rPr kumimoji="1" lang="en-US" altLang="ja-JP" b="0" dirty="0" smtClean="0"/>
                        <a:t>:</a:t>
                      </a:r>
                      <a:endParaRPr kumimoji="1" lang="ja-JP" altLang="en-US" b="0" dirty="0"/>
                    </a:p>
                  </a:txBody>
                  <a:tcPr>
                    <a:solidFill>
                      <a:schemeClr val="bg2">
                        <a:lumMod val="20000"/>
                        <a:lumOff val="80000"/>
                      </a:schemeClr>
                    </a:solidFill>
                  </a:tcPr>
                </a:tc>
                <a:tc>
                  <a:txBody>
                    <a:bodyPr/>
                    <a:lstStyle/>
                    <a:p>
                      <a:r>
                        <a:rPr kumimoji="1" lang="en-US" altLang="ja-JP" b="0" dirty="0" smtClean="0"/>
                        <a:t>0</a:t>
                      </a:r>
                      <a:endParaRPr kumimoji="1" lang="ja-JP" altLang="en-US" b="0" dirty="0"/>
                    </a:p>
                  </a:txBody>
                  <a:tcPr>
                    <a:solidFill>
                      <a:schemeClr val="bg2">
                        <a:lumMod val="20000"/>
                        <a:lumOff val="80000"/>
                      </a:schemeClr>
                    </a:solidFill>
                  </a:tcPr>
                </a:tc>
                <a:tc>
                  <a:txBody>
                    <a:bodyPr/>
                    <a:lstStyle/>
                    <a:p>
                      <a:endParaRPr kumimoji="1" lang="ja-JP" altLang="en-US" b="0"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r>
              <a:tr h="554142">
                <a:tc>
                  <a:txBody>
                    <a:bodyPr/>
                    <a:lstStyle/>
                    <a:p>
                      <a:r>
                        <a:rPr kumimoji="1" lang="en-US" altLang="ja-JP" dirty="0" smtClean="0"/>
                        <a:t>level</a:t>
                      </a:r>
                      <a:r>
                        <a:rPr kumimoji="1" lang="en-US" altLang="ja-JP" baseline="0" dirty="0" smtClean="0"/>
                        <a:t> b (fifth)</a:t>
                      </a:r>
                      <a:endParaRPr kumimoji="1" lang="ja-JP" altLang="en-US" dirty="0"/>
                    </a:p>
                  </a:txBody>
                  <a:tcPr/>
                </a:tc>
                <a:tc>
                  <a:txBody>
                    <a:bodyPr/>
                    <a:lstStyle/>
                    <a:p>
                      <a:r>
                        <a:rPr kumimoji="1" lang="en-US" altLang="ja-JP" dirty="0" smtClean="0"/>
                        <a:t>:</a:t>
                      </a:r>
                      <a:endParaRPr kumimoji="1" lang="ja-JP" altLang="en-US" dirty="0"/>
                    </a:p>
                  </a:txBody>
                  <a:tcPr/>
                </a:tc>
                <a:tc>
                  <a:txBody>
                    <a:bodyPr/>
                    <a:lstStyle/>
                    <a:p>
                      <a:r>
                        <a:rPr kumimoji="1" lang="en-US" altLang="ja-JP" dirty="0" smtClean="0"/>
                        <a:t>0</a:t>
                      </a:r>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solidFill>
                      <a:schemeClr val="accent3">
                        <a:alpha val="20000"/>
                      </a:schemeClr>
                    </a:solidFill>
                  </a:tcPr>
                </a:tc>
                <a:tc>
                  <a:txBody>
                    <a:bodyPr/>
                    <a:lstStyle/>
                    <a:p>
                      <a:endParaRPr kumimoji="1" lang="ja-JP" altLang="en-US" dirty="0"/>
                    </a:p>
                  </a:txBody>
                  <a:tcPr/>
                </a:tc>
                <a:tc>
                  <a:txBody>
                    <a:bodyPr/>
                    <a:lstStyle/>
                    <a:p>
                      <a:endParaRPr kumimoji="1" lang="ja-JP" altLang="en-US" dirty="0"/>
                    </a:p>
                  </a:txBody>
                  <a:tcPr/>
                </a:tc>
                <a:tc>
                  <a:txBody>
                    <a:bodyPr/>
                    <a:lstStyle/>
                    <a:p>
                      <a:r>
                        <a:rPr kumimoji="1" lang="en-US" altLang="ja-JP" dirty="0" smtClean="0"/>
                        <a:t>7</a:t>
                      </a:r>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solidFill>
                      <a:schemeClr val="accent3">
                        <a:alpha val="20000"/>
                      </a:schemeClr>
                    </a:solidFill>
                  </a:tcPr>
                </a:tc>
                <a:tc>
                  <a:txBody>
                    <a:bodyPr/>
                    <a:lstStyle/>
                    <a:p>
                      <a:endParaRPr kumimoji="1" lang="ja-JP" altLang="en-US" dirty="0"/>
                    </a:p>
                  </a:txBody>
                  <a:tcPr/>
                </a:tc>
              </a:tr>
              <a:tr h="554142">
                <a:tc>
                  <a:txBody>
                    <a:bodyPr/>
                    <a:lstStyle/>
                    <a:p>
                      <a:r>
                        <a:rPr kumimoji="1" lang="en-US" altLang="ja-JP" dirty="0" smtClean="0"/>
                        <a:t>level c (triadic)</a:t>
                      </a:r>
                      <a:endParaRPr kumimoji="1" lang="ja-JP" altLang="en-US" dirty="0"/>
                    </a:p>
                  </a:txBody>
                  <a:tcPr>
                    <a:solidFill>
                      <a:schemeClr val="bg2">
                        <a:lumMod val="20000"/>
                        <a:lumOff val="80000"/>
                      </a:schemeClr>
                    </a:solidFill>
                  </a:tcPr>
                </a:tc>
                <a:tc>
                  <a:txBody>
                    <a:bodyPr/>
                    <a:lstStyle/>
                    <a:p>
                      <a:r>
                        <a:rPr kumimoji="1" lang="en-US" altLang="ja-JP" dirty="0" smtClean="0"/>
                        <a:t>:</a:t>
                      </a:r>
                      <a:endParaRPr kumimoji="1" lang="ja-JP" altLang="en-US" dirty="0"/>
                    </a:p>
                  </a:txBody>
                  <a:tcPr>
                    <a:solidFill>
                      <a:schemeClr val="bg2">
                        <a:lumMod val="20000"/>
                        <a:lumOff val="80000"/>
                      </a:schemeClr>
                    </a:solidFill>
                  </a:tcPr>
                </a:tc>
                <a:tc>
                  <a:txBody>
                    <a:bodyPr/>
                    <a:lstStyle/>
                    <a:p>
                      <a:r>
                        <a:rPr kumimoji="1" lang="en-US" altLang="ja-JP" dirty="0" smtClean="0"/>
                        <a:t>0</a:t>
                      </a:r>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r>
                        <a:rPr kumimoji="1" lang="en-US" altLang="ja-JP" dirty="0" smtClean="0"/>
                        <a:t>4</a:t>
                      </a:r>
                      <a:endParaRPr kumimoji="1" lang="ja-JP" altLang="en-US" dirty="0"/>
                    </a:p>
                  </a:txBody>
                  <a:tcPr>
                    <a:solidFill>
                      <a:schemeClr val="accent2">
                        <a:lumMod val="60000"/>
                        <a:lumOff val="4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r>
                        <a:rPr kumimoji="1" lang="en-US" altLang="ja-JP" dirty="0" smtClean="0"/>
                        <a:t>7</a:t>
                      </a:r>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r>
                        <a:rPr kumimoji="1" lang="en-US" altLang="ja-JP" dirty="0" smtClean="0"/>
                        <a:t>10</a:t>
                      </a:r>
                      <a:endParaRPr kumimoji="1" lang="ja-JP" altLang="en-US" dirty="0"/>
                    </a:p>
                  </a:txBody>
                  <a:tcPr>
                    <a:solidFill>
                      <a:schemeClr val="accent2">
                        <a:lumMod val="60000"/>
                        <a:lumOff val="40000"/>
                      </a:schemeClr>
                    </a:solidFill>
                  </a:tcPr>
                </a:tc>
                <a:tc>
                  <a:txBody>
                    <a:bodyPr/>
                    <a:lstStyle/>
                    <a:p>
                      <a:endParaRPr kumimoji="1" lang="ja-JP" altLang="en-US" dirty="0"/>
                    </a:p>
                  </a:txBody>
                  <a:tcPr>
                    <a:solidFill>
                      <a:schemeClr val="bg2">
                        <a:lumMod val="20000"/>
                        <a:lumOff val="80000"/>
                      </a:schemeClr>
                    </a:solidFill>
                  </a:tcPr>
                </a:tc>
              </a:tr>
              <a:tr h="554142">
                <a:tc>
                  <a:txBody>
                    <a:bodyPr/>
                    <a:lstStyle/>
                    <a:p>
                      <a:r>
                        <a:rPr kumimoji="1" lang="en-US" altLang="ja-JP" dirty="0" smtClean="0"/>
                        <a:t>level d (scale)</a:t>
                      </a:r>
                      <a:endParaRPr kumimoji="1" lang="ja-JP" altLang="en-US" dirty="0"/>
                    </a:p>
                  </a:txBody>
                  <a:tcPr/>
                </a:tc>
                <a:tc>
                  <a:txBody>
                    <a:bodyPr/>
                    <a:lstStyle/>
                    <a:p>
                      <a:r>
                        <a:rPr kumimoji="1" lang="en-US" altLang="ja-JP" dirty="0" smtClean="0"/>
                        <a:t>:</a:t>
                      </a:r>
                      <a:endParaRPr kumimoji="1" lang="ja-JP" altLang="en-US" dirty="0"/>
                    </a:p>
                  </a:txBody>
                  <a:tcPr/>
                </a:tc>
                <a:tc>
                  <a:txBody>
                    <a:bodyPr/>
                    <a:lstStyle/>
                    <a:p>
                      <a:r>
                        <a:rPr kumimoji="1" lang="en-US" altLang="ja-JP" dirty="0" smtClean="0"/>
                        <a:t>0</a:t>
                      </a:r>
                      <a:endParaRPr kumimoji="1" lang="ja-JP" altLang="en-US" dirty="0"/>
                    </a:p>
                  </a:txBody>
                  <a:tcPr/>
                </a:tc>
                <a:tc>
                  <a:txBody>
                    <a:bodyPr/>
                    <a:lstStyle/>
                    <a:p>
                      <a:endParaRPr kumimoji="1" lang="ja-JP" altLang="en-US"/>
                    </a:p>
                  </a:txBody>
                  <a:tcPr/>
                </a:tc>
                <a:tc>
                  <a:txBody>
                    <a:bodyPr/>
                    <a:lstStyle/>
                    <a:p>
                      <a:r>
                        <a:rPr kumimoji="1" lang="en-US" altLang="ja-JP" dirty="0" smtClean="0"/>
                        <a:t>2</a:t>
                      </a:r>
                      <a:endParaRPr kumimoji="1" lang="ja-JP" altLang="en-US" dirty="0"/>
                    </a:p>
                  </a:txBody>
                  <a:tcPr/>
                </a:tc>
                <a:tc>
                  <a:txBody>
                    <a:bodyPr/>
                    <a:lstStyle/>
                    <a:p>
                      <a:endParaRPr kumimoji="1" lang="ja-JP" altLang="en-US" dirty="0"/>
                    </a:p>
                  </a:txBody>
                  <a:tcPr/>
                </a:tc>
                <a:tc>
                  <a:txBody>
                    <a:bodyPr/>
                    <a:lstStyle/>
                    <a:p>
                      <a:r>
                        <a:rPr kumimoji="1" lang="en-US" altLang="ja-JP" dirty="0" smtClean="0"/>
                        <a:t>4</a:t>
                      </a:r>
                      <a:endParaRPr kumimoji="1" lang="ja-JP" altLang="en-US" dirty="0"/>
                    </a:p>
                  </a:txBody>
                  <a:tcPr/>
                </a:tc>
                <a:tc>
                  <a:txBody>
                    <a:bodyPr/>
                    <a:lstStyle/>
                    <a:p>
                      <a:r>
                        <a:rPr kumimoji="1" lang="en-US" altLang="ja-JP" dirty="0" smtClean="0"/>
                        <a:t>5</a:t>
                      </a:r>
                      <a:endParaRPr kumimoji="1" lang="ja-JP" altLang="en-US" dirty="0"/>
                    </a:p>
                  </a:txBody>
                  <a:tcPr/>
                </a:tc>
                <a:tc>
                  <a:txBody>
                    <a:bodyPr/>
                    <a:lstStyle/>
                    <a:p>
                      <a:endParaRPr kumimoji="1" lang="ja-JP" altLang="en-US" dirty="0"/>
                    </a:p>
                  </a:txBody>
                  <a:tcPr/>
                </a:tc>
                <a:tc>
                  <a:txBody>
                    <a:bodyPr/>
                    <a:lstStyle/>
                    <a:p>
                      <a:r>
                        <a:rPr kumimoji="1" lang="en-US" altLang="ja-JP" dirty="0" smtClean="0"/>
                        <a:t>7</a:t>
                      </a:r>
                      <a:endParaRPr kumimoji="1" lang="ja-JP" altLang="en-US" dirty="0"/>
                    </a:p>
                  </a:txBody>
                  <a:tcPr/>
                </a:tc>
                <a:tc>
                  <a:txBody>
                    <a:bodyPr/>
                    <a:lstStyle/>
                    <a:p>
                      <a:endParaRPr kumimoji="1" lang="ja-JP" altLang="en-US" dirty="0"/>
                    </a:p>
                  </a:txBody>
                  <a:tcPr/>
                </a:tc>
                <a:tc>
                  <a:txBody>
                    <a:bodyPr/>
                    <a:lstStyle/>
                    <a:p>
                      <a:r>
                        <a:rPr kumimoji="1" lang="en-US" altLang="ja-JP" dirty="0" smtClean="0"/>
                        <a:t>9</a:t>
                      </a:r>
                      <a:endParaRPr kumimoji="1" lang="ja-JP" altLang="en-US" dirty="0"/>
                    </a:p>
                  </a:txBody>
                  <a:tcPr/>
                </a:tc>
                <a:tc>
                  <a:txBody>
                    <a:bodyPr/>
                    <a:lstStyle/>
                    <a:p>
                      <a:pPr algn="ctr"/>
                      <a:r>
                        <a:rPr kumimoji="1" lang="en-US" altLang="ja-JP" dirty="0" err="1" smtClean="0"/>
                        <a:t>Φ</a:t>
                      </a:r>
                      <a:endParaRPr kumimoji="1" lang="ja-JP" altLang="en-US" dirty="0"/>
                    </a:p>
                  </a:txBody>
                  <a:tcPr/>
                </a:tc>
                <a:tc>
                  <a:txBody>
                    <a:bodyPr/>
                    <a:lstStyle/>
                    <a:p>
                      <a:r>
                        <a:rPr kumimoji="1" lang="en-US" altLang="ja-JP" dirty="0" smtClean="0"/>
                        <a:t>11</a:t>
                      </a:r>
                      <a:endParaRPr kumimoji="1" lang="ja-JP" altLang="en-US" dirty="0"/>
                    </a:p>
                  </a:txBody>
                  <a:tcPr/>
                </a:tc>
              </a:tr>
              <a:tr h="554142">
                <a:tc>
                  <a:txBody>
                    <a:bodyPr/>
                    <a:lstStyle/>
                    <a:p>
                      <a:r>
                        <a:rPr kumimoji="1" lang="en-US" altLang="ja-JP" dirty="0" smtClean="0"/>
                        <a:t>level e (chromatic)</a:t>
                      </a:r>
                      <a:endParaRPr kumimoji="1" lang="ja-JP" altLang="en-US" dirty="0"/>
                    </a:p>
                  </a:txBody>
                  <a:tcPr>
                    <a:solidFill>
                      <a:schemeClr val="bg2">
                        <a:lumMod val="20000"/>
                        <a:lumOff val="80000"/>
                      </a:schemeClr>
                    </a:solidFill>
                  </a:tcPr>
                </a:tc>
                <a:tc>
                  <a:txBody>
                    <a:bodyPr/>
                    <a:lstStyle/>
                    <a:p>
                      <a:r>
                        <a:rPr kumimoji="1" lang="en-US" altLang="ja-JP" dirty="0" smtClean="0"/>
                        <a:t>:</a:t>
                      </a:r>
                      <a:endParaRPr kumimoji="1" lang="ja-JP" altLang="en-US" dirty="0"/>
                    </a:p>
                  </a:txBody>
                  <a:tcPr>
                    <a:solidFill>
                      <a:schemeClr val="bg2">
                        <a:lumMod val="20000"/>
                        <a:lumOff val="80000"/>
                      </a:schemeClr>
                    </a:solidFill>
                  </a:tcPr>
                </a:tc>
                <a:tc>
                  <a:txBody>
                    <a:bodyPr/>
                    <a:lstStyle/>
                    <a:p>
                      <a:r>
                        <a:rPr kumimoji="1" lang="en-US" altLang="ja-JP" dirty="0" smtClean="0"/>
                        <a:t>0</a:t>
                      </a:r>
                      <a:endParaRPr kumimoji="1" lang="ja-JP" altLang="en-US" dirty="0"/>
                    </a:p>
                  </a:txBody>
                  <a:tcPr>
                    <a:solidFill>
                      <a:schemeClr val="bg2">
                        <a:lumMod val="20000"/>
                        <a:lumOff val="80000"/>
                      </a:schemeClr>
                    </a:solidFill>
                  </a:tcPr>
                </a:tc>
                <a:tc>
                  <a:txBody>
                    <a:bodyPr/>
                    <a:lstStyle/>
                    <a:p>
                      <a:r>
                        <a:rPr kumimoji="1" lang="en-US" altLang="ja-JP" dirty="0" smtClean="0"/>
                        <a:t>1</a:t>
                      </a:r>
                      <a:endParaRPr kumimoji="1" lang="ja-JP" altLang="en-US" dirty="0"/>
                    </a:p>
                  </a:txBody>
                  <a:tcPr>
                    <a:solidFill>
                      <a:schemeClr val="bg2">
                        <a:lumMod val="20000"/>
                        <a:lumOff val="80000"/>
                      </a:schemeClr>
                    </a:solidFill>
                  </a:tcPr>
                </a:tc>
                <a:tc>
                  <a:txBody>
                    <a:bodyPr/>
                    <a:lstStyle/>
                    <a:p>
                      <a:r>
                        <a:rPr kumimoji="1" lang="en-US" altLang="ja-JP" dirty="0" smtClean="0"/>
                        <a:t>2</a:t>
                      </a:r>
                      <a:endParaRPr kumimoji="1" lang="ja-JP" altLang="en-US" dirty="0"/>
                    </a:p>
                  </a:txBody>
                  <a:tcPr>
                    <a:solidFill>
                      <a:schemeClr val="bg2">
                        <a:lumMod val="20000"/>
                        <a:lumOff val="80000"/>
                      </a:schemeClr>
                    </a:solidFill>
                  </a:tcPr>
                </a:tc>
                <a:tc>
                  <a:txBody>
                    <a:bodyPr/>
                    <a:lstStyle/>
                    <a:p>
                      <a:r>
                        <a:rPr kumimoji="1" lang="en-US" altLang="ja-JP" dirty="0" smtClean="0"/>
                        <a:t>3</a:t>
                      </a:r>
                      <a:endParaRPr kumimoji="1" lang="ja-JP" altLang="en-US" dirty="0"/>
                    </a:p>
                  </a:txBody>
                  <a:tcPr>
                    <a:solidFill>
                      <a:schemeClr val="bg2">
                        <a:lumMod val="20000"/>
                        <a:lumOff val="80000"/>
                      </a:schemeClr>
                    </a:solidFill>
                  </a:tcPr>
                </a:tc>
                <a:tc>
                  <a:txBody>
                    <a:bodyPr/>
                    <a:lstStyle/>
                    <a:p>
                      <a:r>
                        <a:rPr kumimoji="1" lang="en-US" altLang="ja-JP" dirty="0" smtClean="0"/>
                        <a:t>4</a:t>
                      </a:r>
                      <a:endParaRPr kumimoji="1" lang="ja-JP" altLang="en-US" dirty="0"/>
                    </a:p>
                  </a:txBody>
                  <a:tcPr>
                    <a:solidFill>
                      <a:schemeClr val="bg2">
                        <a:lumMod val="20000"/>
                        <a:lumOff val="80000"/>
                      </a:schemeClr>
                    </a:solidFill>
                  </a:tcPr>
                </a:tc>
                <a:tc>
                  <a:txBody>
                    <a:bodyPr/>
                    <a:lstStyle/>
                    <a:p>
                      <a:r>
                        <a:rPr kumimoji="1" lang="en-US" altLang="ja-JP" dirty="0" smtClean="0"/>
                        <a:t>5</a:t>
                      </a:r>
                      <a:endParaRPr kumimoji="1" lang="ja-JP" altLang="en-US" dirty="0"/>
                    </a:p>
                  </a:txBody>
                  <a:tcPr>
                    <a:solidFill>
                      <a:schemeClr val="bg2">
                        <a:lumMod val="20000"/>
                        <a:lumOff val="80000"/>
                      </a:schemeClr>
                    </a:solidFill>
                  </a:tcPr>
                </a:tc>
                <a:tc>
                  <a:txBody>
                    <a:bodyPr/>
                    <a:lstStyle/>
                    <a:p>
                      <a:r>
                        <a:rPr kumimoji="1" lang="en-US" altLang="ja-JP" dirty="0" smtClean="0"/>
                        <a:t>6</a:t>
                      </a:r>
                      <a:endParaRPr kumimoji="1" lang="ja-JP" altLang="en-US" dirty="0"/>
                    </a:p>
                  </a:txBody>
                  <a:tcPr>
                    <a:solidFill>
                      <a:schemeClr val="bg2">
                        <a:lumMod val="20000"/>
                        <a:lumOff val="80000"/>
                      </a:schemeClr>
                    </a:solidFill>
                  </a:tcPr>
                </a:tc>
                <a:tc>
                  <a:txBody>
                    <a:bodyPr/>
                    <a:lstStyle/>
                    <a:p>
                      <a:r>
                        <a:rPr kumimoji="1" lang="en-US" altLang="ja-JP" dirty="0" smtClean="0"/>
                        <a:t>7</a:t>
                      </a:r>
                      <a:endParaRPr kumimoji="1" lang="ja-JP" altLang="en-US" dirty="0"/>
                    </a:p>
                  </a:txBody>
                  <a:tcPr>
                    <a:solidFill>
                      <a:schemeClr val="bg2">
                        <a:lumMod val="20000"/>
                        <a:lumOff val="80000"/>
                      </a:schemeClr>
                    </a:solidFill>
                  </a:tcPr>
                </a:tc>
                <a:tc>
                  <a:txBody>
                    <a:bodyPr/>
                    <a:lstStyle/>
                    <a:p>
                      <a:r>
                        <a:rPr kumimoji="1" lang="en-US" altLang="ja-JP" dirty="0" smtClean="0"/>
                        <a:t>8</a:t>
                      </a:r>
                      <a:endParaRPr kumimoji="1" lang="ja-JP" altLang="en-US" dirty="0"/>
                    </a:p>
                  </a:txBody>
                  <a:tcPr>
                    <a:solidFill>
                      <a:schemeClr val="bg2">
                        <a:lumMod val="20000"/>
                        <a:lumOff val="80000"/>
                      </a:schemeClr>
                    </a:solidFill>
                  </a:tcPr>
                </a:tc>
                <a:tc>
                  <a:txBody>
                    <a:bodyPr/>
                    <a:lstStyle/>
                    <a:p>
                      <a:r>
                        <a:rPr kumimoji="1" lang="en-US" altLang="ja-JP" dirty="0" smtClean="0"/>
                        <a:t>9</a:t>
                      </a:r>
                      <a:endParaRPr kumimoji="1" lang="ja-JP" altLang="en-US" dirty="0"/>
                    </a:p>
                  </a:txBody>
                  <a:tcPr>
                    <a:solidFill>
                      <a:schemeClr val="bg2">
                        <a:lumMod val="20000"/>
                        <a:lumOff val="80000"/>
                      </a:schemeClr>
                    </a:solidFill>
                  </a:tcPr>
                </a:tc>
                <a:tc>
                  <a:txBody>
                    <a:bodyPr/>
                    <a:lstStyle/>
                    <a:p>
                      <a:r>
                        <a:rPr kumimoji="1" lang="en-US" altLang="ja-JP" dirty="0" smtClean="0"/>
                        <a:t>10</a:t>
                      </a:r>
                      <a:endParaRPr kumimoji="1" lang="ja-JP" altLang="en-US" dirty="0"/>
                    </a:p>
                  </a:txBody>
                  <a:tcPr>
                    <a:solidFill>
                      <a:schemeClr val="bg2">
                        <a:lumMod val="20000"/>
                        <a:lumOff val="80000"/>
                      </a:schemeClr>
                    </a:solidFill>
                  </a:tcPr>
                </a:tc>
                <a:tc>
                  <a:txBody>
                    <a:bodyPr/>
                    <a:lstStyle/>
                    <a:p>
                      <a:r>
                        <a:rPr kumimoji="1" lang="en-US" altLang="ja-JP" dirty="0" smtClean="0"/>
                        <a:t>11</a:t>
                      </a:r>
                      <a:endParaRPr kumimoji="1" lang="ja-JP" altLang="en-US" dirty="0"/>
                    </a:p>
                  </a:txBody>
                  <a:tcPr>
                    <a:solidFill>
                      <a:schemeClr val="bg2">
                        <a:lumMod val="20000"/>
                        <a:lumOff val="80000"/>
                      </a:schemeClr>
                    </a:solidFill>
                  </a:tcPr>
                </a:tc>
              </a:tr>
            </a:tbl>
          </a:graphicData>
        </a:graphic>
      </p:graphicFrame>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4" y="5487779"/>
            <a:ext cx="3056563" cy="976402"/>
          </a:xfrm>
          <a:prstGeom prst="rect">
            <a:avLst/>
          </a:prstGeom>
        </p:spPr>
      </p:pic>
      <p:sp>
        <p:nvSpPr>
          <p:cNvPr id="8" name="テキスト ボックス 7"/>
          <p:cNvSpPr txBox="1"/>
          <p:nvPr/>
        </p:nvSpPr>
        <p:spPr>
          <a:xfrm>
            <a:off x="533073" y="4303810"/>
            <a:ext cx="1758114" cy="1077218"/>
          </a:xfrm>
          <a:prstGeom prst="rect">
            <a:avLst/>
          </a:prstGeom>
          <a:noFill/>
        </p:spPr>
        <p:txBody>
          <a:bodyPr wrap="none" rtlCol="0">
            <a:spAutoFit/>
          </a:bodyPr>
          <a:lstStyle/>
          <a:p>
            <a:pPr algn="ctr"/>
            <a:r>
              <a:rPr kumimoji="1" lang="en-US" altLang="ja-JP" sz="4800" b="0" dirty="0" smtClean="0"/>
              <a:t>C7/</a:t>
            </a:r>
            <a:r>
              <a:rPr lang="en-US" altLang="ja-JP" sz="4800" b="0" dirty="0" smtClean="0"/>
              <a:t> </a:t>
            </a:r>
            <a:r>
              <a:rPr kumimoji="1" lang="en-US" altLang="ja-JP" sz="4800" b="0" dirty="0" smtClean="0"/>
              <a:t>C</a:t>
            </a:r>
            <a:endParaRPr kumimoji="1" lang="ja-JP" altLang="en-US" sz="4800" b="0" dirty="0"/>
          </a:p>
        </p:txBody>
      </p:sp>
    </p:spTree>
    <p:extLst>
      <p:ext uri="{BB962C8B-B14F-4D97-AF65-F5344CB8AC3E}">
        <p14:creationId xmlns:p14="http://schemas.microsoft.com/office/powerpoint/2010/main" val="5924428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600" dirty="0" smtClean="0"/>
              <a:t>文献による</a:t>
            </a:r>
            <a:r>
              <a:rPr lang="en-US" altLang="ja-JP" sz="3600" dirty="0" smtClean="0"/>
              <a:t>Basic </a:t>
            </a:r>
            <a:r>
              <a:rPr lang="en-US" altLang="ja-JP" sz="3600" dirty="0"/>
              <a:t>Space</a:t>
            </a:r>
            <a:r>
              <a:rPr lang="ja-JP" altLang="en-US" sz="3600" dirty="0"/>
              <a:t>の提案手法</a:t>
            </a:r>
            <a:endParaRPr kumimoji="1" lang="ja-JP" altLang="en-US" sz="3600" dirty="0"/>
          </a:p>
        </p:txBody>
      </p:sp>
      <p:sp>
        <p:nvSpPr>
          <p:cNvPr id="3" name="コンテンツ プレースホルダー 2"/>
          <p:cNvSpPr>
            <a:spLocks noGrp="1"/>
          </p:cNvSpPr>
          <p:nvPr>
            <p:ph idx="1"/>
          </p:nvPr>
        </p:nvSpPr>
        <p:spPr>
          <a:xfrm>
            <a:off x="430226" y="1167783"/>
            <a:ext cx="9338581" cy="4525963"/>
          </a:xfrm>
        </p:spPr>
        <p:txBody>
          <a:bodyPr/>
          <a:lstStyle/>
          <a:p>
            <a:r>
              <a:rPr lang="ja-JP" altLang="en-US" sz="2800" dirty="0"/>
              <a:t>重みが</a:t>
            </a:r>
            <a:r>
              <a:rPr lang="en-US" altLang="ja-JP" sz="2800" dirty="0"/>
              <a:t> </a:t>
            </a:r>
            <a:r>
              <a:rPr lang="ja-JP" altLang="en-US" sz="2800" dirty="0"/>
              <a:t>３度音＞付加音となるように</a:t>
            </a:r>
            <a:r>
              <a:rPr lang="en-US" altLang="ja-JP" sz="2800" dirty="0"/>
              <a:t>Level</a:t>
            </a:r>
            <a:r>
              <a:rPr lang="ja-JP" altLang="en-US" sz="2800" dirty="0"/>
              <a:t>を増やす</a:t>
            </a:r>
            <a:endParaRPr lang="en-US" altLang="ja-JP" sz="2800" dirty="0" smtClean="0"/>
          </a:p>
          <a:p>
            <a:r>
              <a:rPr lang="ja-JP" altLang="en-US" sz="2800" dirty="0" smtClean="0"/>
              <a:t>記号</a:t>
            </a:r>
            <a:r>
              <a:rPr lang="en-US" altLang="ja-JP" sz="2800" dirty="0" err="1" smtClean="0"/>
              <a:t>Φ</a:t>
            </a:r>
            <a:r>
              <a:rPr lang="ja-JP" altLang="en-US" sz="2800" dirty="0" smtClean="0"/>
              <a:t>で「抜け」の部分は強制的に埋める</a:t>
            </a:r>
            <a:endParaRPr lang="en-US" altLang="ja-JP" sz="2800" dirty="0" smtClean="0"/>
          </a:p>
          <a:p>
            <a:pPr marL="0" indent="0">
              <a:buNone/>
            </a:pPr>
            <a:r>
              <a:rPr lang="ja-JP" altLang="en-US" sz="2800" dirty="0" smtClean="0"/>
              <a:t>　　・非調構成音が和音の構成音となった場合、その音を</a:t>
            </a:r>
            <a:endParaRPr lang="en-US" altLang="ja-JP" sz="2800" dirty="0" smtClean="0"/>
          </a:p>
          <a:p>
            <a:pPr marL="0" indent="0">
              <a:buNone/>
            </a:pPr>
            <a:r>
              <a:rPr lang="en-US" altLang="ja-JP" sz="2800" dirty="0"/>
              <a:t> </a:t>
            </a:r>
            <a:r>
              <a:rPr lang="en-US" altLang="ja-JP" sz="2800" dirty="0" smtClean="0"/>
              <a:t>       </a:t>
            </a:r>
            <a:r>
              <a:rPr lang="ja-JP" altLang="en-US" sz="2800" dirty="0" smtClean="0"/>
              <a:t>一時的に調構成音とみなす</a:t>
            </a:r>
            <a:endParaRPr lang="en-US" altLang="ja-JP" sz="2800" dirty="0" smtClean="0"/>
          </a:p>
          <a:p>
            <a:pPr marL="0" indent="0">
              <a:buNone/>
            </a:pPr>
            <a:endParaRPr lang="en-US" altLang="ja-JP" sz="2800" dirty="0" smtClean="0"/>
          </a:p>
          <a:p>
            <a:endParaRPr lang="en-US" altLang="ja-JP" dirty="0"/>
          </a:p>
        </p:txBody>
      </p:sp>
      <p:grpSp>
        <p:nvGrpSpPr>
          <p:cNvPr id="9" name="図形グループ 8"/>
          <p:cNvGrpSpPr/>
          <p:nvPr/>
        </p:nvGrpSpPr>
        <p:grpSpPr>
          <a:xfrm>
            <a:off x="492575" y="3256521"/>
            <a:ext cx="8991600" cy="3098800"/>
            <a:chOff x="492575" y="3397641"/>
            <a:chExt cx="8991600" cy="3098800"/>
          </a:xfrm>
        </p:grpSpPr>
        <p:pic>
          <p:nvPicPr>
            <p:cNvPr id="4" name="図 3" descr="yamaguchiB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575" y="3397641"/>
              <a:ext cx="8991600" cy="3098800"/>
            </a:xfrm>
            <a:prstGeom prst="rect">
              <a:avLst/>
            </a:prstGeom>
          </p:spPr>
        </p:pic>
        <p:sp>
          <p:nvSpPr>
            <p:cNvPr id="6" name="円/楕円 5"/>
            <p:cNvSpPr/>
            <p:nvPr/>
          </p:nvSpPr>
          <p:spPr bwMode="auto">
            <a:xfrm>
              <a:off x="570975" y="4629305"/>
              <a:ext cx="8357574" cy="634762"/>
            </a:xfrm>
            <a:prstGeom prst="ellipse">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dirty="0">
                <a:ln>
                  <a:noFill/>
                </a:ln>
                <a:solidFill>
                  <a:srgbClr val="4D4D4D"/>
                </a:solidFill>
                <a:effectLst/>
                <a:latin typeface="Arial" charset="0"/>
                <a:ea typeface="メイリオ" charset="0"/>
                <a:cs typeface="メイリオ" charset="0"/>
              </a:endParaRPr>
            </a:p>
          </p:txBody>
        </p:sp>
      </p:grpSp>
      <p:sp>
        <p:nvSpPr>
          <p:cNvPr id="7" name="テキスト ボックス 6"/>
          <p:cNvSpPr txBox="1"/>
          <p:nvPr/>
        </p:nvSpPr>
        <p:spPr>
          <a:xfrm>
            <a:off x="103308" y="6176871"/>
            <a:ext cx="9038284" cy="702756"/>
          </a:xfrm>
          <a:prstGeom prst="rect">
            <a:avLst/>
          </a:prstGeom>
          <a:noFill/>
        </p:spPr>
        <p:txBody>
          <a:bodyPr wrap="square" rtlCol="0">
            <a:spAutoFit/>
          </a:bodyPr>
          <a:lstStyle/>
          <a:p>
            <a:r>
              <a:rPr lang="en-US" altLang="ja-JP" sz="1400" b="0" kern="100" dirty="0" smtClean="0">
                <a:latin typeface="Times New Roman"/>
                <a:ea typeface="ＭＳ 明朝"/>
                <a:cs typeface="Times New Roman"/>
              </a:rPr>
              <a:t>[</a:t>
            </a:r>
            <a:r>
              <a:rPr lang="en-US" altLang="ja-JP" sz="1400" b="0" kern="100" dirty="0">
                <a:latin typeface="Times New Roman"/>
                <a:ea typeface="ＭＳ 明朝"/>
                <a:cs typeface="Times New Roman"/>
              </a:rPr>
              <a:t>8</a:t>
            </a:r>
            <a:r>
              <a:rPr lang="en-US" altLang="ja-JP" sz="1400" b="0" kern="100" dirty="0" smtClean="0">
                <a:latin typeface="Times New Roman"/>
                <a:ea typeface="ＭＳ 明朝"/>
                <a:cs typeface="Times New Roman"/>
              </a:rPr>
              <a:t>]  </a:t>
            </a:r>
            <a:r>
              <a:rPr lang="ja-JP" altLang="en-US" sz="1400" b="0" kern="100" dirty="0" smtClean="0">
                <a:latin typeface="Times New Roman"/>
                <a:ea typeface="ＭＳ 明朝"/>
                <a:cs typeface="Times New Roman"/>
              </a:rPr>
              <a:t>山口直彦</a:t>
            </a:r>
            <a:r>
              <a:rPr lang="en-US" altLang="ja-JP" sz="1400" b="0" kern="100" dirty="0" smtClean="0">
                <a:latin typeface="Times New Roman"/>
                <a:ea typeface="ＭＳ 明朝"/>
                <a:cs typeface="Times New Roman"/>
              </a:rPr>
              <a:t>,</a:t>
            </a:r>
            <a:r>
              <a:rPr lang="ja-JP" altLang="en-US" sz="1400" b="0" kern="100" dirty="0" smtClean="0">
                <a:latin typeface="Times New Roman"/>
                <a:ea typeface="ＭＳ 明朝"/>
                <a:cs typeface="Times New Roman"/>
              </a:rPr>
              <a:t>管村昇</a:t>
            </a:r>
            <a:r>
              <a:rPr lang="en-US" altLang="ja-JP" sz="1400" b="0" kern="100" dirty="0" smtClean="0">
                <a:latin typeface="Times New Roman"/>
                <a:ea typeface="ＭＳ 明朝"/>
                <a:cs typeface="Times New Roman"/>
              </a:rPr>
              <a:t>:</a:t>
            </a:r>
            <a:r>
              <a:rPr lang="ja-JP" altLang="en-US" sz="1400" b="0" kern="100" dirty="0">
                <a:latin typeface="Times New Roman"/>
                <a:ea typeface="ＭＳ 明朝"/>
                <a:cs typeface="Times New Roman"/>
              </a:rPr>
              <a:t>非調構成音を含む和音への対応を目的とした </a:t>
            </a:r>
            <a:r>
              <a:rPr lang="en-US" altLang="ja-JP" sz="1400" b="0" kern="100" dirty="0">
                <a:latin typeface="Times New Roman"/>
                <a:ea typeface="ＭＳ 明朝"/>
                <a:cs typeface="Times New Roman"/>
              </a:rPr>
              <a:t>TPS(Tonal Pitch Space)</a:t>
            </a:r>
            <a:r>
              <a:rPr lang="ja-JP" altLang="en-US" sz="1400" b="0" kern="100" dirty="0">
                <a:latin typeface="Times New Roman"/>
                <a:ea typeface="ＭＳ 明朝"/>
                <a:cs typeface="Times New Roman"/>
              </a:rPr>
              <a:t>の</a:t>
            </a:r>
            <a:r>
              <a:rPr lang="ja-JP" altLang="en-US" sz="1400" b="0" kern="100" dirty="0" smtClean="0">
                <a:latin typeface="Times New Roman"/>
                <a:ea typeface="ＭＳ 明朝"/>
                <a:cs typeface="Times New Roman"/>
              </a:rPr>
              <a:t>拡張</a:t>
            </a:r>
            <a:endParaRPr lang="en-US" altLang="ja-JP" sz="1400" b="0" kern="100" dirty="0" smtClean="0">
              <a:latin typeface="Times New Roman"/>
              <a:ea typeface="ＭＳ 明朝"/>
              <a:cs typeface="Times New Roman"/>
            </a:endParaRPr>
          </a:p>
          <a:p>
            <a:r>
              <a:rPr lang="ja-JP" altLang="en-US" sz="1400" b="0" kern="100" dirty="0" smtClean="0">
                <a:latin typeface="Times New Roman"/>
                <a:ea typeface="ＭＳ 明朝"/>
                <a:cs typeface="Times New Roman"/>
              </a:rPr>
              <a:t> </a:t>
            </a:r>
            <a:r>
              <a:rPr lang="en-US" altLang="ja-JP" sz="1400" b="0" kern="100" dirty="0">
                <a:latin typeface="Times New Roman"/>
                <a:ea typeface="ＭＳ 明朝"/>
                <a:cs typeface="Times New Roman"/>
              </a:rPr>
              <a:t>—</a:t>
            </a:r>
            <a:r>
              <a:rPr lang="ja-JP" altLang="en-US" sz="1400" b="0" kern="100" dirty="0">
                <a:latin typeface="Times New Roman"/>
                <a:ea typeface="ＭＳ 明朝"/>
                <a:cs typeface="Times New Roman"/>
              </a:rPr>
              <a:t>ジャズ音楽理論への適用を目指して</a:t>
            </a:r>
            <a:r>
              <a:rPr lang="en-US" altLang="ja-JP" sz="1400" b="0" kern="100" dirty="0">
                <a:latin typeface="Times New Roman"/>
                <a:ea typeface="ＭＳ 明朝"/>
                <a:cs typeface="Times New Roman"/>
              </a:rPr>
              <a:t>— </a:t>
            </a:r>
            <a:r>
              <a:rPr lang="en-US" altLang="ja-JP" sz="1400" b="0" kern="100" dirty="0" smtClean="0">
                <a:latin typeface="Times New Roman"/>
                <a:ea typeface="ＭＳ 明朝"/>
                <a:cs typeface="Times New Roman"/>
              </a:rPr>
              <a:t>, </a:t>
            </a:r>
            <a:r>
              <a:rPr lang="ja-JP" altLang="en-US" sz="1400" b="0" kern="100" dirty="0" smtClean="0">
                <a:latin typeface="Times New Roman"/>
                <a:ea typeface="ＭＳ 明朝"/>
                <a:cs typeface="Times New Roman"/>
              </a:rPr>
              <a:t>情報処理学会研究報告</a:t>
            </a:r>
            <a:r>
              <a:rPr lang="en-US" altLang="ja-JP" sz="1400" b="0" kern="100" dirty="0" smtClean="0">
                <a:latin typeface="Times New Roman"/>
                <a:ea typeface="ＭＳ 明朝"/>
                <a:cs typeface="Times New Roman"/>
              </a:rPr>
              <a:t> (IPSJ2011),Vol.2011-MUS-89 No.10,Feb 2011</a:t>
            </a:r>
          </a:p>
        </p:txBody>
      </p:sp>
    </p:spTree>
    <p:extLst>
      <p:ext uri="{BB962C8B-B14F-4D97-AF65-F5344CB8AC3E}">
        <p14:creationId xmlns:p14="http://schemas.microsoft.com/office/powerpoint/2010/main" val="14462835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600" dirty="0" smtClean="0"/>
              <a:t>文献による</a:t>
            </a:r>
            <a:r>
              <a:rPr lang="en-US" altLang="ja-JP" sz="3600" dirty="0" smtClean="0"/>
              <a:t>Basic </a:t>
            </a:r>
            <a:r>
              <a:rPr lang="en-US" altLang="ja-JP" sz="3600" dirty="0"/>
              <a:t>Space</a:t>
            </a:r>
            <a:r>
              <a:rPr lang="ja-JP" altLang="en-US" sz="3600" dirty="0"/>
              <a:t>の提案手法</a:t>
            </a:r>
            <a:endParaRPr kumimoji="1" lang="ja-JP" altLang="en-US" sz="3600" dirty="0"/>
          </a:p>
        </p:txBody>
      </p:sp>
      <p:sp>
        <p:nvSpPr>
          <p:cNvPr id="3" name="コンテンツ プレースホルダー 2"/>
          <p:cNvSpPr>
            <a:spLocks noGrp="1"/>
          </p:cNvSpPr>
          <p:nvPr>
            <p:ph idx="1"/>
          </p:nvPr>
        </p:nvSpPr>
        <p:spPr>
          <a:xfrm>
            <a:off x="430226" y="1167783"/>
            <a:ext cx="9338581" cy="4525963"/>
          </a:xfrm>
        </p:spPr>
        <p:txBody>
          <a:bodyPr/>
          <a:lstStyle/>
          <a:p>
            <a:r>
              <a:rPr lang="ja-JP" altLang="en-US" sz="2800" dirty="0"/>
              <a:t>重みが</a:t>
            </a:r>
            <a:r>
              <a:rPr lang="en-US" altLang="ja-JP" sz="2800" dirty="0"/>
              <a:t> </a:t>
            </a:r>
            <a:r>
              <a:rPr lang="ja-JP" altLang="en-US" sz="2800" dirty="0"/>
              <a:t>３度音＞付加音となるように</a:t>
            </a:r>
            <a:r>
              <a:rPr lang="en-US" altLang="ja-JP" sz="2800" dirty="0"/>
              <a:t>Level</a:t>
            </a:r>
            <a:r>
              <a:rPr lang="ja-JP" altLang="en-US" sz="2800" dirty="0"/>
              <a:t>を増やす</a:t>
            </a:r>
            <a:endParaRPr lang="en-US" altLang="ja-JP" sz="2800" dirty="0" smtClean="0"/>
          </a:p>
          <a:p>
            <a:r>
              <a:rPr lang="ja-JP" altLang="en-US" sz="2800" dirty="0" smtClean="0"/>
              <a:t>記号</a:t>
            </a:r>
            <a:r>
              <a:rPr lang="en-US" altLang="ja-JP" sz="2800" dirty="0" err="1" smtClean="0"/>
              <a:t>Φ</a:t>
            </a:r>
            <a:r>
              <a:rPr lang="ja-JP" altLang="en-US" sz="2800" dirty="0" smtClean="0"/>
              <a:t>で「抜け」の部分は強制的に埋める</a:t>
            </a:r>
            <a:endParaRPr lang="en-US" altLang="ja-JP" sz="2800" dirty="0" smtClean="0"/>
          </a:p>
          <a:p>
            <a:pPr marL="0" indent="0">
              <a:buNone/>
            </a:pPr>
            <a:r>
              <a:rPr lang="ja-JP" altLang="en-US" sz="2800" dirty="0" smtClean="0"/>
              <a:t>　　・非調構成音が和音の構成音となった場合、その音を</a:t>
            </a:r>
            <a:endParaRPr lang="en-US" altLang="ja-JP" sz="2800" dirty="0" smtClean="0"/>
          </a:p>
          <a:p>
            <a:pPr marL="0" indent="0">
              <a:buNone/>
            </a:pPr>
            <a:r>
              <a:rPr lang="en-US" altLang="ja-JP" sz="2800" dirty="0"/>
              <a:t> </a:t>
            </a:r>
            <a:r>
              <a:rPr lang="en-US" altLang="ja-JP" sz="2800" dirty="0" smtClean="0"/>
              <a:t>       </a:t>
            </a:r>
            <a:r>
              <a:rPr lang="ja-JP" altLang="en-US" sz="2800" dirty="0" smtClean="0"/>
              <a:t>一時的に調構成音とみなす</a:t>
            </a:r>
            <a:endParaRPr lang="en-US" altLang="ja-JP" sz="2800" dirty="0" smtClean="0"/>
          </a:p>
          <a:p>
            <a:pPr marL="0" indent="0">
              <a:buNone/>
            </a:pPr>
            <a:endParaRPr lang="en-US" altLang="ja-JP" sz="2800" dirty="0" smtClean="0"/>
          </a:p>
          <a:p>
            <a:endParaRPr lang="en-US" altLang="ja-JP" dirty="0"/>
          </a:p>
        </p:txBody>
      </p:sp>
      <p:graphicFrame>
        <p:nvGraphicFramePr>
          <p:cNvPr id="5" name="表 4"/>
          <p:cNvGraphicFramePr>
            <a:graphicFrameLocks noGrp="1"/>
          </p:cNvGraphicFramePr>
          <p:nvPr>
            <p:extLst>
              <p:ext uri="{D42A27DB-BD31-4B8C-83A1-F6EECF244321}">
                <p14:modId xmlns:p14="http://schemas.microsoft.com/office/powerpoint/2010/main" val="622547460"/>
              </p:ext>
            </p:extLst>
          </p:nvPr>
        </p:nvGraphicFramePr>
        <p:xfrm>
          <a:off x="3324220" y="3411811"/>
          <a:ext cx="6446707" cy="3324852"/>
        </p:xfrm>
        <a:graphic>
          <a:graphicData uri="http://schemas.openxmlformats.org/drawingml/2006/table">
            <a:tbl>
              <a:tblPr firstRow="1" bandRow="1">
                <a:tableStyleId>{8799B23B-EC83-4686-B30A-512413B5E67A}</a:tableStyleId>
              </a:tblPr>
              <a:tblGrid>
                <a:gridCol w="2076600"/>
                <a:gridCol w="210396"/>
                <a:gridCol w="271006"/>
                <a:gridCol w="313606"/>
                <a:gridCol w="329285"/>
                <a:gridCol w="313606"/>
                <a:gridCol w="329285"/>
                <a:gridCol w="329286"/>
                <a:gridCol w="329285"/>
                <a:gridCol w="360646"/>
                <a:gridCol w="297925"/>
                <a:gridCol w="250884"/>
                <a:gridCol w="517448"/>
                <a:gridCol w="517449"/>
              </a:tblGrid>
              <a:tr h="554142">
                <a:tc>
                  <a:txBody>
                    <a:bodyPr/>
                    <a:lstStyle/>
                    <a:p>
                      <a:r>
                        <a:rPr kumimoji="1" lang="en-US" altLang="ja-JP" b="0" dirty="0" smtClean="0"/>
                        <a:t>level a</a:t>
                      </a:r>
                      <a:r>
                        <a:rPr kumimoji="1" lang="en-US" altLang="ja-JP" b="0" baseline="0" dirty="0" smtClean="0"/>
                        <a:t> </a:t>
                      </a:r>
                      <a:r>
                        <a:rPr kumimoji="1" lang="en-US" altLang="ja-JP" b="0" dirty="0" smtClean="0"/>
                        <a:t>(root)</a:t>
                      </a:r>
                      <a:endParaRPr kumimoji="1" lang="ja-JP" altLang="en-US" b="0" dirty="0"/>
                    </a:p>
                  </a:txBody>
                  <a:tcPr>
                    <a:solidFill>
                      <a:schemeClr val="bg2">
                        <a:lumMod val="20000"/>
                        <a:lumOff val="80000"/>
                      </a:schemeClr>
                    </a:solidFill>
                  </a:tcPr>
                </a:tc>
                <a:tc>
                  <a:txBody>
                    <a:bodyPr/>
                    <a:lstStyle/>
                    <a:p>
                      <a:r>
                        <a:rPr kumimoji="1" lang="en-US" altLang="ja-JP" b="0" dirty="0" smtClean="0"/>
                        <a:t>:</a:t>
                      </a:r>
                      <a:endParaRPr kumimoji="1" lang="ja-JP" altLang="en-US" b="0" dirty="0"/>
                    </a:p>
                  </a:txBody>
                  <a:tcPr>
                    <a:solidFill>
                      <a:schemeClr val="bg2">
                        <a:lumMod val="20000"/>
                        <a:lumOff val="80000"/>
                      </a:schemeClr>
                    </a:solidFill>
                  </a:tcPr>
                </a:tc>
                <a:tc>
                  <a:txBody>
                    <a:bodyPr/>
                    <a:lstStyle/>
                    <a:p>
                      <a:r>
                        <a:rPr kumimoji="1" lang="en-US" altLang="ja-JP" b="0" dirty="0" smtClean="0"/>
                        <a:t>0</a:t>
                      </a:r>
                      <a:endParaRPr kumimoji="1" lang="ja-JP" altLang="en-US" b="0" dirty="0"/>
                    </a:p>
                  </a:txBody>
                  <a:tcPr>
                    <a:solidFill>
                      <a:schemeClr val="bg2">
                        <a:lumMod val="20000"/>
                        <a:lumOff val="80000"/>
                      </a:schemeClr>
                    </a:solidFill>
                  </a:tcPr>
                </a:tc>
                <a:tc>
                  <a:txBody>
                    <a:bodyPr/>
                    <a:lstStyle/>
                    <a:p>
                      <a:endParaRPr kumimoji="1" lang="ja-JP" altLang="en-US" b="0"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r>
              <a:tr h="554142">
                <a:tc>
                  <a:txBody>
                    <a:bodyPr/>
                    <a:lstStyle/>
                    <a:p>
                      <a:r>
                        <a:rPr kumimoji="1" lang="en-US" altLang="ja-JP" dirty="0" smtClean="0"/>
                        <a:t>level</a:t>
                      </a:r>
                      <a:r>
                        <a:rPr kumimoji="1" lang="en-US" altLang="ja-JP" baseline="0" dirty="0" smtClean="0"/>
                        <a:t> b (fifth)</a:t>
                      </a:r>
                      <a:endParaRPr kumimoji="1" lang="ja-JP" altLang="en-US" dirty="0"/>
                    </a:p>
                  </a:txBody>
                  <a:tcPr/>
                </a:tc>
                <a:tc>
                  <a:txBody>
                    <a:bodyPr/>
                    <a:lstStyle/>
                    <a:p>
                      <a:r>
                        <a:rPr kumimoji="1" lang="en-US" altLang="ja-JP" dirty="0" smtClean="0"/>
                        <a:t>:</a:t>
                      </a:r>
                      <a:endParaRPr kumimoji="1" lang="ja-JP" altLang="en-US" dirty="0"/>
                    </a:p>
                  </a:txBody>
                  <a:tcPr/>
                </a:tc>
                <a:tc>
                  <a:txBody>
                    <a:bodyPr/>
                    <a:lstStyle/>
                    <a:p>
                      <a:r>
                        <a:rPr kumimoji="1" lang="en-US" altLang="ja-JP" dirty="0" smtClean="0"/>
                        <a:t>0</a:t>
                      </a:r>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solidFill>
                      <a:schemeClr val="accent3">
                        <a:alpha val="20000"/>
                      </a:schemeClr>
                    </a:solidFill>
                  </a:tcPr>
                </a:tc>
                <a:tc>
                  <a:txBody>
                    <a:bodyPr/>
                    <a:lstStyle/>
                    <a:p>
                      <a:endParaRPr kumimoji="1" lang="ja-JP" altLang="en-US" dirty="0"/>
                    </a:p>
                  </a:txBody>
                  <a:tcPr/>
                </a:tc>
                <a:tc>
                  <a:txBody>
                    <a:bodyPr/>
                    <a:lstStyle/>
                    <a:p>
                      <a:endParaRPr kumimoji="1" lang="ja-JP" altLang="en-US" dirty="0"/>
                    </a:p>
                  </a:txBody>
                  <a:tcPr/>
                </a:tc>
                <a:tc>
                  <a:txBody>
                    <a:bodyPr/>
                    <a:lstStyle/>
                    <a:p>
                      <a:r>
                        <a:rPr kumimoji="1" lang="en-US" altLang="ja-JP" dirty="0" smtClean="0"/>
                        <a:t>7</a:t>
                      </a:r>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solidFill>
                      <a:schemeClr val="accent3">
                        <a:alpha val="20000"/>
                      </a:schemeClr>
                    </a:solidFill>
                  </a:tcPr>
                </a:tc>
                <a:tc>
                  <a:txBody>
                    <a:bodyPr/>
                    <a:lstStyle/>
                    <a:p>
                      <a:endParaRPr kumimoji="1" lang="ja-JP" altLang="en-US" dirty="0"/>
                    </a:p>
                  </a:txBody>
                  <a:tcPr/>
                </a:tc>
              </a:tr>
              <a:tr h="554142">
                <a:tc>
                  <a:txBody>
                    <a:bodyPr/>
                    <a:lstStyle/>
                    <a:p>
                      <a:r>
                        <a:rPr kumimoji="1" lang="en-US" altLang="ja-JP" dirty="0" smtClean="0"/>
                        <a:t>level c (third)</a:t>
                      </a:r>
                      <a:endParaRPr kumimoji="1" lang="ja-JP" altLang="en-US" dirty="0"/>
                    </a:p>
                  </a:txBody>
                  <a:tcPr>
                    <a:solidFill>
                      <a:schemeClr val="accent2">
                        <a:lumMod val="60000"/>
                        <a:lumOff val="40000"/>
                      </a:schemeClr>
                    </a:solidFill>
                  </a:tcPr>
                </a:tc>
                <a:tc>
                  <a:txBody>
                    <a:bodyPr/>
                    <a:lstStyle/>
                    <a:p>
                      <a:r>
                        <a:rPr kumimoji="1" lang="en-US" altLang="ja-JP" dirty="0" smtClean="0"/>
                        <a:t>:</a:t>
                      </a:r>
                      <a:endParaRPr kumimoji="1" lang="ja-JP" altLang="en-US" dirty="0"/>
                    </a:p>
                  </a:txBody>
                  <a:tcPr>
                    <a:solidFill>
                      <a:schemeClr val="bg2">
                        <a:lumMod val="20000"/>
                        <a:lumOff val="80000"/>
                      </a:schemeClr>
                    </a:solidFill>
                  </a:tcPr>
                </a:tc>
                <a:tc>
                  <a:txBody>
                    <a:bodyPr/>
                    <a:lstStyle/>
                    <a:p>
                      <a:r>
                        <a:rPr kumimoji="1" lang="en-US" altLang="ja-JP" dirty="0" smtClean="0"/>
                        <a:t>0</a:t>
                      </a:r>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r>
                        <a:rPr kumimoji="1" lang="en-US" altLang="ja-JP" dirty="0" smtClean="0"/>
                        <a:t>4</a:t>
                      </a:r>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r>
                        <a:rPr kumimoji="1" lang="en-US" altLang="ja-JP" dirty="0" smtClean="0"/>
                        <a:t>7</a:t>
                      </a:r>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r>
              <a:tr h="554142">
                <a:tc>
                  <a:txBody>
                    <a:bodyPr/>
                    <a:lstStyle/>
                    <a:p>
                      <a:r>
                        <a:rPr kumimoji="1" lang="en-US" altLang="ja-JP" dirty="0" smtClean="0"/>
                        <a:t>level d (triadic)</a:t>
                      </a:r>
                      <a:endParaRPr kumimoji="1" lang="ja-JP" altLang="en-US" dirty="0"/>
                    </a:p>
                  </a:txBody>
                  <a:tcPr>
                    <a:solidFill>
                      <a:schemeClr val="accent3"/>
                    </a:solidFill>
                  </a:tcPr>
                </a:tc>
                <a:tc>
                  <a:txBody>
                    <a:bodyPr/>
                    <a:lstStyle/>
                    <a:p>
                      <a:r>
                        <a:rPr kumimoji="1" lang="en-US" altLang="ja-JP" dirty="0" smtClean="0"/>
                        <a:t>:</a:t>
                      </a:r>
                      <a:endParaRPr kumimoji="1" lang="ja-JP" altLang="en-US" dirty="0"/>
                    </a:p>
                  </a:txBody>
                  <a:tcPr>
                    <a:solidFill>
                      <a:schemeClr val="accent3"/>
                    </a:solidFill>
                  </a:tcPr>
                </a:tc>
                <a:tc>
                  <a:txBody>
                    <a:bodyPr/>
                    <a:lstStyle/>
                    <a:p>
                      <a:r>
                        <a:rPr kumimoji="1" lang="en-US" altLang="ja-JP" dirty="0" smtClean="0"/>
                        <a:t>0</a:t>
                      </a:r>
                      <a:endParaRPr kumimoji="1" lang="ja-JP" altLang="en-US" dirty="0"/>
                    </a:p>
                  </a:txBody>
                  <a:tcPr>
                    <a:solidFill>
                      <a:schemeClr val="accent3"/>
                    </a:solidFill>
                  </a:tcPr>
                </a:tc>
                <a:tc>
                  <a:txBody>
                    <a:bodyPr/>
                    <a:lstStyle/>
                    <a:p>
                      <a:endParaRPr kumimoji="1" lang="ja-JP" altLang="en-US" dirty="0"/>
                    </a:p>
                  </a:txBody>
                  <a:tcPr>
                    <a:solidFill>
                      <a:schemeClr val="accent3"/>
                    </a:solidFill>
                  </a:tcPr>
                </a:tc>
                <a:tc>
                  <a:txBody>
                    <a:bodyPr/>
                    <a:lstStyle/>
                    <a:p>
                      <a:endParaRPr kumimoji="1" lang="ja-JP" altLang="en-US" dirty="0"/>
                    </a:p>
                  </a:txBody>
                  <a:tcPr>
                    <a:solidFill>
                      <a:schemeClr val="accent3"/>
                    </a:solidFill>
                  </a:tcPr>
                </a:tc>
                <a:tc>
                  <a:txBody>
                    <a:bodyPr/>
                    <a:lstStyle/>
                    <a:p>
                      <a:endParaRPr kumimoji="1" lang="ja-JP" altLang="en-US" dirty="0"/>
                    </a:p>
                  </a:txBody>
                  <a:tcPr>
                    <a:solidFill>
                      <a:schemeClr val="accent3"/>
                    </a:solidFill>
                  </a:tcPr>
                </a:tc>
                <a:tc>
                  <a:txBody>
                    <a:bodyPr/>
                    <a:lstStyle/>
                    <a:p>
                      <a:r>
                        <a:rPr kumimoji="1" lang="en-US" altLang="ja-JP" dirty="0" smtClean="0"/>
                        <a:t>4</a:t>
                      </a:r>
                      <a:endParaRPr kumimoji="1" lang="ja-JP" altLang="en-US" dirty="0"/>
                    </a:p>
                  </a:txBody>
                  <a:tcPr>
                    <a:solidFill>
                      <a:schemeClr val="accent3"/>
                    </a:solidFill>
                  </a:tcPr>
                </a:tc>
                <a:tc>
                  <a:txBody>
                    <a:bodyPr/>
                    <a:lstStyle/>
                    <a:p>
                      <a:endParaRPr kumimoji="1" lang="ja-JP" altLang="en-US" dirty="0"/>
                    </a:p>
                  </a:txBody>
                  <a:tcPr>
                    <a:solidFill>
                      <a:schemeClr val="accent3"/>
                    </a:solidFill>
                  </a:tcPr>
                </a:tc>
                <a:tc>
                  <a:txBody>
                    <a:bodyPr/>
                    <a:lstStyle/>
                    <a:p>
                      <a:endParaRPr kumimoji="1" lang="ja-JP" altLang="en-US" dirty="0"/>
                    </a:p>
                  </a:txBody>
                  <a:tcPr>
                    <a:solidFill>
                      <a:schemeClr val="accent3"/>
                    </a:solidFill>
                  </a:tcPr>
                </a:tc>
                <a:tc>
                  <a:txBody>
                    <a:bodyPr/>
                    <a:lstStyle/>
                    <a:p>
                      <a:r>
                        <a:rPr kumimoji="1" lang="en-US" altLang="ja-JP" dirty="0" smtClean="0"/>
                        <a:t>7</a:t>
                      </a:r>
                      <a:endParaRPr kumimoji="1" lang="ja-JP" altLang="en-US" dirty="0"/>
                    </a:p>
                  </a:txBody>
                  <a:tcPr>
                    <a:solidFill>
                      <a:schemeClr val="accent3"/>
                    </a:solidFill>
                  </a:tcPr>
                </a:tc>
                <a:tc>
                  <a:txBody>
                    <a:bodyPr/>
                    <a:lstStyle/>
                    <a:p>
                      <a:endParaRPr kumimoji="1" lang="ja-JP" altLang="en-US" dirty="0"/>
                    </a:p>
                  </a:txBody>
                  <a:tcPr>
                    <a:solidFill>
                      <a:schemeClr val="accent3"/>
                    </a:solidFill>
                  </a:tcPr>
                </a:tc>
                <a:tc>
                  <a:txBody>
                    <a:bodyPr/>
                    <a:lstStyle/>
                    <a:p>
                      <a:endParaRPr kumimoji="1" lang="ja-JP" altLang="en-US" dirty="0"/>
                    </a:p>
                  </a:txBody>
                  <a:tcPr>
                    <a:solidFill>
                      <a:schemeClr val="accent3"/>
                    </a:solidFill>
                  </a:tcPr>
                </a:tc>
                <a:tc>
                  <a:txBody>
                    <a:bodyPr/>
                    <a:lstStyle/>
                    <a:p>
                      <a:r>
                        <a:rPr kumimoji="1" lang="en-US" altLang="ja-JP" dirty="0" smtClean="0"/>
                        <a:t>10</a:t>
                      </a:r>
                      <a:endParaRPr kumimoji="1" lang="ja-JP" altLang="en-US" dirty="0"/>
                    </a:p>
                  </a:txBody>
                  <a:tcPr>
                    <a:solidFill>
                      <a:schemeClr val="accent3"/>
                    </a:solidFill>
                  </a:tcPr>
                </a:tc>
                <a:tc>
                  <a:txBody>
                    <a:bodyPr/>
                    <a:lstStyle/>
                    <a:p>
                      <a:endParaRPr kumimoji="1" lang="ja-JP" altLang="en-US" dirty="0"/>
                    </a:p>
                  </a:txBody>
                  <a:tcPr>
                    <a:solidFill>
                      <a:schemeClr val="accent3"/>
                    </a:solidFill>
                  </a:tcPr>
                </a:tc>
              </a:tr>
              <a:tr h="554142">
                <a:tc>
                  <a:txBody>
                    <a:bodyPr/>
                    <a:lstStyle/>
                    <a:p>
                      <a:r>
                        <a:rPr kumimoji="1" lang="en-US" altLang="ja-JP" dirty="0" smtClean="0"/>
                        <a:t>level e (scale)</a:t>
                      </a:r>
                      <a:endParaRPr kumimoji="1" lang="ja-JP" altLang="en-US" dirty="0"/>
                    </a:p>
                  </a:txBody>
                  <a:tcPr>
                    <a:solidFill>
                      <a:schemeClr val="bg2">
                        <a:lumMod val="20000"/>
                        <a:lumOff val="80000"/>
                      </a:schemeClr>
                    </a:solidFill>
                  </a:tcPr>
                </a:tc>
                <a:tc>
                  <a:txBody>
                    <a:bodyPr/>
                    <a:lstStyle/>
                    <a:p>
                      <a:r>
                        <a:rPr kumimoji="1" lang="en-US" altLang="ja-JP" dirty="0" smtClean="0"/>
                        <a:t>:</a:t>
                      </a:r>
                      <a:endParaRPr kumimoji="1" lang="ja-JP" altLang="en-US" dirty="0"/>
                    </a:p>
                  </a:txBody>
                  <a:tcPr>
                    <a:solidFill>
                      <a:schemeClr val="bg2">
                        <a:lumMod val="20000"/>
                        <a:lumOff val="80000"/>
                      </a:schemeClr>
                    </a:solidFill>
                  </a:tcPr>
                </a:tc>
                <a:tc>
                  <a:txBody>
                    <a:bodyPr/>
                    <a:lstStyle/>
                    <a:p>
                      <a:r>
                        <a:rPr kumimoji="1" lang="en-US" altLang="ja-JP" dirty="0" smtClean="0"/>
                        <a:t>0</a:t>
                      </a:r>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r>
                        <a:rPr kumimoji="1" lang="en-US" altLang="ja-JP" dirty="0" smtClean="0"/>
                        <a:t>2</a:t>
                      </a:r>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r>
                        <a:rPr kumimoji="1" lang="en-US" altLang="ja-JP" dirty="0" smtClean="0"/>
                        <a:t>4</a:t>
                      </a:r>
                      <a:endParaRPr kumimoji="1" lang="ja-JP" altLang="en-US" dirty="0"/>
                    </a:p>
                  </a:txBody>
                  <a:tcPr>
                    <a:solidFill>
                      <a:schemeClr val="bg2">
                        <a:lumMod val="20000"/>
                        <a:lumOff val="80000"/>
                      </a:schemeClr>
                    </a:solidFill>
                  </a:tcPr>
                </a:tc>
                <a:tc>
                  <a:txBody>
                    <a:bodyPr/>
                    <a:lstStyle/>
                    <a:p>
                      <a:r>
                        <a:rPr kumimoji="1" lang="en-US" altLang="ja-JP" dirty="0" smtClean="0"/>
                        <a:t>5</a:t>
                      </a:r>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r>
                        <a:rPr kumimoji="1" lang="en-US" altLang="ja-JP" dirty="0" smtClean="0"/>
                        <a:t>7</a:t>
                      </a:r>
                      <a:endParaRPr kumimoji="1" lang="ja-JP" altLang="en-US" dirty="0"/>
                    </a:p>
                  </a:txBody>
                  <a:tcPr>
                    <a:solidFill>
                      <a:schemeClr val="bg2">
                        <a:lumMod val="20000"/>
                        <a:lumOff val="80000"/>
                      </a:schemeClr>
                    </a:solidFill>
                  </a:tcPr>
                </a:tc>
                <a:tc>
                  <a:txBody>
                    <a:bodyPr/>
                    <a:lstStyle/>
                    <a:p>
                      <a:endParaRPr kumimoji="1" lang="ja-JP" altLang="en-US" dirty="0"/>
                    </a:p>
                  </a:txBody>
                  <a:tcPr>
                    <a:solidFill>
                      <a:schemeClr val="bg2">
                        <a:lumMod val="20000"/>
                        <a:lumOff val="80000"/>
                      </a:schemeClr>
                    </a:solidFill>
                  </a:tcPr>
                </a:tc>
                <a:tc>
                  <a:txBody>
                    <a:bodyPr/>
                    <a:lstStyle/>
                    <a:p>
                      <a:r>
                        <a:rPr kumimoji="1" lang="en-US" altLang="ja-JP" dirty="0" smtClean="0"/>
                        <a:t>9</a:t>
                      </a:r>
                      <a:endParaRPr kumimoji="1" lang="ja-JP" altLang="en-US" dirty="0"/>
                    </a:p>
                  </a:txBody>
                  <a:tcPr>
                    <a:solidFill>
                      <a:schemeClr val="bg2">
                        <a:lumMod val="20000"/>
                        <a:lumOff val="80000"/>
                      </a:schemeClr>
                    </a:solidFill>
                  </a:tcPr>
                </a:tc>
                <a:tc>
                  <a:txBody>
                    <a:bodyPr/>
                    <a:lstStyle/>
                    <a:p>
                      <a:pPr algn="l"/>
                      <a:r>
                        <a:rPr kumimoji="1" lang="en-US" altLang="ja-JP" dirty="0" smtClean="0"/>
                        <a:t>10</a:t>
                      </a:r>
                      <a:endParaRPr kumimoji="1" lang="ja-JP" altLang="en-US" dirty="0"/>
                    </a:p>
                  </a:txBody>
                  <a:tcPr>
                    <a:solidFill>
                      <a:schemeClr val="accent1">
                        <a:lumMod val="75000"/>
                      </a:schemeClr>
                    </a:solidFill>
                  </a:tcPr>
                </a:tc>
                <a:tc>
                  <a:txBody>
                    <a:bodyPr/>
                    <a:lstStyle/>
                    <a:p>
                      <a:r>
                        <a:rPr kumimoji="1" lang="en-US" altLang="ja-JP" dirty="0" smtClean="0"/>
                        <a:t>11</a:t>
                      </a:r>
                      <a:endParaRPr kumimoji="1" lang="ja-JP" altLang="en-US" dirty="0"/>
                    </a:p>
                  </a:txBody>
                  <a:tcPr>
                    <a:solidFill>
                      <a:schemeClr val="bg2">
                        <a:lumMod val="20000"/>
                        <a:lumOff val="80000"/>
                      </a:schemeClr>
                    </a:solidFill>
                  </a:tcPr>
                </a:tc>
              </a:tr>
              <a:tr h="554142">
                <a:tc>
                  <a:txBody>
                    <a:bodyPr/>
                    <a:lstStyle/>
                    <a:p>
                      <a:r>
                        <a:rPr kumimoji="1" lang="en-US" altLang="ja-JP" dirty="0" smtClean="0"/>
                        <a:t>level f (chromatic)</a:t>
                      </a:r>
                      <a:endParaRPr kumimoji="1" lang="ja-JP" altLang="en-US" dirty="0"/>
                    </a:p>
                  </a:txBody>
                  <a:tcPr>
                    <a:solidFill>
                      <a:schemeClr val="accent3"/>
                    </a:solidFill>
                  </a:tcPr>
                </a:tc>
                <a:tc>
                  <a:txBody>
                    <a:bodyPr/>
                    <a:lstStyle/>
                    <a:p>
                      <a:r>
                        <a:rPr kumimoji="1" lang="en-US" altLang="ja-JP" dirty="0" smtClean="0"/>
                        <a:t>:</a:t>
                      </a:r>
                      <a:endParaRPr kumimoji="1" lang="ja-JP" altLang="en-US" dirty="0"/>
                    </a:p>
                  </a:txBody>
                  <a:tcPr>
                    <a:solidFill>
                      <a:schemeClr val="accent3"/>
                    </a:solidFill>
                  </a:tcPr>
                </a:tc>
                <a:tc>
                  <a:txBody>
                    <a:bodyPr/>
                    <a:lstStyle/>
                    <a:p>
                      <a:r>
                        <a:rPr kumimoji="1" lang="en-US" altLang="ja-JP" dirty="0" smtClean="0"/>
                        <a:t>0</a:t>
                      </a:r>
                      <a:endParaRPr kumimoji="1" lang="ja-JP" altLang="en-US" dirty="0"/>
                    </a:p>
                  </a:txBody>
                  <a:tcPr>
                    <a:solidFill>
                      <a:schemeClr val="accent3"/>
                    </a:solidFill>
                  </a:tcPr>
                </a:tc>
                <a:tc>
                  <a:txBody>
                    <a:bodyPr/>
                    <a:lstStyle/>
                    <a:p>
                      <a:r>
                        <a:rPr kumimoji="1" lang="en-US" altLang="ja-JP" dirty="0" smtClean="0"/>
                        <a:t>1</a:t>
                      </a:r>
                      <a:endParaRPr kumimoji="1" lang="ja-JP" altLang="en-US" dirty="0"/>
                    </a:p>
                  </a:txBody>
                  <a:tcPr>
                    <a:solidFill>
                      <a:schemeClr val="accent3"/>
                    </a:solidFill>
                  </a:tcPr>
                </a:tc>
                <a:tc>
                  <a:txBody>
                    <a:bodyPr/>
                    <a:lstStyle/>
                    <a:p>
                      <a:r>
                        <a:rPr kumimoji="1" lang="en-US" altLang="ja-JP" dirty="0" smtClean="0"/>
                        <a:t>2</a:t>
                      </a:r>
                      <a:endParaRPr kumimoji="1" lang="ja-JP" altLang="en-US" dirty="0"/>
                    </a:p>
                  </a:txBody>
                  <a:tcPr>
                    <a:solidFill>
                      <a:schemeClr val="accent3"/>
                    </a:solidFill>
                  </a:tcPr>
                </a:tc>
                <a:tc>
                  <a:txBody>
                    <a:bodyPr/>
                    <a:lstStyle/>
                    <a:p>
                      <a:r>
                        <a:rPr kumimoji="1" lang="en-US" altLang="ja-JP" dirty="0" smtClean="0"/>
                        <a:t>3</a:t>
                      </a:r>
                      <a:endParaRPr kumimoji="1" lang="ja-JP" altLang="en-US" dirty="0"/>
                    </a:p>
                  </a:txBody>
                  <a:tcPr>
                    <a:solidFill>
                      <a:schemeClr val="accent3"/>
                    </a:solidFill>
                  </a:tcPr>
                </a:tc>
                <a:tc>
                  <a:txBody>
                    <a:bodyPr/>
                    <a:lstStyle/>
                    <a:p>
                      <a:r>
                        <a:rPr kumimoji="1" lang="en-US" altLang="ja-JP" dirty="0" smtClean="0"/>
                        <a:t>4</a:t>
                      </a:r>
                      <a:endParaRPr kumimoji="1" lang="ja-JP" altLang="en-US" dirty="0"/>
                    </a:p>
                  </a:txBody>
                  <a:tcPr>
                    <a:solidFill>
                      <a:schemeClr val="accent3"/>
                    </a:solidFill>
                  </a:tcPr>
                </a:tc>
                <a:tc>
                  <a:txBody>
                    <a:bodyPr/>
                    <a:lstStyle/>
                    <a:p>
                      <a:r>
                        <a:rPr kumimoji="1" lang="en-US" altLang="ja-JP" dirty="0" smtClean="0"/>
                        <a:t>5</a:t>
                      </a:r>
                      <a:endParaRPr kumimoji="1" lang="ja-JP" altLang="en-US" dirty="0"/>
                    </a:p>
                  </a:txBody>
                  <a:tcPr>
                    <a:solidFill>
                      <a:schemeClr val="accent3"/>
                    </a:solidFill>
                  </a:tcPr>
                </a:tc>
                <a:tc>
                  <a:txBody>
                    <a:bodyPr/>
                    <a:lstStyle/>
                    <a:p>
                      <a:r>
                        <a:rPr kumimoji="1" lang="en-US" altLang="ja-JP" dirty="0" smtClean="0"/>
                        <a:t>6</a:t>
                      </a:r>
                      <a:endParaRPr kumimoji="1" lang="ja-JP" altLang="en-US" dirty="0"/>
                    </a:p>
                  </a:txBody>
                  <a:tcPr>
                    <a:solidFill>
                      <a:schemeClr val="accent3"/>
                    </a:solidFill>
                  </a:tcPr>
                </a:tc>
                <a:tc>
                  <a:txBody>
                    <a:bodyPr/>
                    <a:lstStyle/>
                    <a:p>
                      <a:r>
                        <a:rPr kumimoji="1" lang="en-US" altLang="ja-JP" dirty="0" smtClean="0"/>
                        <a:t>7</a:t>
                      </a:r>
                      <a:endParaRPr kumimoji="1" lang="ja-JP" altLang="en-US" dirty="0"/>
                    </a:p>
                  </a:txBody>
                  <a:tcPr>
                    <a:solidFill>
                      <a:schemeClr val="accent3"/>
                    </a:solidFill>
                  </a:tcPr>
                </a:tc>
                <a:tc>
                  <a:txBody>
                    <a:bodyPr/>
                    <a:lstStyle/>
                    <a:p>
                      <a:r>
                        <a:rPr kumimoji="1" lang="en-US" altLang="ja-JP" dirty="0" smtClean="0"/>
                        <a:t>8</a:t>
                      </a:r>
                      <a:endParaRPr kumimoji="1" lang="ja-JP" altLang="en-US" dirty="0"/>
                    </a:p>
                  </a:txBody>
                  <a:tcPr>
                    <a:solidFill>
                      <a:schemeClr val="accent3"/>
                    </a:solidFill>
                  </a:tcPr>
                </a:tc>
                <a:tc>
                  <a:txBody>
                    <a:bodyPr/>
                    <a:lstStyle/>
                    <a:p>
                      <a:r>
                        <a:rPr kumimoji="1" lang="en-US" altLang="ja-JP" dirty="0" smtClean="0"/>
                        <a:t>9</a:t>
                      </a:r>
                      <a:endParaRPr kumimoji="1" lang="ja-JP" altLang="en-US" dirty="0"/>
                    </a:p>
                  </a:txBody>
                  <a:tcPr>
                    <a:solidFill>
                      <a:schemeClr val="accent3"/>
                    </a:solidFill>
                  </a:tcPr>
                </a:tc>
                <a:tc>
                  <a:txBody>
                    <a:bodyPr/>
                    <a:lstStyle/>
                    <a:p>
                      <a:r>
                        <a:rPr kumimoji="1" lang="en-US" altLang="ja-JP" dirty="0" smtClean="0"/>
                        <a:t>10</a:t>
                      </a:r>
                      <a:endParaRPr kumimoji="1" lang="ja-JP" altLang="en-US" dirty="0"/>
                    </a:p>
                  </a:txBody>
                  <a:tcPr>
                    <a:solidFill>
                      <a:schemeClr val="accent3"/>
                    </a:solidFill>
                  </a:tcPr>
                </a:tc>
                <a:tc>
                  <a:txBody>
                    <a:bodyPr/>
                    <a:lstStyle/>
                    <a:p>
                      <a:r>
                        <a:rPr kumimoji="1" lang="en-US" altLang="ja-JP" dirty="0" smtClean="0"/>
                        <a:t>11</a:t>
                      </a:r>
                      <a:endParaRPr kumimoji="1" lang="ja-JP" altLang="en-US" dirty="0"/>
                    </a:p>
                  </a:txBody>
                  <a:tcPr>
                    <a:solidFill>
                      <a:schemeClr val="accent3"/>
                    </a:solidFill>
                  </a:tcPr>
                </a:tc>
              </a:tr>
            </a:tbl>
          </a:graphicData>
        </a:graphic>
      </p:graphicFrame>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4" y="5487779"/>
            <a:ext cx="3056563" cy="976402"/>
          </a:xfrm>
          <a:prstGeom prst="rect">
            <a:avLst/>
          </a:prstGeom>
        </p:spPr>
      </p:pic>
      <p:sp>
        <p:nvSpPr>
          <p:cNvPr id="8" name="テキスト ボックス 7"/>
          <p:cNvSpPr txBox="1"/>
          <p:nvPr/>
        </p:nvSpPr>
        <p:spPr>
          <a:xfrm>
            <a:off x="533073" y="4303810"/>
            <a:ext cx="1758114" cy="1077218"/>
          </a:xfrm>
          <a:prstGeom prst="rect">
            <a:avLst/>
          </a:prstGeom>
          <a:noFill/>
        </p:spPr>
        <p:txBody>
          <a:bodyPr wrap="none" rtlCol="0">
            <a:spAutoFit/>
          </a:bodyPr>
          <a:lstStyle/>
          <a:p>
            <a:pPr algn="ctr"/>
            <a:r>
              <a:rPr kumimoji="1" lang="en-US" altLang="ja-JP" sz="4800" b="0" dirty="0" smtClean="0"/>
              <a:t>C7/</a:t>
            </a:r>
            <a:r>
              <a:rPr lang="en-US" altLang="ja-JP" sz="4800" b="0" dirty="0" smtClean="0"/>
              <a:t> </a:t>
            </a:r>
            <a:r>
              <a:rPr kumimoji="1" lang="en-US" altLang="ja-JP" sz="4800" b="0" dirty="0" smtClean="0"/>
              <a:t>C</a:t>
            </a:r>
            <a:endParaRPr kumimoji="1" lang="ja-JP" altLang="en-US" sz="4800" b="0" dirty="0"/>
          </a:p>
        </p:txBody>
      </p:sp>
      <p:sp>
        <p:nvSpPr>
          <p:cNvPr id="4" name="円/楕円 3"/>
          <p:cNvSpPr/>
          <p:nvPr/>
        </p:nvSpPr>
        <p:spPr bwMode="auto">
          <a:xfrm>
            <a:off x="1135530" y="5886824"/>
            <a:ext cx="171824" cy="634762"/>
          </a:xfrm>
          <a:prstGeom prst="ellipse">
            <a:avLst/>
          </a:prstGeom>
          <a:noFill/>
          <a:ln w="317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dirty="0">
              <a:ln>
                <a:noFill/>
              </a:ln>
              <a:solidFill>
                <a:srgbClr val="4D4D4D"/>
              </a:solidFill>
              <a:effectLst/>
              <a:latin typeface="Arial" charset="0"/>
              <a:ea typeface="メイリオ" charset="0"/>
              <a:cs typeface="メイリオ" charset="0"/>
            </a:endParaRPr>
          </a:p>
        </p:txBody>
      </p:sp>
      <p:sp>
        <p:nvSpPr>
          <p:cNvPr id="9" name="テキスト ボックス 8"/>
          <p:cNvSpPr txBox="1"/>
          <p:nvPr/>
        </p:nvSpPr>
        <p:spPr>
          <a:xfrm>
            <a:off x="1195977" y="5631369"/>
            <a:ext cx="389850" cy="420628"/>
          </a:xfrm>
          <a:prstGeom prst="rect">
            <a:avLst/>
          </a:prstGeom>
          <a:noFill/>
        </p:spPr>
        <p:txBody>
          <a:bodyPr wrap="none" rtlCol="0">
            <a:spAutoFit/>
          </a:bodyPr>
          <a:lstStyle/>
          <a:p>
            <a:r>
              <a:rPr lang="en-US" altLang="ja-JP" sz="1600" dirty="0" smtClean="0">
                <a:solidFill>
                  <a:srgbClr val="000000"/>
                </a:solidFill>
              </a:rPr>
              <a:t>♭</a:t>
            </a:r>
            <a:endParaRPr kumimoji="1" lang="ja-JP" altLang="en-US" sz="1600" dirty="0">
              <a:solidFill>
                <a:srgbClr val="000000"/>
              </a:solidFill>
            </a:endParaRPr>
          </a:p>
        </p:txBody>
      </p:sp>
    </p:spTree>
    <p:extLst>
      <p:ext uri="{BB962C8B-B14F-4D97-AF65-F5344CB8AC3E}">
        <p14:creationId xmlns:p14="http://schemas.microsoft.com/office/powerpoint/2010/main" val="2404863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600" dirty="0"/>
              <a:t>調間距離</a:t>
            </a:r>
            <a:r>
              <a:rPr lang="en-US" altLang="ja-JP" sz="3600" dirty="0"/>
              <a:t> </a:t>
            </a:r>
            <a:r>
              <a:rPr lang="en-US" altLang="ja-JP" sz="3600" dirty="0" err="1"/>
              <a:t>i</a:t>
            </a:r>
            <a:endParaRPr kumimoji="1" lang="ja-JP" altLang="en-US" sz="3600" dirty="0"/>
          </a:p>
        </p:txBody>
      </p:sp>
      <p:sp>
        <p:nvSpPr>
          <p:cNvPr id="3" name="コンテンツ プレースホルダー 2"/>
          <p:cNvSpPr>
            <a:spLocks noGrp="1"/>
          </p:cNvSpPr>
          <p:nvPr>
            <p:ph idx="1"/>
          </p:nvPr>
        </p:nvSpPr>
        <p:spPr>
          <a:xfrm>
            <a:off x="430213" y="1167783"/>
            <a:ext cx="8915400" cy="4525963"/>
          </a:xfrm>
        </p:spPr>
        <p:txBody>
          <a:bodyPr/>
          <a:lstStyle/>
          <a:p>
            <a:r>
              <a:rPr lang="ja-JP" altLang="en-US" dirty="0"/>
              <a:t>調の五度圏による距離</a:t>
            </a:r>
            <a:endParaRPr lang="en-US" altLang="ja-JP" dirty="0"/>
          </a:p>
          <a:p>
            <a:r>
              <a:rPr lang="ja-JP" altLang="en-US" dirty="0"/>
              <a:t>つまり＃を＋、</a:t>
            </a:r>
            <a:r>
              <a:rPr lang="en-US" altLang="ja-JP" dirty="0"/>
              <a:t>♭</a:t>
            </a:r>
            <a:r>
              <a:rPr lang="ja-JP" altLang="en-US" dirty="0"/>
              <a:t>をーと</a:t>
            </a:r>
            <a:r>
              <a:rPr lang="ja-JP" altLang="en-US" dirty="0" smtClean="0"/>
              <a:t>して調号</a:t>
            </a:r>
            <a:r>
              <a:rPr lang="ja-JP" altLang="en-US" dirty="0"/>
              <a:t>の数の差</a:t>
            </a:r>
            <a:r>
              <a:rPr lang="ja-JP" altLang="en-US" dirty="0" smtClean="0"/>
              <a:t>の</a:t>
            </a:r>
            <a:endParaRPr lang="en-US" altLang="ja-JP" dirty="0" smtClean="0"/>
          </a:p>
          <a:p>
            <a:pPr marL="0" indent="0">
              <a:buNone/>
            </a:pPr>
            <a:r>
              <a:rPr lang="en-US" altLang="ja-JP" dirty="0"/>
              <a:t> </a:t>
            </a:r>
            <a:r>
              <a:rPr lang="en-US" altLang="ja-JP" dirty="0" smtClean="0"/>
              <a:t>  </a:t>
            </a:r>
            <a:r>
              <a:rPr lang="ja-JP" altLang="en-US" dirty="0" smtClean="0"/>
              <a:t>絶対値</a:t>
            </a:r>
            <a:r>
              <a:rPr lang="ja-JP" altLang="en-US" dirty="0"/>
              <a:t>を調間距離と</a:t>
            </a:r>
            <a:r>
              <a:rPr lang="ja-JP" altLang="en-US" dirty="0" smtClean="0"/>
              <a:t>する</a:t>
            </a:r>
            <a:endParaRPr lang="en-US" altLang="ja-JP" dirty="0" smtClean="0"/>
          </a:p>
          <a:p>
            <a:endParaRPr lang="en-US" altLang="ja-JP" dirty="0" smtClean="0"/>
          </a:p>
          <a:p>
            <a:endParaRPr lang="en-US" altLang="ja-JP" dirty="0" smtClean="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0678" y="2686319"/>
            <a:ext cx="3949269" cy="3664044"/>
          </a:xfrm>
          <a:prstGeom prst="rect">
            <a:avLst/>
          </a:prstGeom>
        </p:spPr>
      </p:pic>
      <p:sp>
        <p:nvSpPr>
          <p:cNvPr id="5" name="テキスト ボックス 4"/>
          <p:cNvSpPr txBox="1"/>
          <p:nvPr/>
        </p:nvSpPr>
        <p:spPr>
          <a:xfrm>
            <a:off x="893775" y="4221750"/>
            <a:ext cx="3418474" cy="748923"/>
          </a:xfrm>
          <a:prstGeom prst="rect">
            <a:avLst/>
          </a:prstGeom>
          <a:solidFill>
            <a:schemeClr val="accent6">
              <a:lumMod val="75000"/>
            </a:schemeClr>
          </a:solidFill>
        </p:spPr>
        <p:txBody>
          <a:bodyPr wrap="square" rtlCol="0">
            <a:spAutoFit/>
          </a:bodyPr>
          <a:lstStyle/>
          <a:p>
            <a:pPr algn="ctr"/>
            <a:r>
              <a:rPr lang="en-US" altLang="ja-JP" sz="3200" dirty="0">
                <a:solidFill>
                  <a:schemeClr val="bg1"/>
                </a:solidFill>
              </a:rPr>
              <a:t>i</a:t>
            </a:r>
            <a:r>
              <a:rPr kumimoji="1" lang="en-US" altLang="ja-JP" sz="3200" dirty="0" smtClean="0">
                <a:solidFill>
                  <a:schemeClr val="bg1"/>
                </a:solidFill>
              </a:rPr>
              <a:t>(Ⅰ/C, ⅳ/h ) = 2</a:t>
            </a:r>
            <a:endParaRPr kumimoji="1" lang="ja-JP" altLang="en-US" sz="3200" dirty="0">
              <a:solidFill>
                <a:schemeClr val="bg1"/>
              </a:solidFill>
            </a:endParaRPr>
          </a:p>
        </p:txBody>
      </p:sp>
      <p:sp>
        <p:nvSpPr>
          <p:cNvPr id="7" name="円/楕円 6"/>
          <p:cNvSpPr/>
          <p:nvPr/>
        </p:nvSpPr>
        <p:spPr bwMode="auto">
          <a:xfrm>
            <a:off x="7105656" y="2611586"/>
            <a:ext cx="593348" cy="634762"/>
          </a:xfrm>
          <a:prstGeom prst="ellipse">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dirty="0">
              <a:ln>
                <a:noFill/>
              </a:ln>
              <a:solidFill>
                <a:srgbClr val="4D4D4D"/>
              </a:solidFill>
              <a:effectLst/>
              <a:latin typeface="Arial" charset="0"/>
              <a:ea typeface="メイリオ" charset="0"/>
              <a:cs typeface="メイリオ" charset="0"/>
            </a:endParaRPr>
          </a:p>
        </p:txBody>
      </p:sp>
      <p:sp>
        <p:nvSpPr>
          <p:cNvPr id="8" name="円/楕円 7"/>
          <p:cNvSpPr/>
          <p:nvPr/>
        </p:nvSpPr>
        <p:spPr bwMode="auto">
          <a:xfrm rot="3290162">
            <a:off x="8212050" y="3428247"/>
            <a:ext cx="593348" cy="634762"/>
          </a:xfrm>
          <a:prstGeom prst="ellipse">
            <a:avLst/>
          </a:pr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dirty="0">
              <a:ln>
                <a:noFill/>
              </a:ln>
              <a:solidFill>
                <a:srgbClr val="4D4D4D"/>
              </a:solidFill>
              <a:effectLst/>
              <a:latin typeface="Arial" charset="0"/>
              <a:ea typeface="メイリオ" charset="0"/>
              <a:cs typeface="メイリオ" charset="0"/>
            </a:endParaRPr>
          </a:p>
        </p:txBody>
      </p:sp>
    </p:spTree>
    <p:extLst>
      <p:ext uri="{BB962C8B-B14F-4D97-AF65-F5344CB8AC3E}">
        <p14:creationId xmlns:p14="http://schemas.microsoft.com/office/powerpoint/2010/main" val="26955370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和声</a:t>
            </a:r>
            <a:r>
              <a:rPr lang="ja-JP" altLang="en-US" dirty="0" smtClean="0"/>
              <a:t>解析</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sz="2800" dirty="0"/>
              <a:t>与えられた和音進行から調性を判別し、それをもとに各和音の機能を決定する</a:t>
            </a:r>
            <a:endParaRPr lang="en-US" altLang="ja-JP" sz="2800" dirty="0"/>
          </a:p>
          <a:p>
            <a:pPr marL="0" indent="0">
              <a:buNone/>
            </a:pPr>
            <a:endParaRPr lang="en-US" altLang="ja-JP" sz="2800" dirty="0"/>
          </a:p>
          <a:p>
            <a:pPr marL="0" indent="0">
              <a:buNone/>
            </a:pPr>
            <a:endParaRPr kumimoji="1" lang="ja-JP" altLang="en-US" sz="2800" dirty="0"/>
          </a:p>
        </p:txBody>
      </p:sp>
      <p:pic>
        <p:nvPicPr>
          <p:cNvPr id="6" name="図 5" descr="mist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787722"/>
            <a:ext cx="9906000" cy="1231900"/>
          </a:xfrm>
          <a:prstGeom prst="rect">
            <a:avLst/>
          </a:prstGeom>
        </p:spPr>
      </p:pic>
      <p:sp>
        <p:nvSpPr>
          <p:cNvPr id="7" name="テキスト ボックス 6"/>
          <p:cNvSpPr txBox="1"/>
          <p:nvPr/>
        </p:nvSpPr>
        <p:spPr>
          <a:xfrm>
            <a:off x="878943" y="3346001"/>
            <a:ext cx="1093561" cy="369332"/>
          </a:xfrm>
          <a:prstGeom prst="rect">
            <a:avLst/>
          </a:prstGeom>
          <a:noFill/>
          <a:ln>
            <a:solidFill>
              <a:schemeClr val="tx1"/>
            </a:solidFill>
          </a:ln>
        </p:spPr>
        <p:txBody>
          <a:bodyPr wrap="square" rtlCol="0">
            <a:spAutoFit/>
          </a:bodyPr>
          <a:lstStyle/>
          <a:p>
            <a:pPr algn="ctr" defTabSz="457200" fontAlgn="auto">
              <a:lnSpc>
                <a:spcPct val="100000"/>
              </a:lnSpc>
              <a:spcBef>
                <a:spcPts val="0"/>
              </a:spcBef>
              <a:spcAft>
                <a:spcPts val="0"/>
              </a:spcAft>
            </a:pPr>
            <a:r>
              <a:rPr lang="en-US" altLang="ja-JP" sz="1800" b="0" dirty="0" smtClean="0">
                <a:solidFill>
                  <a:prstClr val="black"/>
                </a:solidFill>
                <a:latin typeface="Calibri"/>
                <a:ea typeface="ＭＳ Ｐゴシック"/>
              </a:rPr>
              <a:t>Key: G</a:t>
            </a:r>
            <a:endParaRPr lang="ja-JP" altLang="en-US" sz="1800" b="0" dirty="0">
              <a:solidFill>
                <a:prstClr val="black"/>
              </a:solidFill>
              <a:latin typeface="Calibri"/>
              <a:ea typeface="ＭＳ Ｐゴシック"/>
            </a:endParaRPr>
          </a:p>
        </p:txBody>
      </p:sp>
      <p:sp>
        <p:nvSpPr>
          <p:cNvPr id="8" name="テキスト ボックス 7"/>
          <p:cNvSpPr txBox="1"/>
          <p:nvPr/>
        </p:nvSpPr>
        <p:spPr>
          <a:xfrm>
            <a:off x="6005757" y="3323163"/>
            <a:ext cx="1093561" cy="369332"/>
          </a:xfrm>
          <a:prstGeom prst="rect">
            <a:avLst/>
          </a:prstGeom>
          <a:noFill/>
          <a:ln>
            <a:solidFill>
              <a:schemeClr val="tx1"/>
            </a:solidFill>
          </a:ln>
        </p:spPr>
        <p:txBody>
          <a:bodyPr wrap="square" rtlCol="0">
            <a:spAutoFit/>
          </a:bodyPr>
          <a:lstStyle/>
          <a:p>
            <a:pPr algn="ctr" defTabSz="457200" fontAlgn="auto">
              <a:lnSpc>
                <a:spcPct val="100000"/>
              </a:lnSpc>
              <a:spcBef>
                <a:spcPts val="0"/>
              </a:spcBef>
              <a:spcAft>
                <a:spcPts val="0"/>
              </a:spcAft>
            </a:pPr>
            <a:r>
              <a:rPr lang="en-US" altLang="ja-JP" sz="1800" b="0" dirty="0" smtClean="0">
                <a:solidFill>
                  <a:prstClr val="black"/>
                </a:solidFill>
                <a:latin typeface="Calibri"/>
                <a:ea typeface="ＭＳ Ｐゴシック"/>
              </a:rPr>
              <a:t>Key: E</a:t>
            </a:r>
            <a:r>
              <a:rPr lang="en-US" altLang="ja-JP" sz="1800" b="0" baseline="30000" dirty="0" smtClean="0">
                <a:solidFill>
                  <a:prstClr val="black"/>
                </a:solidFill>
                <a:latin typeface="Calibri"/>
                <a:ea typeface="ＭＳ Ｐゴシック"/>
              </a:rPr>
              <a:t>♭</a:t>
            </a:r>
            <a:endParaRPr lang="ja-JP" altLang="en-US" sz="1800" b="0" dirty="0">
              <a:solidFill>
                <a:prstClr val="black"/>
              </a:solidFill>
              <a:latin typeface="Calibri"/>
              <a:ea typeface="ＭＳ Ｐゴシック"/>
            </a:endParaRPr>
          </a:p>
        </p:txBody>
      </p:sp>
      <p:sp>
        <p:nvSpPr>
          <p:cNvPr id="9" name="テキスト ボックス 8"/>
          <p:cNvSpPr txBox="1"/>
          <p:nvPr/>
        </p:nvSpPr>
        <p:spPr>
          <a:xfrm>
            <a:off x="863251" y="3795841"/>
            <a:ext cx="705525"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smtClean="0">
                <a:solidFill>
                  <a:prstClr val="black"/>
                </a:solidFill>
                <a:latin typeface="Calibri"/>
                <a:ea typeface="ＭＳ Ｐゴシック"/>
              </a:rPr>
              <a:t>Am7</a:t>
            </a:r>
            <a:endParaRPr lang="ja-JP" altLang="en-US" sz="1800" b="0" dirty="0">
              <a:solidFill>
                <a:prstClr val="black"/>
              </a:solidFill>
              <a:latin typeface="Calibri"/>
              <a:ea typeface="ＭＳ Ｐゴシック"/>
            </a:endParaRPr>
          </a:p>
        </p:txBody>
      </p:sp>
      <p:sp>
        <p:nvSpPr>
          <p:cNvPr id="10" name="テキスト ボックス 9"/>
          <p:cNvSpPr txBox="1"/>
          <p:nvPr/>
        </p:nvSpPr>
        <p:spPr>
          <a:xfrm>
            <a:off x="3316904" y="3806150"/>
            <a:ext cx="661430"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a:solidFill>
                  <a:prstClr val="black"/>
                </a:solidFill>
                <a:latin typeface="Calibri"/>
                <a:ea typeface="ＭＳ Ｐゴシック"/>
              </a:rPr>
              <a:t>D</a:t>
            </a:r>
            <a:r>
              <a:rPr lang="en-US" altLang="ja-JP" sz="1800" b="0" dirty="0" smtClean="0">
                <a:solidFill>
                  <a:prstClr val="black"/>
                </a:solidFill>
                <a:latin typeface="Calibri"/>
                <a:ea typeface="ＭＳ Ｐゴシック"/>
              </a:rPr>
              <a:t>7</a:t>
            </a:r>
            <a:endParaRPr lang="ja-JP" altLang="en-US" sz="1800" b="0" dirty="0">
              <a:solidFill>
                <a:prstClr val="black"/>
              </a:solidFill>
              <a:latin typeface="Calibri"/>
              <a:ea typeface="ＭＳ Ｐゴシック"/>
            </a:endParaRPr>
          </a:p>
        </p:txBody>
      </p:sp>
      <p:sp>
        <p:nvSpPr>
          <p:cNvPr id="11" name="テキスト ボックス 10"/>
          <p:cNvSpPr txBox="1"/>
          <p:nvPr/>
        </p:nvSpPr>
        <p:spPr>
          <a:xfrm>
            <a:off x="6002940" y="3786976"/>
            <a:ext cx="970098"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a:solidFill>
                  <a:prstClr val="black"/>
                </a:solidFill>
                <a:latin typeface="Calibri"/>
                <a:ea typeface="ＭＳ Ｐゴシック"/>
              </a:rPr>
              <a:t>G</a:t>
            </a:r>
            <a:r>
              <a:rPr lang="en-US" altLang="ja-JP" sz="1800" b="0" dirty="0" smtClean="0">
                <a:solidFill>
                  <a:prstClr val="black"/>
                </a:solidFill>
                <a:latin typeface="Calibri"/>
                <a:ea typeface="ＭＳ Ｐゴシック"/>
              </a:rPr>
              <a:t>m7</a:t>
            </a:r>
            <a:endParaRPr lang="ja-JP" altLang="en-US" sz="1800" b="0" dirty="0">
              <a:solidFill>
                <a:prstClr val="black"/>
              </a:solidFill>
              <a:latin typeface="Calibri"/>
              <a:ea typeface="ＭＳ Ｐゴシック"/>
            </a:endParaRPr>
          </a:p>
        </p:txBody>
      </p:sp>
      <p:sp>
        <p:nvSpPr>
          <p:cNvPr id="12" name="テキスト ボックス 11"/>
          <p:cNvSpPr txBox="1"/>
          <p:nvPr/>
        </p:nvSpPr>
        <p:spPr>
          <a:xfrm>
            <a:off x="8999271" y="3752751"/>
            <a:ext cx="970098"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a:solidFill>
                  <a:prstClr val="black"/>
                </a:solidFill>
                <a:latin typeface="Calibri"/>
                <a:ea typeface="ＭＳ Ｐゴシック"/>
              </a:rPr>
              <a:t>B</a:t>
            </a:r>
            <a:r>
              <a:rPr lang="en-US" altLang="ja-JP" sz="1800" b="0" baseline="30000" dirty="0" smtClean="0">
                <a:solidFill>
                  <a:prstClr val="black"/>
                </a:solidFill>
                <a:latin typeface="Calibri"/>
                <a:ea typeface="ＭＳ Ｐゴシック"/>
              </a:rPr>
              <a:t>♭</a:t>
            </a:r>
            <a:r>
              <a:rPr lang="en-US" altLang="ja-JP" sz="1800" b="0" dirty="0" smtClean="0">
                <a:solidFill>
                  <a:prstClr val="black"/>
                </a:solidFill>
                <a:latin typeface="Calibri"/>
                <a:ea typeface="ＭＳ Ｐゴシック"/>
              </a:rPr>
              <a:t>7</a:t>
            </a:r>
            <a:endParaRPr lang="ja-JP" altLang="en-US" sz="1800" b="0" dirty="0">
              <a:solidFill>
                <a:prstClr val="black"/>
              </a:solidFill>
              <a:latin typeface="Calibri"/>
              <a:ea typeface="ＭＳ Ｐゴシック"/>
            </a:endParaRPr>
          </a:p>
        </p:txBody>
      </p:sp>
      <p:sp>
        <p:nvSpPr>
          <p:cNvPr id="13" name="テキスト ボックス 12"/>
          <p:cNvSpPr txBox="1"/>
          <p:nvPr/>
        </p:nvSpPr>
        <p:spPr>
          <a:xfrm>
            <a:off x="6941673" y="3787722"/>
            <a:ext cx="970098"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a:solidFill>
                  <a:prstClr val="black"/>
                </a:solidFill>
                <a:latin typeface="Calibri"/>
                <a:ea typeface="ＭＳ Ｐゴシック"/>
              </a:rPr>
              <a:t>C</a:t>
            </a:r>
            <a:r>
              <a:rPr lang="en-US" altLang="ja-JP" sz="1800" b="0" dirty="0" smtClean="0">
                <a:solidFill>
                  <a:prstClr val="black"/>
                </a:solidFill>
                <a:latin typeface="Calibri"/>
                <a:ea typeface="ＭＳ Ｐゴシック"/>
              </a:rPr>
              <a:t>7</a:t>
            </a:r>
            <a:r>
              <a:rPr lang="en-US" altLang="ja-JP" sz="1800" b="0" baseline="30000" dirty="0" smtClean="0">
                <a:solidFill>
                  <a:prstClr val="black"/>
                </a:solidFill>
                <a:latin typeface="Calibri"/>
                <a:ea typeface="ＭＳ Ｐゴシック"/>
              </a:rPr>
              <a:t>(♭9)</a:t>
            </a:r>
            <a:endParaRPr lang="ja-JP" altLang="en-US" sz="1800" b="0" dirty="0">
              <a:solidFill>
                <a:prstClr val="black"/>
              </a:solidFill>
              <a:latin typeface="Calibri"/>
              <a:ea typeface="ＭＳ Ｐゴシック"/>
            </a:endParaRPr>
          </a:p>
        </p:txBody>
      </p:sp>
      <p:sp>
        <p:nvSpPr>
          <p:cNvPr id="14" name="テキスト ボックス 13"/>
          <p:cNvSpPr txBox="1"/>
          <p:nvPr/>
        </p:nvSpPr>
        <p:spPr>
          <a:xfrm>
            <a:off x="7787168" y="3764481"/>
            <a:ext cx="705525"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smtClean="0">
                <a:solidFill>
                  <a:prstClr val="black"/>
                </a:solidFill>
                <a:latin typeface="Calibri"/>
                <a:ea typeface="ＭＳ Ｐゴシック"/>
              </a:rPr>
              <a:t>Fm7</a:t>
            </a:r>
            <a:endParaRPr lang="ja-JP" altLang="en-US" sz="1800" b="0" dirty="0">
              <a:solidFill>
                <a:prstClr val="black"/>
              </a:solidFill>
              <a:latin typeface="Calibri"/>
              <a:ea typeface="ＭＳ Ｐゴシック"/>
            </a:endParaRPr>
          </a:p>
        </p:txBody>
      </p:sp>
      <p:sp>
        <p:nvSpPr>
          <p:cNvPr id="18" name="テキスト ボックス 17"/>
          <p:cNvSpPr txBox="1"/>
          <p:nvPr/>
        </p:nvSpPr>
        <p:spPr>
          <a:xfrm>
            <a:off x="165114" y="6399341"/>
            <a:ext cx="3457039" cy="420628"/>
          </a:xfrm>
          <a:prstGeom prst="rect">
            <a:avLst/>
          </a:prstGeom>
          <a:noFill/>
        </p:spPr>
        <p:txBody>
          <a:bodyPr wrap="square" rtlCol="0">
            <a:spAutoFit/>
          </a:bodyPr>
          <a:lstStyle/>
          <a:p>
            <a:r>
              <a:rPr lang="en-US" altLang="ja-JP" sz="1600" b="0" kern="100" dirty="0" smtClean="0">
                <a:latin typeface="Times New Roman"/>
                <a:ea typeface="ＭＳ 明朝"/>
                <a:cs typeface="Times New Roman"/>
              </a:rPr>
              <a:t>[2] </a:t>
            </a:r>
            <a:r>
              <a:rPr lang="en-US" altLang="ja-JP" sz="1600" b="0" kern="100" dirty="0" err="1">
                <a:latin typeface="Times New Roman"/>
                <a:ea typeface="ＭＳ 明朝"/>
                <a:cs typeface="Times New Roman"/>
              </a:rPr>
              <a:t>Erroll</a:t>
            </a:r>
            <a:r>
              <a:rPr lang="en-US" altLang="ja-JP" sz="1600" b="0" kern="100" dirty="0">
                <a:latin typeface="Times New Roman"/>
                <a:ea typeface="ＭＳ 明朝"/>
                <a:cs typeface="Times New Roman"/>
              </a:rPr>
              <a:t> Louis Garner ,  </a:t>
            </a:r>
            <a:r>
              <a:rPr lang="en-US" altLang="ja-JP" sz="1600" b="0" kern="100" dirty="0" smtClean="0">
                <a:latin typeface="Times New Roman"/>
                <a:ea typeface="ＭＳ 明朝"/>
                <a:cs typeface="Times New Roman"/>
              </a:rPr>
              <a:t>misty,  1954</a:t>
            </a:r>
          </a:p>
        </p:txBody>
      </p:sp>
      <p:pic>
        <p:nvPicPr>
          <p:cNvPr id="16" name="misty_fade.m4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86293" y="5313369"/>
            <a:ext cx="812800" cy="812800"/>
          </a:xfrm>
          <a:prstGeom prst="rect">
            <a:avLst/>
          </a:prstGeom>
        </p:spPr>
      </p:pic>
    </p:spTree>
    <p:extLst>
      <p:ext uri="{BB962C8B-B14F-4D97-AF65-F5344CB8AC3E}">
        <p14:creationId xmlns:p14="http://schemas.microsoft.com/office/powerpoint/2010/main" val="1254307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37" fill="hold"/>
                                        <p:tgtEl>
                                          <p:spTgt spid="16"/>
                                        </p:tgtEl>
                                      </p:cBhvr>
                                    </p:cmd>
                                  </p:childTnLst>
                                </p:cTn>
                              </p:par>
                            </p:childTnLst>
                          </p:cTn>
                        </p:par>
                      </p:childTnLst>
                    </p:cTn>
                  </p:par>
                </p:childTnLst>
              </p:cTn>
              <p:nextCondLst>
                <p:cond evt="onClick" delay="0">
                  <p:tgtEl>
                    <p:spTgt spid="16"/>
                  </p:tgtEl>
                </p:cond>
              </p:nextCondLst>
            </p:seq>
            <p:audio>
              <p:cMediaNode vol="80000">
                <p:cTn id="7" fill="hold" display="0">
                  <p:stCondLst>
                    <p:cond delay="indefinite"/>
                  </p:stCondLst>
                  <p:endCondLst>
                    <p:cond evt="onStopAudio" delay="0">
                      <p:tgtEl>
                        <p:sldTgt/>
                      </p:tgtEl>
                    </p:cond>
                  </p:endCondLst>
                </p:cTn>
                <p:tgtEl>
                  <p:spTgt spid="16"/>
                </p:tgtEl>
              </p:cMediaNode>
            </p:audi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600" dirty="0" smtClean="0"/>
              <a:t>和音の五度圏における距離</a:t>
            </a:r>
            <a:r>
              <a:rPr lang="en-US" altLang="ja-JP" sz="3600" dirty="0" smtClean="0"/>
              <a:t> </a:t>
            </a:r>
            <a:r>
              <a:rPr lang="en-US" altLang="ja-JP" sz="3600" dirty="0"/>
              <a:t>j</a:t>
            </a:r>
            <a:endParaRPr kumimoji="1" lang="ja-JP" altLang="en-US" sz="3600" dirty="0"/>
          </a:p>
        </p:txBody>
      </p:sp>
      <p:sp>
        <p:nvSpPr>
          <p:cNvPr id="3" name="コンテンツ プレースホルダー 2"/>
          <p:cNvSpPr>
            <a:spLocks noGrp="1"/>
          </p:cNvSpPr>
          <p:nvPr>
            <p:ph idx="1"/>
          </p:nvPr>
        </p:nvSpPr>
        <p:spPr>
          <a:xfrm>
            <a:off x="430213" y="1167783"/>
            <a:ext cx="8915400" cy="4525963"/>
          </a:xfrm>
        </p:spPr>
        <p:txBody>
          <a:bodyPr/>
          <a:lstStyle/>
          <a:p>
            <a:r>
              <a:rPr lang="ja-JP" altLang="en-US" dirty="0"/>
              <a:t>和音の五度圏における距離</a:t>
            </a:r>
            <a:endParaRPr lang="en-US" altLang="ja-JP" dirty="0"/>
          </a:p>
          <a:p>
            <a:r>
              <a:rPr lang="ja-JP" altLang="en-US" dirty="0"/>
              <a:t>コードのルート音をとる</a:t>
            </a:r>
            <a:endParaRPr lang="en-US" altLang="ja-JP" dirty="0"/>
          </a:p>
          <a:p>
            <a:pPr marL="0" indent="0">
              <a:buNone/>
            </a:pPr>
            <a:r>
              <a:rPr lang="en-US" altLang="ja-JP" sz="2800" dirty="0" smtClean="0"/>
              <a:t>(</a:t>
            </a:r>
            <a:r>
              <a:rPr lang="ja-JP" altLang="en-US" sz="2800" dirty="0"/>
              <a:t>例</a:t>
            </a:r>
            <a:r>
              <a:rPr lang="en-US" altLang="ja-JP" sz="2800" dirty="0"/>
              <a:t>)Ⅰ/C</a:t>
            </a:r>
            <a:r>
              <a:rPr lang="ja-JP" altLang="en-US" sz="2800" dirty="0"/>
              <a:t>　</a:t>
            </a:r>
            <a:r>
              <a:rPr lang="en-US" altLang="ja-JP" sz="2800" dirty="0"/>
              <a:t>→</a:t>
            </a:r>
            <a:r>
              <a:rPr lang="ja-JP" altLang="en-US" sz="2800" dirty="0"/>
              <a:t>　</a:t>
            </a:r>
            <a:r>
              <a:rPr lang="en-US" altLang="ja-JP" sz="2800" dirty="0" smtClean="0"/>
              <a:t>ⅳ/</a:t>
            </a:r>
            <a:r>
              <a:rPr lang="en-US" altLang="ja-JP" sz="2800" dirty="0"/>
              <a:t>h  (C → </a:t>
            </a:r>
            <a:r>
              <a:rPr lang="en-US" altLang="ja-JP" sz="2800" dirty="0" err="1"/>
              <a:t>Em</a:t>
            </a:r>
            <a:r>
              <a:rPr lang="en-US" altLang="ja-JP" sz="2800" dirty="0"/>
              <a:t>)</a:t>
            </a:r>
          </a:p>
          <a:p>
            <a:endParaRPr lang="en-US" altLang="ja-JP" dirty="0" smtClean="0"/>
          </a:p>
          <a:p>
            <a:endParaRPr lang="en-US" altLang="ja-JP" dirty="0" smtClean="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054" y="3092418"/>
            <a:ext cx="3575385" cy="1142137"/>
          </a:xfrm>
          <a:prstGeom prst="rect">
            <a:avLst/>
          </a:prstGeo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68940" y="2472032"/>
            <a:ext cx="4609738" cy="3784252"/>
          </a:xfrm>
          <a:prstGeom prst="rect">
            <a:avLst/>
          </a:prstGeom>
        </p:spPr>
      </p:pic>
      <p:sp>
        <p:nvSpPr>
          <p:cNvPr id="6" name="テキスト ボックス 5"/>
          <p:cNvSpPr txBox="1"/>
          <p:nvPr/>
        </p:nvSpPr>
        <p:spPr>
          <a:xfrm>
            <a:off x="4002166" y="2998334"/>
            <a:ext cx="592154" cy="995144"/>
          </a:xfrm>
          <a:prstGeom prst="rect">
            <a:avLst/>
          </a:prstGeom>
          <a:noFill/>
        </p:spPr>
        <p:txBody>
          <a:bodyPr wrap="none" rtlCol="0">
            <a:spAutoFit/>
          </a:bodyPr>
          <a:lstStyle/>
          <a:p>
            <a:r>
              <a:rPr lang="en-US" altLang="ja-JP" sz="4400" dirty="0" smtClean="0"/>
              <a:t>C</a:t>
            </a:r>
            <a:endParaRPr kumimoji="1" lang="ja-JP" altLang="en-US" sz="4400" dirty="0"/>
          </a:p>
        </p:txBody>
      </p:sp>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374" y="4728006"/>
            <a:ext cx="3790657" cy="1193654"/>
          </a:xfrm>
          <a:prstGeom prst="rect">
            <a:avLst/>
          </a:prstGeom>
        </p:spPr>
      </p:pic>
      <p:sp>
        <p:nvSpPr>
          <p:cNvPr id="8" name="テキスト ボックス 7"/>
          <p:cNvSpPr txBox="1"/>
          <p:nvPr/>
        </p:nvSpPr>
        <p:spPr>
          <a:xfrm>
            <a:off x="4058469" y="4744540"/>
            <a:ext cx="1062736" cy="995144"/>
          </a:xfrm>
          <a:prstGeom prst="rect">
            <a:avLst/>
          </a:prstGeom>
          <a:noFill/>
        </p:spPr>
        <p:txBody>
          <a:bodyPr wrap="none" rtlCol="0">
            <a:spAutoFit/>
          </a:bodyPr>
          <a:lstStyle/>
          <a:p>
            <a:r>
              <a:rPr lang="en-US" altLang="ja-JP" sz="4400" dirty="0" err="1" smtClean="0"/>
              <a:t>Em</a:t>
            </a:r>
            <a:endParaRPr kumimoji="1" lang="ja-JP" altLang="en-US" sz="4400" dirty="0"/>
          </a:p>
        </p:txBody>
      </p:sp>
      <p:sp>
        <p:nvSpPr>
          <p:cNvPr id="9" name="テキスト ボックス 8"/>
          <p:cNvSpPr txBox="1"/>
          <p:nvPr/>
        </p:nvSpPr>
        <p:spPr>
          <a:xfrm>
            <a:off x="7082497" y="1596518"/>
            <a:ext cx="748672" cy="830997"/>
          </a:xfrm>
          <a:prstGeom prst="rect">
            <a:avLst/>
          </a:prstGeom>
          <a:noFill/>
        </p:spPr>
        <p:txBody>
          <a:bodyPr wrap="none" rtlCol="0">
            <a:spAutoFit/>
          </a:bodyPr>
          <a:lstStyle/>
          <a:p>
            <a:r>
              <a:rPr kumimoji="1" lang="en-US" altLang="ja-JP" sz="3600" dirty="0" smtClean="0"/>
              <a:t>do</a:t>
            </a:r>
            <a:endParaRPr kumimoji="1" lang="ja-JP" altLang="en-US" sz="3600" dirty="0"/>
          </a:p>
        </p:txBody>
      </p:sp>
      <p:sp>
        <p:nvSpPr>
          <p:cNvPr id="10" name="テキスト ボックス 9"/>
          <p:cNvSpPr txBox="1"/>
          <p:nvPr/>
        </p:nvSpPr>
        <p:spPr>
          <a:xfrm>
            <a:off x="6867971" y="5913775"/>
            <a:ext cx="723425" cy="830997"/>
          </a:xfrm>
          <a:prstGeom prst="rect">
            <a:avLst/>
          </a:prstGeom>
          <a:noFill/>
        </p:spPr>
        <p:txBody>
          <a:bodyPr wrap="none" rtlCol="0">
            <a:spAutoFit/>
          </a:bodyPr>
          <a:lstStyle/>
          <a:p>
            <a:r>
              <a:rPr kumimoji="1" lang="en-US" altLang="ja-JP" sz="3600" dirty="0" smtClean="0"/>
              <a:t>mi</a:t>
            </a:r>
            <a:endParaRPr kumimoji="1" lang="ja-JP" altLang="en-US" sz="3600" dirty="0"/>
          </a:p>
        </p:txBody>
      </p:sp>
      <p:sp>
        <p:nvSpPr>
          <p:cNvPr id="12" name="円/楕円 11"/>
          <p:cNvSpPr/>
          <p:nvPr/>
        </p:nvSpPr>
        <p:spPr>
          <a:xfrm>
            <a:off x="6330716" y="5478609"/>
            <a:ext cx="694040" cy="920330"/>
          </a:xfrm>
          <a:prstGeom prst="ellipse">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cxnSp>
        <p:nvCxnSpPr>
          <p:cNvPr id="13" name="直線矢印コネクタ 12"/>
          <p:cNvCxnSpPr/>
          <p:nvPr/>
        </p:nvCxnSpPr>
        <p:spPr>
          <a:xfrm flipH="1">
            <a:off x="6390431" y="2875349"/>
            <a:ext cx="665685" cy="75677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5" name="円/楕円 14"/>
          <p:cNvSpPr/>
          <p:nvPr/>
        </p:nvSpPr>
        <p:spPr>
          <a:xfrm>
            <a:off x="7098177" y="2333381"/>
            <a:ext cx="694040" cy="920330"/>
          </a:xfrm>
          <a:prstGeom prst="ellipse">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6" name="下矢印 15"/>
          <p:cNvSpPr/>
          <p:nvPr/>
        </p:nvSpPr>
        <p:spPr bwMode="auto">
          <a:xfrm>
            <a:off x="1787548" y="4234551"/>
            <a:ext cx="439048" cy="560546"/>
          </a:xfrm>
          <a:prstGeom prst="downArrow">
            <a:avLst/>
          </a:prstGeom>
          <a:solidFill>
            <a:schemeClr val="accent2">
              <a:lumMod val="75000"/>
            </a:schemeClr>
          </a:solidFill>
          <a:ln>
            <a:noFill/>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17" name="テキスト ボックス 16"/>
          <p:cNvSpPr txBox="1"/>
          <p:nvPr/>
        </p:nvSpPr>
        <p:spPr>
          <a:xfrm>
            <a:off x="2524520" y="6015010"/>
            <a:ext cx="3418474" cy="748923"/>
          </a:xfrm>
          <a:prstGeom prst="rect">
            <a:avLst/>
          </a:prstGeom>
          <a:solidFill>
            <a:schemeClr val="accent6">
              <a:lumMod val="75000"/>
            </a:schemeClr>
          </a:solidFill>
        </p:spPr>
        <p:txBody>
          <a:bodyPr wrap="square" rtlCol="0">
            <a:spAutoFit/>
          </a:bodyPr>
          <a:lstStyle/>
          <a:p>
            <a:pPr algn="ctr"/>
            <a:r>
              <a:rPr kumimoji="1" lang="en-US" altLang="ja-JP" sz="3200" dirty="0" smtClean="0">
                <a:solidFill>
                  <a:schemeClr val="bg1"/>
                </a:solidFill>
              </a:rPr>
              <a:t>j(Ⅰ/C, ⅳ/h ) = 3</a:t>
            </a:r>
            <a:endParaRPr kumimoji="1" lang="ja-JP" altLang="en-US" sz="3200" dirty="0">
              <a:solidFill>
                <a:schemeClr val="bg1"/>
              </a:solidFill>
            </a:endParaRPr>
          </a:p>
        </p:txBody>
      </p:sp>
    </p:spTree>
    <p:extLst>
      <p:ext uri="{BB962C8B-B14F-4D97-AF65-F5344CB8AC3E}">
        <p14:creationId xmlns:p14="http://schemas.microsoft.com/office/powerpoint/2010/main" val="7891218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12" grpId="0" animBg="1"/>
      <p:bldP spid="1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descr="和音の五度圏間違ってると思われるやつ.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7888" y="2333381"/>
            <a:ext cx="4550728" cy="3768572"/>
          </a:xfrm>
          <a:prstGeom prst="rect">
            <a:avLst/>
          </a:prstGeom>
        </p:spPr>
      </p:pic>
      <p:sp>
        <p:nvSpPr>
          <p:cNvPr id="2" name="タイトル 1"/>
          <p:cNvSpPr>
            <a:spLocks noGrp="1"/>
          </p:cNvSpPr>
          <p:nvPr>
            <p:ph type="title"/>
          </p:nvPr>
        </p:nvSpPr>
        <p:spPr/>
        <p:txBody>
          <a:bodyPr/>
          <a:lstStyle/>
          <a:p>
            <a:r>
              <a:rPr lang="ja-JP" altLang="en-US" sz="3600" dirty="0" smtClean="0"/>
              <a:t>文献による和音の五度圏における距離</a:t>
            </a:r>
            <a:r>
              <a:rPr lang="en-US" altLang="ja-JP" sz="3600" dirty="0" smtClean="0"/>
              <a:t> </a:t>
            </a:r>
            <a:r>
              <a:rPr lang="en-US" altLang="ja-JP" sz="3600" dirty="0"/>
              <a:t>j</a:t>
            </a:r>
            <a:endParaRPr kumimoji="1" lang="ja-JP" altLang="en-US" sz="3600" dirty="0"/>
          </a:p>
        </p:txBody>
      </p:sp>
      <p:sp>
        <p:nvSpPr>
          <p:cNvPr id="3" name="コンテンツ プレースホルダー 2"/>
          <p:cNvSpPr>
            <a:spLocks noGrp="1"/>
          </p:cNvSpPr>
          <p:nvPr>
            <p:ph idx="1"/>
          </p:nvPr>
        </p:nvSpPr>
        <p:spPr>
          <a:xfrm>
            <a:off x="430219" y="1167783"/>
            <a:ext cx="9610258" cy="4525963"/>
          </a:xfrm>
        </p:spPr>
        <p:txBody>
          <a:bodyPr/>
          <a:lstStyle/>
          <a:p>
            <a:r>
              <a:rPr lang="ja-JP" altLang="en-US" dirty="0"/>
              <a:t>和音の</a:t>
            </a:r>
            <a:r>
              <a:rPr lang="ja-JP" altLang="en-US" dirty="0" smtClean="0"/>
              <a:t>五度圏が現行の</a:t>
            </a:r>
            <a:r>
              <a:rPr lang="en-US" altLang="ja-JP" dirty="0" smtClean="0"/>
              <a:t>TPS</a:t>
            </a:r>
            <a:r>
              <a:rPr lang="ja-JP" altLang="en-US" dirty="0" smtClean="0"/>
              <a:t>と異なる</a:t>
            </a:r>
            <a:r>
              <a:rPr lang="en-US" altLang="ja-JP" dirty="0" smtClean="0"/>
              <a:t>(</a:t>
            </a:r>
            <a:r>
              <a:rPr lang="ja-JP" altLang="en-US" dirty="0" smtClean="0"/>
              <a:t>おそらくミス？</a:t>
            </a:r>
            <a:r>
              <a:rPr lang="en-US" altLang="ja-JP" dirty="0" smtClean="0"/>
              <a:t>)</a:t>
            </a:r>
            <a:endParaRPr lang="en-US" altLang="ja-JP" dirty="0"/>
          </a:p>
          <a:p>
            <a:pPr marL="0" indent="0">
              <a:buNone/>
            </a:pPr>
            <a:r>
              <a:rPr lang="en-US" altLang="ja-JP" sz="2800" dirty="0" smtClean="0"/>
              <a:t>(</a:t>
            </a:r>
            <a:r>
              <a:rPr lang="ja-JP" altLang="en-US" sz="2800" dirty="0"/>
              <a:t>例</a:t>
            </a:r>
            <a:r>
              <a:rPr lang="en-US" altLang="ja-JP" sz="2800" dirty="0"/>
              <a:t>)Ⅰ/C</a:t>
            </a:r>
            <a:r>
              <a:rPr lang="ja-JP" altLang="en-US" sz="2800" dirty="0"/>
              <a:t>　</a:t>
            </a:r>
            <a:r>
              <a:rPr lang="en-US" altLang="ja-JP" sz="2800" dirty="0"/>
              <a:t>→</a:t>
            </a:r>
            <a:r>
              <a:rPr lang="ja-JP" altLang="en-US" sz="2800" dirty="0"/>
              <a:t>　</a:t>
            </a:r>
            <a:r>
              <a:rPr lang="en-US" altLang="ja-JP" sz="2800" dirty="0" smtClean="0"/>
              <a:t>ⅳ/</a:t>
            </a:r>
            <a:r>
              <a:rPr lang="en-US" altLang="ja-JP" sz="2800" dirty="0"/>
              <a:t>h  (C → </a:t>
            </a:r>
            <a:r>
              <a:rPr lang="en-US" altLang="ja-JP" sz="2800" dirty="0" err="1"/>
              <a:t>Em</a:t>
            </a:r>
            <a:r>
              <a:rPr lang="en-US" altLang="ja-JP" sz="2800" dirty="0"/>
              <a:t>)</a:t>
            </a:r>
          </a:p>
          <a:p>
            <a:endParaRPr lang="en-US" altLang="ja-JP" dirty="0" smtClean="0"/>
          </a:p>
          <a:p>
            <a:endParaRPr lang="en-US" altLang="ja-JP" dirty="0" smtClean="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054" y="3092418"/>
            <a:ext cx="3575385" cy="1142137"/>
          </a:xfrm>
          <a:prstGeom prst="rect">
            <a:avLst/>
          </a:prstGeom>
        </p:spPr>
      </p:pic>
      <p:sp>
        <p:nvSpPr>
          <p:cNvPr id="6" name="テキスト ボックス 5"/>
          <p:cNvSpPr txBox="1"/>
          <p:nvPr/>
        </p:nvSpPr>
        <p:spPr>
          <a:xfrm>
            <a:off x="4002166" y="2998334"/>
            <a:ext cx="592154" cy="995144"/>
          </a:xfrm>
          <a:prstGeom prst="rect">
            <a:avLst/>
          </a:prstGeom>
          <a:noFill/>
        </p:spPr>
        <p:txBody>
          <a:bodyPr wrap="none" rtlCol="0">
            <a:spAutoFit/>
          </a:bodyPr>
          <a:lstStyle/>
          <a:p>
            <a:r>
              <a:rPr lang="en-US" altLang="ja-JP" sz="4400" dirty="0" smtClean="0"/>
              <a:t>C</a:t>
            </a:r>
            <a:endParaRPr kumimoji="1" lang="ja-JP" altLang="en-US" sz="4400" dirty="0"/>
          </a:p>
        </p:txBody>
      </p:sp>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374" y="4728006"/>
            <a:ext cx="3790657" cy="1193654"/>
          </a:xfrm>
          <a:prstGeom prst="rect">
            <a:avLst/>
          </a:prstGeom>
        </p:spPr>
      </p:pic>
      <p:sp>
        <p:nvSpPr>
          <p:cNvPr id="8" name="テキスト ボックス 7"/>
          <p:cNvSpPr txBox="1"/>
          <p:nvPr/>
        </p:nvSpPr>
        <p:spPr>
          <a:xfrm>
            <a:off x="4058469" y="4744540"/>
            <a:ext cx="1062736" cy="995144"/>
          </a:xfrm>
          <a:prstGeom prst="rect">
            <a:avLst/>
          </a:prstGeom>
          <a:noFill/>
        </p:spPr>
        <p:txBody>
          <a:bodyPr wrap="none" rtlCol="0">
            <a:spAutoFit/>
          </a:bodyPr>
          <a:lstStyle/>
          <a:p>
            <a:r>
              <a:rPr lang="en-US" altLang="ja-JP" sz="4400" dirty="0" err="1" smtClean="0"/>
              <a:t>Em</a:t>
            </a:r>
            <a:endParaRPr kumimoji="1" lang="ja-JP" altLang="en-US" sz="4400" dirty="0"/>
          </a:p>
        </p:txBody>
      </p:sp>
      <p:sp>
        <p:nvSpPr>
          <p:cNvPr id="9" name="テキスト ボックス 8"/>
          <p:cNvSpPr txBox="1"/>
          <p:nvPr/>
        </p:nvSpPr>
        <p:spPr>
          <a:xfrm>
            <a:off x="7082497" y="1596518"/>
            <a:ext cx="748672" cy="830997"/>
          </a:xfrm>
          <a:prstGeom prst="rect">
            <a:avLst/>
          </a:prstGeom>
          <a:noFill/>
        </p:spPr>
        <p:txBody>
          <a:bodyPr wrap="none" rtlCol="0">
            <a:spAutoFit/>
          </a:bodyPr>
          <a:lstStyle/>
          <a:p>
            <a:r>
              <a:rPr kumimoji="1" lang="en-US" altLang="ja-JP" sz="3600" dirty="0" smtClean="0"/>
              <a:t>do</a:t>
            </a:r>
            <a:endParaRPr kumimoji="1" lang="ja-JP" altLang="en-US" sz="3600" dirty="0"/>
          </a:p>
        </p:txBody>
      </p:sp>
      <p:sp>
        <p:nvSpPr>
          <p:cNvPr id="10" name="テキスト ボックス 9"/>
          <p:cNvSpPr txBox="1"/>
          <p:nvPr/>
        </p:nvSpPr>
        <p:spPr>
          <a:xfrm>
            <a:off x="8392476" y="2148792"/>
            <a:ext cx="723425" cy="830997"/>
          </a:xfrm>
          <a:prstGeom prst="rect">
            <a:avLst/>
          </a:prstGeom>
          <a:noFill/>
        </p:spPr>
        <p:txBody>
          <a:bodyPr wrap="none" rtlCol="0">
            <a:spAutoFit/>
          </a:bodyPr>
          <a:lstStyle/>
          <a:p>
            <a:r>
              <a:rPr kumimoji="1" lang="en-US" altLang="ja-JP" sz="3600" dirty="0" smtClean="0"/>
              <a:t>mi</a:t>
            </a:r>
            <a:endParaRPr kumimoji="1" lang="ja-JP" altLang="en-US" sz="3600" dirty="0"/>
          </a:p>
        </p:txBody>
      </p:sp>
      <p:sp>
        <p:nvSpPr>
          <p:cNvPr id="12" name="円/楕円 11"/>
          <p:cNvSpPr/>
          <p:nvPr/>
        </p:nvSpPr>
        <p:spPr>
          <a:xfrm>
            <a:off x="8357575" y="2860972"/>
            <a:ext cx="694040" cy="920330"/>
          </a:xfrm>
          <a:prstGeom prst="ellipse">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cxnSp>
        <p:nvCxnSpPr>
          <p:cNvPr id="13" name="直線矢印コネクタ 12"/>
          <p:cNvCxnSpPr/>
          <p:nvPr/>
        </p:nvCxnSpPr>
        <p:spPr>
          <a:xfrm>
            <a:off x="7855815" y="2933051"/>
            <a:ext cx="501764" cy="32066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5" name="円/楕円 14"/>
          <p:cNvSpPr/>
          <p:nvPr/>
        </p:nvSpPr>
        <p:spPr>
          <a:xfrm>
            <a:off x="7098177" y="2333381"/>
            <a:ext cx="694040" cy="920330"/>
          </a:xfrm>
          <a:prstGeom prst="ellipse">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6" name="下矢印 15"/>
          <p:cNvSpPr/>
          <p:nvPr/>
        </p:nvSpPr>
        <p:spPr bwMode="auto">
          <a:xfrm>
            <a:off x="1787548" y="4234551"/>
            <a:ext cx="439048" cy="560546"/>
          </a:xfrm>
          <a:prstGeom prst="downArrow">
            <a:avLst/>
          </a:prstGeom>
          <a:solidFill>
            <a:schemeClr val="accent2">
              <a:lumMod val="75000"/>
            </a:schemeClr>
          </a:solidFill>
          <a:ln>
            <a:noFill/>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17" name="テキスト ボックス 16"/>
          <p:cNvSpPr txBox="1"/>
          <p:nvPr/>
        </p:nvSpPr>
        <p:spPr>
          <a:xfrm>
            <a:off x="2524520" y="6015010"/>
            <a:ext cx="3418474" cy="748923"/>
          </a:xfrm>
          <a:prstGeom prst="rect">
            <a:avLst/>
          </a:prstGeom>
          <a:solidFill>
            <a:schemeClr val="accent6">
              <a:lumMod val="75000"/>
            </a:schemeClr>
          </a:solidFill>
        </p:spPr>
        <p:txBody>
          <a:bodyPr wrap="square" rtlCol="0">
            <a:spAutoFit/>
          </a:bodyPr>
          <a:lstStyle/>
          <a:p>
            <a:pPr algn="ctr"/>
            <a:r>
              <a:rPr kumimoji="1" lang="en-US" altLang="ja-JP" sz="3200" dirty="0" smtClean="0">
                <a:solidFill>
                  <a:schemeClr val="bg1"/>
                </a:solidFill>
              </a:rPr>
              <a:t>j(Ⅰ/C, ⅳ/h ) = 1</a:t>
            </a:r>
            <a:endParaRPr kumimoji="1" lang="ja-JP" altLang="en-US" sz="3200" dirty="0">
              <a:solidFill>
                <a:schemeClr val="bg1"/>
              </a:solidFill>
            </a:endParaRPr>
          </a:p>
        </p:txBody>
      </p:sp>
    </p:spTree>
    <p:extLst>
      <p:ext uri="{BB962C8B-B14F-4D97-AF65-F5344CB8AC3E}">
        <p14:creationId xmlns:p14="http://schemas.microsoft.com/office/powerpoint/2010/main" val="3257963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12" grpId="0" animBg="1"/>
      <p:bldP spid="1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600" dirty="0" smtClean="0"/>
              <a:t>文献による和音の五度圏距離の提案手法</a:t>
            </a:r>
            <a:endParaRPr kumimoji="1" lang="ja-JP" altLang="en-US" sz="3600" dirty="0"/>
          </a:p>
        </p:txBody>
      </p:sp>
      <p:sp>
        <p:nvSpPr>
          <p:cNvPr id="3" name="コンテンツ プレースホルダー 2"/>
          <p:cNvSpPr>
            <a:spLocks noGrp="1"/>
          </p:cNvSpPr>
          <p:nvPr>
            <p:ph idx="1"/>
          </p:nvPr>
        </p:nvSpPr>
        <p:spPr>
          <a:xfrm>
            <a:off x="430210" y="1167777"/>
            <a:ext cx="9620832" cy="5543224"/>
          </a:xfrm>
        </p:spPr>
        <p:txBody>
          <a:bodyPr/>
          <a:lstStyle/>
          <a:p>
            <a:r>
              <a:rPr lang="en-US" altLang="ja-JP" sz="2400" dirty="0" err="1"/>
              <a:t>basicspace</a:t>
            </a:r>
            <a:r>
              <a:rPr lang="en-US" altLang="ja-JP" sz="2400" dirty="0"/>
              <a:t> </a:t>
            </a:r>
            <a:r>
              <a:rPr lang="ja-JP" altLang="en-US" sz="2400" dirty="0"/>
              <a:t>関数を用いてダイアトニックコードに変換</a:t>
            </a:r>
            <a:r>
              <a:rPr lang="ja-JP" altLang="en-US" sz="2400" dirty="0" smtClean="0"/>
              <a:t>し、</a:t>
            </a:r>
            <a:r>
              <a:rPr lang="en-US" altLang="ja-JP" sz="2400" dirty="0" smtClean="0"/>
              <a:t/>
            </a:r>
            <a:br>
              <a:rPr lang="en-US" altLang="ja-JP" sz="2400" dirty="0" smtClean="0"/>
            </a:br>
            <a:r>
              <a:rPr lang="ja-JP" altLang="en-US" sz="2400" dirty="0" smtClean="0"/>
              <a:t>和音の五度圏上</a:t>
            </a:r>
            <a:r>
              <a:rPr lang="ja-JP" altLang="en-US" sz="2400" dirty="0"/>
              <a:t>の距離</a:t>
            </a:r>
            <a:r>
              <a:rPr lang="ja-JP" altLang="en-US" sz="2400" dirty="0" smtClean="0"/>
              <a:t>を算出</a:t>
            </a:r>
            <a:endParaRPr lang="en-US" altLang="ja-JP" sz="2400" dirty="0" smtClean="0"/>
          </a:p>
          <a:p>
            <a:endParaRPr lang="en-US" altLang="ja-JP" sz="2400" dirty="0" smtClean="0"/>
          </a:p>
          <a:p>
            <a:endParaRPr lang="en-US" altLang="ja-JP" sz="2400" dirty="0"/>
          </a:p>
          <a:p>
            <a:endParaRPr lang="en-US" altLang="ja-JP" sz="2400" dirty="0" smtClean="0"/>
          </a:p>
          <a:p>
            <a:endParaRPr lang="en-US" altLang="ja-JP" sz="2400" dirty="0"/>
          </a:p>
          <a:p>
            <a:endParaRPr lang="en-US" altLang="ja-JP" sz="2400" dirty="0" smtClean="0"/>
          </a:p>
          <a:p>
            <a:r>
              <a:rPr lang="ja-JP" altLang="en-US" sz="2400" dirty="0" smtClean="0"/>
              <a:t>得られた</a:t>
            </a:r>
            <a:r>
              <a:rPr lang="ja-JP" altLang="en-US" sz="2400" dirty="0"/>
              <a:t>距離が最小</a:t>
            </a:r>
            <a:r>
              <a:rPr lang="ja-JP" altLang="en-US" sz="2400" dirty="0" smtClean="0"/>
              <a:t>と</a:t>
            </a:r>
            <a:r>
              <a:rPr lang="en-US" altLang="ja-JP" sz="2400" dirty="0" smtClean="0"/>
              <a:t/>
            </a:r>
            <a:br>
              <a:rPr lang="en-US" altLang="ja-JP" sz="2400" dirty="0" smtClean="0"/>
            </a:br>
            <a:r>
              <a:rPr lang="ja-JP" altLang="en-US" sz="2400" dirty="0" smtClean="0"/>
              <a:t>なったタ</a:t>
            </a:r>
            <a:r>
              <a:rPr lang="ja-JP" altLang="en-US" sz="2400" dirty="0"/>
              <a:t>゙イアトニックコート</a:t>
            </a:r>
            <a:r>
              <a:rPr lang="ja-JP" altLang="en-US" sz="2400" dirty="0" smtClean="0"/>
              <a:t>゙と</a:t>
            </a:r>
            <a:r>
              <a:rPr lang="en-US" altLang="ja-JP" sz="2400" dirty="0" smtClean="0"/>
              <a:t/>
            </a:r>
            <a:br>
              <a:rPr lang="en-US" altLang="ja-JP" sz="2400" dirty="0" smtClean="0"/>
            </a:br>
            <a:r>
              <a:rPr lang="ja-JP" altLang="en-US" sz="2400" dirty="0" smtClean="0"/>
              <a:t>与えられたコードを連結し</a:t>
            </a:r>
            <a:r>
              <a:rPr lang="en-US" altLang="ja-JP" sz="2400" dirty="0" smtClean="0"/>
              <a:t/>
            </a:r>
            <a:br>
              <a:rPr lang="en-US" altLang="ja-JP" sz="2400" dirty="0" smtClean="0"/>
            </a:br>
            <a:r>
              <a:rPr lang="ja-JP" altLang="en-US" sz="2400" dirty="0" smtClean="0"/>
              <a:t>和音の五度圏を拡張、</a:t>
            </a:r>
            <a:r>
              <a:rPr lang="en-US" altLang="ja-JP" sz="2400" dirty="0" smtClean="0"/>
              <a:t/>
            </a:r>
            <a:br>
              <a:rPr lang="en-US" altLang="ja-JP" sz="2400" dirty="0" smtClean="0"/>
            </a:br>
            <a:r>
              <a:rPr lang="ja-JP" altLang="en-US" sz="2400" dirty="0" smtClean="0"/>
              <a:t>計算する。</a:t>
            </a:r>
            <a:endParaRPr lang="en-US" altLang="ja-JP" sz="2400" dirty="0" smtClean="0"/>
          </a:p>
          <a:p>
            <a:endParaRPr lang="en-US" altLang="ja-JP" sz="2400" dirty="0" smtClean="0"/>
          </a:p>
          <a:p>
            <a:endParaRPr lang="en-US" altLang="ja-JP" sz="2400" dirty="0" smtClean="0"/>
          </a:p>
          <a:p>
            <a:endParaRPr lang="ja-JP" altLang="en-US" dirty="0"/>
          </a:p>
          <a:p>
            <a:endParaRPr lang="en-US" altLang="ja-JP" dirty="0" smtClean="0"/>
          </a:p>
        </p:txBody>
      </p:sp>
      <p:pic>
        <p:nvPicPr>
          <p:cNvPr id="4" name="図 3" descr="ノンダイアトニックコードB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055" y="1991347"/>
            <a:ext cx="9653495" cy="2044268"/>
          </a:xfrm>
          <a:prstGeom prst="rect">
            <a:avLst/>
          </a:prstGeom>
        </p:spPr>
      </p:pic>
      <p:pic>
        <p:nvPicPr>
          <p:cNvPr id="5" name="図 4" descr="拡張和音五度圏.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9523" y="3878843"/>
            <a:ext cx="5637204" cy="2822385"/>
          </a:xfrm>
          <a:prstGeom prst="rect">
            <a:avLst/>
          </a:prstGeom>
        </p:spPr>
      </p:pic>
      <p:sp>
        <p:nvSpPr>
          <p:cNvPr id="29" name="テキスト ボックス 28"/>
          <p:cNvSpPr txBox="1"/>
          <p:nvPr/>
        </p:nvSpPr>
        <p:spPr>
          <a:xfrm>
            <a:off x="587015" y="6087335"/>
            <a:ext cx="3999307" cy="666849"/>
          </a:xfrm>
          <a:prstGeom prst="rect">
            <a:avLst/>
          </a:prstGeom>
          <a:solidFill>
            <a:schemeClr val="accent6">
              <a:lumMod val="75000"/>
            </a:schemeClr>
          </a:solidFill>
        </p:spPr>
        <p:txBody>
          <a:bodyPr wrap="square" rtlCol="0">
            <a:spAutoFit/>
          </a:bodyPr>
          <a:lstStyle/>
          <a:p>
            <a:pPr algn="ctr"/>
            <a:r>
              <a:rPr kumimoji="1" lang="en-US" altLang="ja-JP" sz="2800" dirty="0" smtClean="0">
                <a:solidFill>
                  <a:schemeClr val="bg1"/>
                </a:solidFill>
              </a:rPr>
              <a:t>j(</a:t>
            </a:r>
            <a:r>
              <a:rPr lang="en-US" altLang="ja-JP" sz="2800" dirty="0" smtClean="0">
                <a:solidFill>
                  <a:schemeClr val="bg1"/>
                </a:solidFill>
              </a:rPr>
              <a:t>Ⅱm7</a:t>
            </a:r>
            <a:r>
              <a:rPr kumimoji="1" lang="en-US" altLang="ja-JP" sz="2800" dirty="0" smtClean="0">
                <a:solidFill>
                  <a:schemeClr val="bg1"/>
                </a:solidFill>
              </a:rPr>
              <a:t>/C, Ⅴ7/C ) = 4</a:t>
            </a:r>
            <a:endParaRPr kumimoji="1" lang="ja-JP" altLang="en-US" sz="2800" dirty="0">
              <a:solidFill>
                <a:schemeClr val="bg1"/>
              </a:solidFill>
            </a:endParaRPr>
          </a:p>
        </p:txBody>
      </p:sp>
    </p:spTree>
    <p:extLst>
      <p:ext uri="{BB962C8B-B14F-4D97-AF65-F5344CB8AC3E}">
        <p14:creationId xmlns:p14="http://schemas.microsoft.com/office/powerpoint/2010/main" val="404189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en-US" sz="3600" dirty="0" smtClean="0"/>
              <a:t>文献に基づいた</a:t>
            </a:r>
            <a:r>
              <a:rPr lang="ja-JP" altLang="en-US" sz="3600" dirty="0" smtClean="0"/>
              <a:t>和声解析の実験</a:t>
            </a:r>
            <a:endParaRPr kumimoji="1" lang="ja-JP" altLang="en-US" sz="3600" dirty="0"/>
          </a:p>
        </p:txBody>
      </p:sp>
      <p:sp>
        <p:nvSpPr>
          <p:cNvPr id="3" name="コンテンツ プレースホルダー 2"/>
          <p:cNvSpPr>
            <a:spLocks noGrp="1"/>
          </p:cNvSpPr>
          <p:nvPr>
            <p:ph idx="1"/>
          </p:nvPr>
        </p:nvSpPr>
        <p:spPr>
          <a:xfrm>
            <a:off x="430213" y="1167777"/>
            <a:ext cx="8915400" cy="5433464"/>
          </a:xfrm>
        </p:spPr>
        <p:txBody>
          <a:bodyPr/>
          <a:lstStyle/>
          <a:p>
            <a:r>
              <a:rPr lang="en-US" altLang="ja-JP" sz="2800" dirty="0" smtClean="0"/>
              <a:t>C→A7→Dm→G7→C </a:t>
            </a:r>
            <a:r>
              <a:rPr lang="ja-JP" altLang="en-US" sz="2800" dirty="0" smtClean="0"/>
              <a:t>の和声解析</a:t>
            </a:r>
            <a:endParaRPr lang="en-US" altLang="ja-JP" sz="2800" dirty="0" smtClean="0"/>
          </a:p>
          <a:p>
            <a:r>
              <a:rPr lang="en-US" altLang="ja-JP" sz="2800" dirty="0" smtClean="0"/>
              <a:t>A7</a:t>
            </a:r>
            <a:r>
              <a:rPr lang="ja-JP" altLang="en-US" sz="2800" dirty="0" smtClean="0"/>
              <a:t>はセカンダリードミナント</a:t>
            </a:r>
            <a:endParaRPr lang="en-US" altLang="ja-JP" sz="2800" dirty="0" smtClean="0"/>
          </a:p>
          <a:p>
            <a:r>
              <a:rPr lang="ja-JP" altLang="en-US" sz="2800" dirty="0" smtClean="0"/>
              <a:t>短音階は自然的短音階を使用</a:t>
            </a:r>
            <a:endParaRPr lang="en-US" altLang="ja-JP" sz="2800" dirty="0" smtClean="0"/>
          </a:p>
          <a:p>
            <a:r>
              <a:rPr lang="ja-JP" altLang="en-US" sz="2800" dirty="0" smtClean="0"/>
              <a:t>和音の五度圏は現行のものを使用</a:t>
            </a:r>
            <a:endParaRPr lang="en-US" altLang="ja-JP" sz="2800" dirty="0" smtClean="0"/>
          </a:p>
          <a:p>
            <a:r>
              <a:rPr lang="ja-JP" altLang="en-US" sz="2800" dirty="0" smtClean="0"/>
              <a:t>遠隔調への転調を考慮して遠隔調における距離計算</a:t>
            </a:r>
            <a:r>
              <a:rPr lang="en-US" altLang="ja-JP" sz="2800" dirty="0" smtClean="0"/>
              <a:t/>
            </a:r>
            <a:br>
              <a:rPr lang="en-US" altLang="ja-JP" sz="2800" dirty="0" smtClean="0"/>
            </a:br>
            <a:r>
              <a:rPr lang="ja-JP" altLang="en-US" sz="2800" dirty="0" smtClean="0"/>
              <a:t>は行わない</a:t>
            </a:r>
            <a:endParaRPr lang="en-US" altLang="ja-JP" sz="2800" dirty="0" smtClean="0"/>
          </a:p>
          <a:p>
            <a:endParaRPr lang="en-US" altLang="ja-JP" dirty="0" smtClean="0"/>
          </a:p>
        </p:txBody>
      </p:sp>
      <p:graphicFrame>
        <p:nvGraphicFramePr>
          <p:cNvPr id="24" name="表 23"/>
          <p:cNvGraphicFramePr>
            <a:graphicFrameLocks noGrp="1"/>
          </p:cNvGraphicFramePr>
          <p:nvPr>
            <p:extLst>
              <p:ext uri="{D42A27DB-BD31-4B8C-83A1-F6EECF244321}">
                <p14:modId xmlns:p14="http://schemas.microsoft.com/office/powerpoint/2010/main" val="1500025742"/>
              </p:ext>
            </p:extLst>
          </p:nvPr>
        </p:nvGraphicFramePr>
        <p:xfrm>
          <a:off x="1621117" y="4639236"/>
          <a:ext cx="6701117" cy="1255058"/>
        </p:xfrm>
        <a:graphic>
          <a:graphicData uri="http://schemas.openxmlformats.org/drawingml/2006/table">
            <a:tbl>
              <a:tblPr firstRow="1" bandRow="1">
                <a:tableStyleId>{5940675A-B579-460E-94D1-54222C63F5DA}</a:tableStyleId>
              </a:tblPr>
              <a:tblGrid>
                <a:gridCol w="2868705"/>
                <a:gridCol w="799353"/>
                <a:gridCol w="769471"/>
                <a:gridCol w="724647"/>
                <a:gridCol w="806823"/>
                <a:gridCol w="732118"/>
              </a:tblGrid>
              <a:tr h="433294">
                <a:tc>
                  <a:txBody>
                    <a:bodyPr/>
                    <a:lstStyle/>
                    <a:p>
                      <a:pPr algn="ctr"/>
                      <a:r>
                        <a:rPr kumimoji="1" lang="ja-JP" altLang="en-US" dirty="0" smtClean="0"/>
                        <a:t>入力</a:t>
                      </a:r>
                      <a:endParaRPr kumimoji="1" lang="ja-JP" altLang="en-US" dirty="0"/>
                    </a:p>
                  </a:txBody>
                  <a:tcPr>
                    <a:solidFill>
                      <a:schemeClr val="accent6">
                        <a:lumMod val="40000"/>
                        <a:lumOff val="60000"/>
                        <a:alpha val="20000"/>
                      </a:schemeClr>
                    </a:solidFill>
                  </a:tcPr>
                </a:tc>
                <a:tc>
                  <a:txBody>
                    <a:bodyPr/>
                    <a:lstStyle/>
                    <a:p>
                      <a:pPr algn="ctr"/>
                      <a:r>
                        <a:rPr kumimoji="1" lang="ja-JP" altLang="en-US" dirty="0" smtClean="0"/>
                        <a:t>Ｃ</a:t>
                      </a:r>
                      <a:endParaRPr kumimoji="1" lang="ja-JP" altLang="en-US" dirty="0"/>
                    </a:p>
                  </a:txBody>
                  <a:tcPr/>
                </a:tc>
                <a:tc>
                  <a:txBody>
                    <a:bodyPr/>
                    <a:lstStyle/>
                    <a:p>
                      <a:pPr algn="ctr"/>
                      <a:r>
                        <a:rPr kumimoji="1" lang="en-US" altLang="ja-JP" dirty="0" smtClean="0"/>
                        <a:t>A7</a:t>
                      </a:r>
                      <a:endParaRPr kumimoji="1" lang="ja-JP" altLang="en-US" dirty="0"/>
                    </a:p>
                  </a:txBody>
                  <a:tcPr/>
                </a:tc>
                <a:tc>
                  <a:txBody>
                    <a:bodyPr/>
                    <a:lstStyle/>
                    <a:p>
                      <a:pPr algn="ctr"/>
                      <a:r>
                        <a:rPr kumimoji="1" lang="en-US" altLang="ja-JP" dirty="0" smtClean="0"/>
                        <a:t>Dm</a:t>
                      </a:r>
                      <a:endParaRPr kumimoji="1" lang="ja-JP" altLang="en-US" dirty="0"/>
                    </a:p>
                  </a:txBody>
                  <a:tcPr/>
                </a:tc>
                <a:tc>
                  <a:txBody>
                    <a:bodyPr/>
                    <a:lstStyle/>
                    <a:p>
                      <a:pPr algn="ctr"/>
                      <a:r>
                        <a:rPr kumimoji="1" lang="en-US" altLang="ja-JP" dirty="0" smtClean="0"/>
                        <a:t>G7</a:t>
                      </a:r>
                      <a:endParaRPr kumimoji="1" lang="ja-JP" altLang="en-US" dirty="0"/>
                    </a:p>
                  </a:txBody>
                  <a:tcPr/>
                </a:tc>
                <a:tc>
                  <a:txBody>
                    <a:bodyPr/>
                    <a:lstStyle/>
                    <a:p>
                      <a:pPr algn="ctr"/>
                      <a:r>
                        <a:rPr kumimoji="1" lang="en-US" altLang="ja-JP" dirty="0" smtClean="0"/>
                        <a:t>C</a:t>
                      </a:r>
                      <a:endParaRPr kumimoji="1" lang="ja-JP" altLang="en-US" dirty="0"/>
                    </a:p>
                  </a:txBody>
                  <a:tcPr/>
                </a:tc>
              </a:tr>
              <a:tr h="418352">
                <a:tc>
                  <a:txBody>
                    <a:bodyPr/>
                    <a:lstStyle/>
                    <a:p>
                      <a:pPr algn="ctr"/>
                      <a:r>
                        <a:rPr kumimoji="1" lang="ja-JP" altLang="en-US" dirty="0" smtClean="0"/>
                        <a:t>従来のＴＰＳによる出力</a:t>
                      </a:r>
                      <a:endParaRPr kumimoji="1" lang="ja-JP" altLang="en-US" dirty="0"/>
                    </a:p>
                  </a:txBody>
                  <a:tcPr>
                    <a:solidFill>
                      <a:schemeClr val="accent6">
                        <a:lumMod val="40000"/>
                        <a:lumOff val="60000"/>
                        <a:alpha val="20000"/>
                      </a:schemeClr>
                    </a:solidFill>
                  </a:tcPr>
                </a:tc>
                <a:tc>
                  <a:txBody>
                    <a:bodyPr/>
                    <a:lstStyle/>
                    <a:p>
                      <a:pPr algn="ctr"/>
                      <a:r>
                        <a:rPr kumimoji="1" lang="en-US" altLang="ja-JP" dirty="0" smtClean="0"/>
                        <a:t>Ⅳ/C</a:t>
                      </a:r>
                      <a:endParaRPr kumimoji="1" lang="ja-JP" altLang="en-US" dirty="0"/>
                    </a:p>
                  </a:txBody>
                  <a:tcPr/>
                </a:tc>
                <a:tc>
                  <a:txBody>
                    <a:bodyPr/>
                    <a:lstStyle/>
                    <a:p>
                      <a:pPr algn="ctr"/>
                      <a:r>
                        <a:rPr kumimoji="1" lang="en-US" altLang="ja-JP" dirty="0" smtClean="0"/>
                        <a:t>Ⅴ7/d</a:t>
                      </a:r>
                      <a:endParaRPr kumimoji="1" lang="ja-JP" altLang="en-US" dirty="0"/>
                    </a:p>
                  </a:txBody>
                  <a:tcPr/>
                </a:tc>
                <a:tc>
                  <a:txBody>
                    <a:bodyPr/>
                    <a:lstStyle/>
                    <a:p>
                      <a:pPr algn="ctr"/>
                      <a:r>
                        <a:rPr kumimoji="1" lang="en-US" altLang="ja-JP" dirty="0" err="1" smtClean="0"/>
                        <a:t>i</a:t>
                      </a:r>
                      <a:r>
                        <a:rPr kumimoji="1" lang="en-US" altLang="ja-JP" dirty="0" smtClean="0"/>
                        <a:t>/d</a:t>
                      </a:r>
                      <a:endParaRPr kumimoji="1" lang="ja-JP" altLang="en-US" dirty="0"/>
                    </a:p>
                  </a:txBody>
                  <a:tcPr/>
                </a:tc>
                <a:tc>
                  <a:txBody>
                    <a:bodyPr/>
                    <a:lstStyle/>
                    <a:p>
                      <a:pPr algn="ctr"/>
                      <a:r>
                        <a:rPr kumimoji="1" lang="en-US" altLang="ja-JP" dirty="0" smtClean="0"/>
                        <a:t>Ⅴ7/C</a:t>
                      </a:r>
                      <a:endParaRPr kumimoji="1" lang="ja-JP" altLang="en-US" dirty="0"/>
                    </a:p>
                  </a:txBody>
                  <a:tcPr/>
                </a:tc>
                <a:tc>
                  <a:txBody>
                    <a:bodyPr/>
                    <a:lstStyle/>
                    <a:p>
                      <a:pPr algn="ctr"/>
                      <a:r>
                        <a:rPr kumimoji="1" lang="en-US" altLang="ja-JP" dirty="0" smtClean="0"/>
                        <a:t>Ⅰ/C</a:t>
                      </a:r>
                      <a:endParaRPr kumimoji="1" lang="ja-JP" altLang="en-US" dirty="0"/>
                    </a:p>
                  </a:txBody>
                  <a:tcPr/>
                </a:tc>
              </a:tr>
              <a:tr h="403412">
                <a:tc>
                  <a:txBody>
                    <a:bodyPr/>
                    <a:lstStyle/>
                    <a:p>
                      <a:pPr algn="ctr"/>
                      <a:r>
                        <a:rPr kumimoji="1" lang="ja-JP" altLang="en-US" dirty="0" smtClean="0"/>
                        <a:t>文献で期待される出力</a:t>
                      </a:r>
                      <a:endParaRPr kumimoji="1" lang="ja-JP" altLang="en-US" dirty="0"/>
                    </a:p>
                  </a:txBody>
                  <a:tcPr>
                    <a:solidFill>
                      <a:schemeClr val="accent6">
                        <a:lumMod val="40000"/>
                        <a:lumOff val="60000"/>
                        <a:alpha val="20000"/>
                      </a:schemeClr>
                    </a:solidFill>
                  </a:tcPr>
                </a:tc>
                <a:tc>
                  <a:txBody>
                    <a:bodyPr/>
                    <a:lstStyle/>
                    <a:p>
                      <a:pPr algn="ctr"/>
                      <a:r>
                        <a:rPr kumimoji="1" lang="en-US" altLang="ja-JP" dirty="0" smtClean="0"/>
                        <a:t>Ⅰ/C</a:t>
                      </a:r>
                      <a:endParaRPr kumimoji="1" lang="ja-JP" altLang="en-US" dirty="0"/>
                    </a:p>
                  </a:txBody>
                  <a:tcPr/>
                </a:tc>
                <a:tc>
                  <a:txBody>
                    <a:bodyPr/>
                    <a:lstStyle/>
                    <a:p>
                      <a:pPr algn="ctr"/>
                      <a:r>
                        <a:rPr kumimoji="1" lang="en-US" altLang="ja-JP" dirty="0" smtClean="0"/>
                        <a:t>Ⅵ7/C</a:t>
                      </a:r>
                      <a:endParaRPr kumimoji="1" lang="ja-JP" altLang="en-US" dirty="0"/>
                    </a:p>
                  </a:txBody>
                  <a:tcPr/>
                </a:tc>
                <a:tc>
                  <a:txBody>
                    <a:bodyPr/>
                    <a:lstStyle/>
                    <a:p>
                      <a:pPr algn="ctr"/>
                      <a:r>
                        <a:rPr kumimoji="1" lang="en-US" altLang="ja-JP" dirty="0" smtClean="0"/>
                        <a:t>ⅱ/</a:t>
                      </a:r>
                      <a:r>
                        <a:rPr kumimoji="1" lang="ja-JP" altLang="en-US" dirty="0" smtClean="0"/>
                        <a:t>Ｃ</a:t>
                      </a:r>
                      <a:endParaRPr kumimoji="1" lang="ja-JP" altLang="en-US" dirty="0"/>
                    </a:p>
                  </a:txBody>
                  <a:tcPr/>
                </a:tc>
                <a:tc>
                  <a:txBody>
                    <a:bodyPr/>
                    <a:lstStyle/>
                    <a:p>
                      <a:pPr algn="ctr"/>
                      <a:r>
                        <a:rPr kumimoji="1" lang="en-US" altLang="ja-JP" dirty="0" smtClean="0"/>
                        <a:t>Ⅴ7/C</a:t>
                      </a:r>
                      <a:endParaRPr kumimoji="1" lang="ja-JP" altLang="en-US" dirty="0"/>
                    </a:p>
                  </a:txBody>
                  <a:tcPr/>
                </a:tc>
                <a:tc>
                  <a:txBody>
                    <a:bodyPr/>
                    <a:lstStyle/>
                    <a:p>
                      <a:pPr algn="ctr"/>
                      <a:r>
                        <a:rPr kumimoji="1" lang="en-US" altLang="ja-JP" dirty="0" smtClean="0"/>
                        <a:t>Ⅰ/C</a:t>
                      </a:r>
                      <a:endParaRPr kumimoji="1" lang="ja-JP" altLang="en-US" dirty="0"/>
                    </a:p>
                  </a:txBody>
                  <a:tcPr/>
                </a:tc>
              </a:tr>
            </a:tbl>
          </a:graphicData>
        </a:graphic>
      </p:graphicFrame>
    </p:spTree>
    <p:extLst>
      <p:ext uri="{BB962C8B-B14F-4D97-AF65-F5344CB8AC3E}">
        <p14:creationId xmlns:p14="http://schemas.microsoft.com/office/powerpoint/2010/main" val="21672298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en-US" sz="3600" dirty="0" smtClean="0"/>
              <a:t>文献に基づいた</a:t>
            </a:r>
            <a:r>
              <a:rPr lang="ja-JP" altLang="en-US" sz="3600" dirty="0" smtClean="0"/>
              <a:t>和声解析の実験</a:t>
            </a:r>
            <a:endParaRPr kumimoji="1" lang="ja-JP" altLang="en-US" sz="3600" dirty="0"/>
          </a:p>
        </p:txBody>
      </p:sp>
      <p:sp>
        <p:nvSpPr>
          <p:cNvPr id="3" name="コンテンツ プレースホルダー 2"/>
          <p:cNvSpPr>
            <a:spLocks noGrp="1"/>
          </p:cNvSpPr>
          <p:nvPr>
            <p:ph idx="1"/>
          </p:nvPr>
        </p:nvSpPr>
        <p:spPr>
          <a:xfrm>
            <a:off x="430213" y="1167777"/>
            <a:ext cx="8915400" cy="5433464"/>
          </a:xfrm>
        </p:spPr>
        <p:txBody>
          <a:bodyPr/>
          <a:lstStyle/>
          <a:p>
            <a:r>
              <a:rPr lang="en-US" altLang="ja-JP" sz="2800" dirty="0" smtClean="0"/>
              <a:t>C→A7→Dm→G7→C </a:t>
            </a:r>
            <a:r>
              <a:rPr lang="ja-JP" altLang="en-US" sz="2800" dirty="0" smtClean="0"/>
              <a:t>の和声解析</a:t>
            </a:r>
            <a:endParaRPr lang="en-US" altLang="ja-JP" sz="2800" dirty="0" smtClean="0"/>
          </a:p>
          <a:p>
            <a:r>
              <a:rPr lang="ja-JP" altLang="en-US" sz="2800" dirty="0" smtClean="0"/>
              <a:t>実験結果</a:t>
            </a:r>
            <a:r>
              <a:rPr lang="en-US" altLang="ja-JP" sz="2800" dirty="0" smtClean="0"/>
              <a:t>: </a:t>
            </a:r>
            <a:r>
              <a:rPr lang="ja-JP" altLang="en-US" sz="2800" dirty="0" smtClean="0"/>
              <a:t>すべてハ長調上の和音に解釈</a:t>
            </a:r>
            <a:r>
              <a:rPr lang="en-US" altLang="ja-JP" sz="2800" dirty="0" smtClean="0"/>
              <a:t>(</a:t>
            </a:r>
            <a:r>
              <a:rPr lang="ja-JP" altLang="en-US" sz="2800" dirty="0" smtClean="0"/>
              <a:t>転調なし</a:t>
            </a:r>
            <a:r>
              <a:rPr lang="en-US" altLang="ja-JP" sz="2800" dirty="0" smtClean="0"/>
              <a:t>)</a:t>
            </a:r>
            <a:endParaRPr lang="en-US" altLang="ja-JP" sz="2800" dirty="0"/>
          </a:p>
          <a:p>
            <a:endParaRPr lang="en-US" altLang="ja-JP" dirty="0" smtClean="0"/>
          </a:p>
        </p:txBody>
      </p:sp>
      <p:grpSp>
        <p:nvGrpSpPr>
          <p:cNvPr id="23" name="図形グループ 22"/>
          <p:cNvGrpSpPr/>
          <p:nvPr/>
        </p:nvGrpSpPr>
        <p:grpSpPr>
          <a:xfrm>
            <a:off x="1781463" y="2789896"/>
            <a:ext cx="6507049" cy="3120885"/>
            <a:chOff x="1553716" y="3708924"/>
            <a:chExt cx="6507049" cy="3120885"/>
          </a:xfrm>
        </p:grpSpPr>
        <p:pic>
          <p:nvPicPr>
            <p:cNvPr id="5" name="図 4" descr="TPSjazz実験.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3716" y="3753750"/>
              <a:ext cx="6507049" cy="3076059"/>
            </a:xfrm>
            <a:prstGeom prst="rect">
              <a:avLst/>
            </a:prstGeom>
          </p:spPr>
        </p:pic>
        <p:sp>
          <p:nvSpPr>
            <p:cNvPr id="6" name="テキスト ボックス 5"/>
            <p:cNvSpPr txBox="1"/>
            <p:nvPr/>
          </p:nvSpPr>
          <p:spPr>
            <a:xfrm>
              <a:off x="2973504" y="3708924"/>
              <a:ext cx="412893" cy="420628"/>
            </a:xfrm>
            <a:prstGeom prst="rect">
              <a:avLst/>
            </a:prstGeom>
            <a:noFill/>
          </p:spPr>
          <p:txBody>
            <a:bodyPr wrap="none" rtlCol="0">
              <a:spAutoFit/>
            </a:bodyPr>
            <a:lstStyle/>
            <a:p>
              <a:r>
                <a:rPr kumimoji="1" lang="en-US" altLang="ja-JP" sz="1600" dirty="0" smtClean="0">
                  <a:solidFill>
                    <a:srgbClr val="FF0000"/>
                  </a:solidFill>
                </a:rPr>
                <a:t>12</a:t>
              </a:r>
              <a:endParaRPr kumimoji="1" lang="ja-JP" altLang="en-US" sz="1600" dirty="0">
                <a:solidFill>
                  <a:srgbClr val="FF0000"/>
                </a:solidFill>
              </a:endParaRPr>
            </a:p>
          </p:txBody>
        </p:sp>
        <p:sp>
          <p:nvSpPr>
            <p:cNvPr id="7" name="テキスト ボックス 6"/>
            <p:cNvSpPr txBox="1"/>
            <p:nvPr/>
          </p:nvSpPr>
          <p:spPr>
            <a:xfrm>
              <a:off x="2921207" y="4389462"/>
              <a:ext cx="412893" cy="420628"/>
            </a:xfrm>
            <a:prstGeom prst="rect">
              <a:avLst/>
            </a:prstGeom>
            <a:noFill/>
          </p:spPr>
          <p:txBody>
            <a:bodyPr wrap="none" rtlCol="0">
              <a:spAutoFit/>
            </a:bodyPr>
            <a:lstStyle/>
            <a:p>
              <a:r>
                <a:rPr kumimoji="1" lang="en-US" altLang="ja-JP" sz="1600" dirty="0" smtClean="0">
                  <a:solidFill>
                    <a:srgbClr val="FF0000"/>
                  </a:solidFill>
                </a:rPr>
                <a:t>14</a:t>
              </a:r>
              <a:endParaRPr kumimoji="1" lang="ja-JP" altLang="en-US" sz="1600" dirty="0">
                <a:solidFill>
                  <a:srgbClr val="FF0000"/>
                </a:solidFill>
              </a:endParaRPr>
            </a:p>
          </p:txBody>
        </p:sp>
        <p:sp>
          <p:nvSpPr>
            <p:cNvPr id="8" name="テキスト ボックス 7"/>
            <p:cNvSpPr txBox="1"/>
            <p:nvPr/>
          </p:nvSpPr>
          <p:spPr>
            <a:xfrm>
              <a:off x="4067193" y="3714288"/>
              <a:ext cx="298780" cy="420628"/>
            </a:xfrm>
            <a:prstGeom prst="rect">
              <a:avLst/>
            </a:prstGeom>
            <a:noFill/>
          </p:spPr>
          <p:txBody>
            <a:bodyPr wrap="none" rtlCol="0">
              <a:spAutoFit/>
            </a:bodyPr>
            <a:lstStyle/>
            <a:p>
              <a:r>
                <a:rPr lang="en-US" altLang="ja-JP" sz="1600" dirty="0">
                  <a:solidFill>
                    <a:srgbClr val="FF0000"/>
                  </a:solidFill>
                </a:rPr>
                <a:t>8</a:t>
              </a:r>
              <a:endParaRPr kumimoji="1" lang="ja-JP" altLang="en-US" sz="1600" dirty="0">
                <a:solidFill>
                  <a:srgbClr val="FF0000"/>
                </a:solidFill>
              </a:endParaRPr>
            </a:p>
          </p:txBody>
        </p:sp>
        <p:sp>
          <p:nvSpPr>
            <p:cNvPr id="9" name="テキスト ボックス 8"/>
            <p:cNvSpPr txBox="1"/>
            <p:nvPr/>
          </p:nvSpPr>
          <p:spPr>
            <a:xfrm>
              <a:off x="5083199" y="3716139"/>
              <a:ext cx="298780" cy="420628"/>
            </a:xfrm>
            <a:prstGeom prst="rect">
              <a:avLst/>
            </a:prstGeom>
            <a:noFill/>
          </p:spPr>
          <p:txBody>
            <a:bodyPr wrap="none" rtlCol="0">
              <a:spAutoFit/>
            </a:bodyPr>
            <a:lstStyle/>
            <a:p>
              <a:r>
                <a:rPr lang="en-US" altLang="ja-JP" sz="1600" dirty="0">
                  <a:solidFill>
                    <a:srgbClr val="FF0000"/>
                  </a:solidFill>
                </a:rPr>
                <a:t>8</a:t>
              </a:r>
              <a:endParaRPr kumimoji="1" lang="ja-JP" altLang="en-US" sz="1600" dirty="0">
                <a:solidFill>
                  <a:srgbClr val="FF0000"/>
                </a:solidFill>
              </a:endParaRPr>
            </a:p>
          </p:txBody>
        </p:sp>
        <p:sp>
          <p:nvSpPr>
            <p:cNvPr id="10" name="テキスト ボックス 9"/>
            <p:cNvSpPr txBox="1"/>
            <p:nvPr/>
          </p:nvSpPr>
          <p:spPr>
            <a:xfrm>
              <a:off x="6106638" y="3746279"/>
              <a:ext cx="298780" cy="420628"/>
            </a:xfrm>
            <a:prstGeom prst="rect">
              <a:avLst/>
            </a:prstGeom>
            <a:noFill/>
          </p:spPr>
          <p:txBody>
            <a:bodyPr wrap="none" rtlCol="0">
              <a:spAutoFit/>
            </a:bodyPr>
            <a:lstStyle/>
            <a:p>
              <a:r>
                <a:rPr lang="en-US" altLang="ja-JP" sz="1600" dirty="0">
                  <a:solidFill>
                    <a:srgbClr val="FF0000"/>
                  </a:solidFill>
                </a:rPr>
                <a:t>8</a:t>
              </a:r>
              <a:endParaRPr kumimoji="1" lang="ja-JP" altLang="en-US" sz="1600" dirty="0">
                <a:solidFill>
                  <a:srgbClr val="FF0000"/>
                </a:solidFill>
              </a:endParaRPr>
            </a:p>
          </p:txBody>
        </p:sp>
        <p:sp>
          <p:nvSpPr>
            <p:cNvPr id="11" name="テキスト ボックス 10"/>
            <p:cNvSpPr txBox="1"/>
            <p:nvPr/>
          </p:nvSpPr>
          <p:spPr>
            <a:xfrm>
              <a:off x="3953080" y="4381735"/>
              <a:ext cx="401572" cy="420628"/>
            </a:xfrm>
            <a:prstGeom prst="rect">
              <a:avLst/>
            </a:prstGeom>
            <a:noFill/>
          </p:spPr>
          <p:txBody>
            <a:bodyPr wrap="none" rtlCol="0">
              <a:spAutoFit/>
            </a:bodyPr>
            <a:lstStyle/>
            <a:p>
              <a:r>
                <a:rPr kumimoji="1" lang="en-US" altLang="ja-JP" sz="1600" dirty="0" smtClean="0">
                  <a:solidFill>
                    <a:srgbClr val="FF0000"/>
                  </a:solidFill>
                </a:rPr>
                <a:t>11</a:t>
              </a:r>
              <a:endParaRPr kumimoji="1" lang="ja-JP" altLang="en-US" sz="1600" dirty="0">
                <a:solidFill>
                  <a:srgbClr val="FF0000"/>
                </a:solidFill>
              </a:endParaRPr>
            </a:p>
          </p:txBody>
        </p:sp>
        <p:sp>
          <p:nvSpPr>
            <p:cNvPr id="12" name="テキスト ボックス 11"/>
            <p:cNvSpPr txBox="1"/>
            <p:nvPr/>
          </p:nvSpPr>
          <p:spPr>
            <a:xfrm>
              <a:off x="4980406" y="4374520"/>
              <a:ext cx="412893" cy="420628"/>
            </a:xfrm>
            <a:prstGeom prst="rect">
              <a:avLst/>
            </a:prstGeom>
            <a:noFill/>
          </p:spPr>
          <p:txBody>
            <a:bodyPr wrap="none" rtlCol="0">
              <a:spAutoFit/>
            </a:bodyPr>
            <a:lstStyle/>
            <a:p>
              <a:r>
                <a:rPr kumimoji="1" lang="en-US" altLang="ja-JP" sz="1600" dirty="0" smtClean="0">
                  <a:solidFill>
                    <a:srgbClr val="FF0000"/>
                  </a:solidFill>
                </a:rPr>
                <a:t>10</a:t>
              </a:r>
              <a:endParaRPr kumimoji="1" lang="ja-JP" altLang="en-US" sz="1600" dirty="0">
                <a:solidFill>
                  <a:srgbClr val="FF0000"/>
                </a:solidFill>
              </a:endParaRPr>
            </a:p>
          </p:txBody>
        </p:sp>
        <p:sp>
          <p:nvSpPr>
            <p:cNvPr id="13" name="テキスト ボックス 12"/>
            <p:cNvSpPr txBox="1"/>
            <p:nvPr/>
          </p:nvSpPr>
          <p:spPr>
            <a:xfrm>
              <a:off x="6041201" y="4362306"/>
              <a:ext cx="401572" cy="420628"/>
            </a:xfrm>
            <a:prstGeom prst="rect">
              <a:avLst/>
            </a:prstGeom>
            <a:noFill/>
          </p:spPr>
          <p:txBody>
            <a:bodyPr wrap="none" rtlCol="0">
              <a:spAutoFit/>
            </a:bodyPr>
            <a:lstStyle/>
            <a:p>
              <a:r>
                <a:rPr kumimoji="1" lang="en-US" altLang="ja-JP" sz="1600" dirty="0" smtClean="0">
                  <a:solidFill>
                    <a:srgbClr val="FF0000"/>
                  </a:solidFill>
                </a:rPr>
                <a:t>11</a:t>
              </a:r>
              <a:endParaRPr kumimoji="1" lang="ja-JP" altLang="en-US" sz="1600" dirty="0">
                <a:solidFill>
                  <a:srgbClr val="FF0000"/>
                </a:solidFill>
              </a:endParaRPr>
            </a:p>
          </p:txBody>
        </p:sp>
        <p:sp>
          <p:nvSpPr>
            <p:cNvPr id="14" name="テキスト ボックス 13"/>
            <p:cNvSpPr txBox="1"/>
            <p:nvPr/>
          </p:nvSpPr>
          <p:spPr>
            <a:xfrm>
              <a:off x="2984825" y="5624841"/>
              <a:ext cx="412893" cy="420628"/>
            </a:xfrm>
            <a:prstGeom prst="rect">
              <a:avLst/>
            </a:prstGeom>
            <a:noFill/>
          </p:spPr>
          <p:txBody>
            <a:bodyPr wrap="none" rtlCol="0">
              <a:spAutoFit/>
            </a:bodyPr>
            <a:lstStyle/>
            <a:p>
              <a:r>
                <a:rPr kumimoji="1" lang="en-US" altLang="ja-JP" sz="1600" dirty="0" smtClean="0">
                  <a:solidFill>
                    <a:srgbClr val="FF0000"/>
                  </a:solidFill>
                </a:rPr>
                <a:t>12</a:t>
              </a:r>
              <a:endParaRPr kumimoji="1" lang="ja-JP" altLang="en-US" sz="1600" dirty="0">
                <a:solidFill>
                  <a:srgbClr val="FF0000"/>
                </a:solidFill>
              </a:endParaRPr>
            </a:p>
          </p:txBody>
        </p:sp>
        <p:sp>
          <p:nvSpPr>
            <p:cNvPr id="15" name="テキスト ボックス 14"/>
            <p:cNvSpPr txBox="1"/>
            <p:nvPr/>
          </p:nvSpPr>
          <p:spPr>
            <a:xfrm>
              <a:off x="4067193" y="5617370"/>
              <a:ext cx="298780" cy="420628"/>
            </a:xfrm>
            <a:prstGeom prst="rect">
              <a:avLst/>
            </a:prstGeom>
            <a:noFill/>
          </p:spPr>
          <p:txBody>
            <a:bodyPr wrap="none" rtlCol="0">
              <a:spAutoFit/>
            </a:bodyPr>
            <a:lstStyle/>
            <a:p>
              <a:r>
                <a:rPr lang="en-US" altLang="ja-JP" sz="1600" dirty="0">
                  <a:solidFill>
                    <a:srgbClr val="FF0000"/>
                  </a:solidFill>
                </a:rPr>
                <a:t>8</a:t>
              </a:r>
              <a:endParaRPr kumimoji="1" lang="ja-JP" altLang="en-US" sz="1600" dirty="0">
                <a:solidFill>
                  <a:srgbClr val="FF0000"/>
                </a:solidFill>
              </a:endParaRPr>
            </a:p>
          </p:txBody>
        </p:sp>
        <p:sp>
          <p:nvSpPr>
            <p:cNvPr id="16" name="テキスト ボックス 15"/>
            <p:cNvSpPr txBox="1"/>
            <p:nvPr/>
          </p:nvSpPr>
          <p:spPr>
            <a:xfrm>
              <a:off x="5113082" y="5609899"/>
              <a:ext cx="298780" cy="420628"/>
            </a:xfrm>
            <a:prstGeom prst="rect">
              <a:avLst/>
            </a:prstGeom>
            <a:noFill/>
          </p:spPr>
          <p:txBody>
            <a:bodyPr wrap="none" rtlCol="0">
              <a:spAutoFit/>
            </a:bodyPr>
            <a:lstStyle/>
            <a:p>
              <a:r>
                <a:rPr lang="en-US" altLang="ja-JP" sz="1600" dirty="0">
                  <a:solidFill>
                    <a:srgbClr val="FF0000"/>
                  </a:solidFill>
                </a:rPr>
                <a:t>9</a:t>
              </a:r>
              <a:endParaRPr kumimoji="1" lang="ja-JP" altLang="en-US" sz="1600" dirty="0">
                <a:solidFill>
                  <a:srgbClr val="FF0000"/>
                </a:solidFill>
              </a:endParaRPr>
            </a:p>
          </p:txBody>
        </p:sp>
        <p:sp>
          <p:nvSpPr>
            <p:cNvPr id="17" name="テキスト ボックス 16"/>
            <p:cNvSpPr txBox="1"/>
            <p:nvPr/>
          </p:nvSpPr>
          <p:spPr>
            <a:xfrm>
              <a:off x="6143993" y="5609385"/>
              <a:ext cx="298780" cy="420628"/>
            </a:xfrm>
            <a:prstGeom prst="rect">
              <a:avLst/>
            </a:prstGeom>
            <a:noFill/>
          </p:spPr>
          <p:txBody>
            <a:bodyPr wrap="none" rtlCol="0">
              <a:spAutoFit/>
            </a:bodyPr>
            <a:lstStyle/>
            <a:p>
              <a:r>
                <a:rPr lang="en-US" altLang="ja-JP" sz="1600" dirty="0">
                  <a:solidFill>
                    <a:srgbClr val="FF0000"/>
                  </a:solidFill>
                </a:rPr>
                <a:t>8</a:t>
              </a:r>
              <a:endParaRPr kumimoji="1" lang="ja-JP" altLang="en-US" sz="1600" dirty="0">
                <a:solidFill>
                  <a:srgbClr val="FF0000"/>
                </a:solidFill>
              </a:endParaRPr>
            </a:p>
          </p:txBody>
        </p:sp>
        <p:sp>
          <p:nvSpPr>
            <p:cNvPr id="18" name="テキスト ボックス 17"/>
            <p:cNvSpPr txBox="1"/>
            <p:nvPr/>
          </p:nvSpPr>
          <p:spPr>
            <a:xfrm>
              <a:off x="2692347" y="5012507"/>
              <a:ext cx="412893" cy="420628"/>
            </a:xfrm>
            <a:prstGeom prst="rect">
              <a:avLst/>
            </a:prstGeom>
            <a:noFill/>
          </p:spPr>
          <p:txBody>
            <a:bodyPr wrap="none" rtlCol="0">
              <a:spAutoFit/>
            </a:bodyPr>
            <a:lstStyle/>
            <a:p>
              <a:r>
                <a:rPr kumimoji="1" lang="en-US" altLang="ja-JP" sz="1600" dirty="0" smtClean="0">
                  <a:solidFill>
                    <a:srgbClr val="FF0000"/>
                  </a:solidFill>
                </a:rPr>
                <a:t>14</a:t>
              </a:r>
              <a:endParaRPr kumimoji="1" lang="ja-JP" altLang="en-US" sz="1600" dirty="0">
                <a:solidFill>
                  <a:srgbClr val="FF0000"/>
                </a:solidFill>
              </a:endParaRPr>
            </a:p>
          </p:txBody>
        </p:sp>
        <p:sp>
          <p:nvSpPr>
            <p:cNvPr id="19" name="テキスト ボックス 18"/>
            <p:cNvSpPr txBox="1"/>
            <p:nvPr/>
          </p:nvSpPr>
          <p:spPr>
            <a:xfrm>
              <a:off x="3717918" y="5020088"/>
              <a:ext cx="401572" cy="420628"/>
            </a:xfrm>
            <a:prstGeom prst="rect">
              <a:avLst/>
            </a:prstGeom>
            <a:noFill/>
          </p:spPr>
          <p:txBody>
            <a:bodyPr wrap="none" rtlCol="0">
              <a:spAutoFit/>
            </a:bodyPr>
            <a:lstStyle/>
            <a:p>
              <a:r>
                <a:rPr kumimoji="1" lang="en-US" altLang="ja-JP" sz="1600" dirty="0" smtClean="0">
                  <a:solidFill>
                    <a:srgbClr val="FF0000"/>
                  </a:solidFill>
                </a:rPr>
                <a:t>11</a:t>
              </a:r>
              <a:endParaRPr kumimoji="1" lang="ja-JP" altLang="en-US" sz="1600" dirty="0">
                <a:solidFill>
                  <a:srgbClr val="FF0000"/>
                </a:solidFill>
              </a:endParaRPr>
            </a:p>
          </p:txBody>
        </p:sp>
        <p:sp>
          <p:nvSpPr>
            <p:cNvPr id="20" name="テキスト ボックス 19"/>
            <p:cNvSpPr txBox="1"/>
            <p:nvPr/>
          </p:nvSpPr>
          <p:spPr>
            <a:xfrm>
              <a:off x="4729133" y="5027559"/>
              <a:ext cx="412893" cy="420628"/>
            </a:xfrm>
            <a:prstGeom prst="rect">
              <a:avLst/>
            </a:prstGeom>
            <a:noFill/>
          </p:spPr>
          <p:txBody>
            <a:bodyPr wrap="none" rtlCol="0">
              <a:spAutoFit/>
            </a:bodyPr>
            <a:lstStyle/>
            <a:p>
              <a:r>
                <a:rPr kumimoji="1" lang="en-US" altLang="ja-JP" sz="1600" dirty="0" smtClean="0">
                  <a:solidFill>
                    <a:srgbClr val="FF0000"/>
                  </a:solidFill>
                </a:rPr>
                <a:t>10</a:t>
              </a:r>
              <a:endParaRPr kumimoji="1" lang="ja-JP" altLang="en-US" sz="1600" dirty="0">
                <a:solidFill>
                  <a:srgbClr val="FF0000"/>
                </a:solidFill>
              </a:endParaRPr>
            </a:p>
          </p:txBody>
        </p:sp>
        <p:sp>
          <p:nvSpPr>
            <p:cNvPr id="21" name="テキスト ボックス 20"/>
            <p:cNvSpPr txBox="1"/>
            <p:nvPr/>
          </p:nvSpPr>
          <p:spPr>
            <a:xfrm>
              <a:off x="5768455" y="5028550"/>
              <a:ext cx="412893" cy="420628"/>
            </a:xfrm>
            <a:prstGeom prst="rect">
              <a:avLst/>
            </a:prstGeom>
            <a:noFill/>
          </p:spPr>
          <p:txBody>
            <a:bodyPr wrap="none" rtlCol="0">
              <a:spAutoFit/>
            </a:bodyPr>
            <a:lstStyle/>
            <a:p>
              <a:r>
                <a:rPr kumimoji="1" lang="en-US" altLang="ja-JP" sz="1600" dirty="0" smtClean="0">
                  <a:solidFill>
                    <a:srgbClr val="FF0000"/>
                  </a:solidFill>
                </a:rPr>
                <a:t>10</a:t>
              </a:r>
              <a:endParaRPr kumimoji="1" lang="ja-JP" altLang="en-US" sz="1600" dirty="0">
                <a:solidFill>
                  <a:srgbClr val="FF0000"/>
                </a:solidFill>
              </a:endParaRPr>
            </a:p>
          </p:txBody>
        </p:sp>
      </p:grpSp>
    </p:spTree>
    <p:extLst>
      <p:ext uri="{BB962C8B-B14F-4D97-AF65-F5344CB8AC3E}">
        <p14:creationId xmlns:p14="http://schemas.microsoft.com/office/powerpoint/2010/main" val="3086194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600" dirty="0" smtClean="0"/>
              <a:t>文献による</a:t>
            </a:r>
            <a:r>
              <a:rPr lang="en-US" altLang="ja-JP" sz="3600" dirty="0" smtClean="0"/>
              <a:t>TPS</a:t>
            </a:r>
            <a:r>
              <a:rPr lang="ja-JP" altLang="en-US" sz="3600" dirty="0" smtClean="0"/>
              <a:t>の疑問点</a:t>
            </a:r>
            <a:endParaRPr kumimoji="1" lang="ja-JP" altLang="en-US" sz="3600" dirty="0"/>
          </a:p>
        </p:txBody>
      </p:sp>
      <p:sp>
        <p:nvSpPr>
          <p:cNvPr id="3" name="コンテンツ プレースホルダー 2"/>
          <p:cNvSpPr>
            <a:spLocks noGrp="1"/>
          </p:cNvSpPr>
          <p:nvPr>
            <p:ph idx="1"/>
          </p:nvPr>
        </p:nvSpPr>
        <p:spPr>
          <a:xfrm>
            <a:off x="430225" y="1167777"/>
            <a:ext cx="9605151" cy="5543224"/>
          </a:xfrm>
        </p:spPr>
        <p:txBody>
          <a:bodyPr/>
          <a:lstStyle/>
          <a:p>
            <a:r>
              <a:rPr lang="ja-JP" altLang="en-US" sz="2800" dirty="0" smtClean="0"/>
              <a:t>部分的な転調が起こっているコード進行に対しての実験が行われていない</a:t>
            </a:r>
            <a:r>
              <a:rPr lang="en-US" altLang="ja-JP" sz="2800" dirty="0" smtClean="0"/>
              <a:t/>
            </a:r>
            <a:br>
              <a:rPr lang="en-US" altLang="ja-JP" sz="2800" dirty="0" smtClean="0"/>
            </a:br>
            <a:r>
              <a:rPr lang="en-US" altLang="ja-JP" sz="2800" dirty="0" smtClean="0"/>
              <a:t>→</a:t>
            </a:r>
            <a:r>
              <a:rPr lang="ja-JP" altLang="en-US" sz="2800" dirty="0" smtClean="0"/>
              <a:t>次のスライドで実験結果を述べる</a:t>
            </a:r>
            <a:endParaRPr lang="en-US" altLang="ja-JP" sz="2800" dirty="0" smtClean="0"/>
          </a:p>
          <a:p>
            <a:endParaRPr lang="en-US" altLang="ja-JP" sz="2800" dirty="0" smtClean="0"/>
          </a:p>
          <a:p>
            <a:r>
              <a:rPr lang="ja-JP" altLang="en-US" sz="2800" dirty="0" smtClean="0"/>
              <a:t>どの短音階を採用しているのかの記述がなされていない</a:t>
            </a:r>
            <a:r>
              <a:rPr lang="en-US" altLang="ja-JP" sz="2800" dirty="0" smtClean="0"/>
              <a:t/>
            </a:r>
            <a:br>
              <a:rPr lang="en-US" altLang="ja-JP" sz="2800" dirty="0" smtClean="0"/>
            </a:br>
            <a:r>
              <a:rPr lang="en-US" altLang="ja-JP" sz="2800" dirty="0" smtClean="0"/>
              <a:t>→</a:t>
            </a:r>
            <a:r>
              <a:rPr lang="ja-JP" altLang="en-US" sz="2800" dirty="0" smtClean="0"/>
              <a:t>現在は自然的短音階を用いる</a:t>
            </a:r>
            <a:endParaRPr lang="en-US" altLang="ja-JP" sz="2800" dirty="0" smtClean="0"/>
          </a:p>
          <a:p>
            <a:endParaRPr lang="en-US" altLang="ja-JP" sz="2800" dirty="0" smtClean="0"/>
          </a:p>
          <a:p>
            <a:r>
              <a:rPr lang="ja-JP" altLang="en-US" sz="2800" dirty="0" smtClean="0"/>
              <a:t>遷移前後のどちらの調の</a:t>
            </a:r>
            <a:r>
              <a:rPr lang="ja-JP" altLang="en-US" sz="2800" dirty="0"/>
              <a:t>和音の</a:t>
            </a:r>
            <a:r>
              <a:rPr lang="ja-JP" altLang="en-US" sz="2800" dirty="0" smtClean="0"/>
              <a:t>五度圏を拡張をさせるのか不明</a:t>
            </a:r>
            <a:r>
              <a:rPr lang="en-US" altLang="ja-JP" sz="2800" dirty="0" smtClean="0"/>
              <a:t/>
            </a:r>
            <a:br>
              <a:rPr lang="en-US" altLang="ja-JP" sz="2800" dirty="0" smtClean="0"/>
            </a:br>
            <a:r>
              <a:rPr lang="en-US" altLang="ja-JP" sz="2800" dirty="0" smtClean="0"/>
              <a:t>→</a:t>
            </a:r>
            <a:r>
              <a:rPr lang="ja-JP" altLang="en-US" sz="2800" dirty="0" smtClean="0"/>
              <a:t>現在は遷移前の調を用いてる。追試より文献も。</a:t>
            </a:r>
            <a:endParaRPr lang="en-US" altLang="ja-JP" sz="2800" dirty="0"/>
          </a:p>
          <a:p>
            <a:endParaRPr lang="en-US" altLang="ja-JP" sz="2800" dirty="0"/>
          </a:p>
          <a:p>
            <a:pPr marL="0" indent="0">
              <a:buNone/>
            </a:pPr>
            <a:endParaRPr lang="en-US" altLang="ja-JP" sz="2800" dirty="0"/>
          </a:p>
          <a:p>
            <a:endParaRPr lang="en-US" altLang="ja-JP" sz="2800" dirty="0" smtClean="0"/>
          </a:p>
        </p:txBody>
      </p:sp>
    </p:spTree>
    <p:extLst>
      <p:ext uri="{BB962C8B-B14F-4D97-AF65-F5344CB8AC3E}">
        <p14:creationId xmlns:p14="http://schemas.microsoft.com/office/powerpoint/2010/main" val="19793742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600" dirty="0" smtClean="0"/>
              <a:t>転調を含むコード進行に対する実験</a:t>
            </a:r>
            <a:endParaRPr kumimoji="1" lang="ja-JP" altLang="en-US" sz="3600" dirty="0"/>
          </a:p>
        </p:txBody>
      </p:sp>
      <p:sp>
        <p:nvSpPr>
          <p:cNvPr id="3" name="コンテンツ プレースホルダー 2"/>
          <p:cNvSpPr>
            <a:spLocks noGrp="1"/>
          </p:cNvSpPr>
          <p:nvPr>
            <p:ph idx="1"/>
          </p:nvPr>
        </p:nvSpPr>
        <p:spPr>
          <a:xfrm>
            <a:off x="430225" y="1167777"/>
            <a:ext cx="9605151" cy="5543224"/>
          </a:xfrm>
        </p:spPr>
        <p:txBody>
          <a:bodyPr/>
          <a:lstStyle/>
          <a:p>
            <a:r>
              <a:rPr lang="en-US" altLang="ja-JP" sz="2800" dirty="0" smtClean="0"/>
              <a:t>Dm→G7→C→Cm→F7→B♭</a:t>
            </a:r>
            <a:r>
              <a:rPr lang="ja-JP" altLang="en-US" sz="2800" dirty="0" smtClean="0"/>
              <a:t>の和声解析</a:t>
            </a:r>
            <a:endParaRPr lang="en-US" altLang="ja-JP" sz="2800" dirty="0" smtClean="0"/>
          </a:p>
          <a:p>
            <a:r>
              <a:rPr lang="ja-JP" altLang="en-US" sz="2800" dirty="0" smtClean="0"/>
              <a:t>期待</a:t>
            </a:r>
            <a:r>
              <a:rPr lang="en-US" altLang="ja-JP" sz="2800" dirty="0" smtClean="0"/>
              <a:t> : ⅱ/C  Ⅴ7/C  Ⅰ/C</a:t>
            </a:r>
            <a:r>
              <a:rPr lang="en-US" altLang="ja-JP" sz="2800" dirty="0"/>
              <a:t> </a:t>
            </a:r>
            <a:r>
              <a:rPr lang="en-US" altLang="ja-JP" sz="2800" dirty="0" smtClean="0"/>
              <a:t>  ⅱ/B♭   Ⅴ7/B♭  Ⅰ/B♭  </a:t>
            </a:r>
          </a:p>
          <a:p>
            <a:r>
              <a:rPr lang="ja-JP" altLang="en-US" sz="2800" dirty="0" smtClean="0"/>
              <a:t>実験結果</a:t>
            </a:r>
            <a:r>
              <a:rPr lang="en-US" altLang="ja-JP" sz="2800" dirty="0" smtClean="0"/>
              <a:t> : </a:t>
            </a:r>
            <a:r>
              <a:rPr lang="ja-JP" altLang="en-US" sz="2800" dirty="0" smtClean="0"/>
              <a:t>まったく転調しなくなった</a:t>
            </a:r>
            <a:endParaRPr lang="en-US" altLang="ja-JP" sz="2800" dirty="0" smtClean="0"/>
          </a:p>
          <a:p>
            <a:r>
              <a:rPr lang="ja-JP" altLang="en-US" sz="2800" dirty="0" smtClean="0"/>
              <a:t>考察</a:t>
            </a:r>
            <a:r>
              <a:rPr lang="en-US" altLang="ja-JP" sz="2800" dirty="0" smtClean="0"/>
              <a:t> : </a:t>
            </a:r>
            <a:r>
              <a:rPr lang="ja-JP" altLang="en-US" sz="2800" dirty="0" smtClean="0"/>
              <a:t>非調構成音を含む和音に対しての距離が小さすぎるため、本来転調すべきコード進行に対しても転調なし</a:t>
            </a:r>
            <a:endParaRPr lang="en-US" altLang="ja-JP" sz="2800" dirty="0"/>
          </a:p>
          <a:p>
            <a:endParaRPr lang="en-US" altLang="ja-JP" sz="2800" dirty="0"/>
          </a:p>
          <a:p>
            <a:pPr marL="0" indent="0">
              <a:buNone/>
            </a:pPr>
            <a:endParaRPr lang="en-US" altLang="ja-JP" sz="2800" dirty="0"/>
          </a:p>
          <a:p>
            <a:endParaRPr lang="en-US" altLang="ja-JP" sz="2800" dirty="0" smtClean="0"/>
          </a:p>
        </p:txBody>
      </p:sp>
      <p:graphicFrame>
        <p:nvGraphicFramePr>
          <p:cNvPr id="4" name="表 3"/>
          <p:cNvGraphicFramePr>
            <a:graphicFrameLocks noGrp="1"/>
          </p:cNvGraphicFramePr>
          <p:nvPr>
            <p:extLst>
              <p:ext uri="{D42A27DB-BD31-4B8C-83A1-F6EECF244321}">
                <p14:modId xmlns:p14="http://schemas.microsoft.com/office/powerpoint/2010/main" val="2420455338"/>
              </p:ext>
            </p:extLst>
          </p:nvPr>
        </p:nvGraphicFramePr>
        <p:xfrm>
          <a:off x="273050" y="4159238"/>
          <a:ext cx="9353172" cy="2223454"/>
        </p:xfrm>
        <a:graphic>
          <a:graphicData uri="http://schemas.openxmlformats.org/drawingml/2006/table">
            <a:tbl>
              <a:tblPr firstRow="1" bandRow="1">
                <a:tableStyleId>{2D5ABB26-0587-4C30-8999-92F81FD0307C}</a:tableStyleId>
              </a:tblPr>
              <a:tblGrid>
                <a:gridCol w="859118"/>
                <a:gridCol w="762000"/>
                <a:gridCol w="1045882"/>
                <a:gridCol w="642471"/>
                <a:gridCol w="889000"/>
                <a:gridCol w="791882"/>
                <a:gridCol w="889000"/>
                <a:gridCol w="837404"/>
                <a:gridCol w="988778"/>
                <a:gridCol w="768832"/>
                <a:gridCol w="878805"/>
              </a:tblGrid>
              <a:tr h="378517">
                <a:tc>
                  <a:txBody>
                    <a:bodyPr/>
                    <a:lstStyle/>
                    <a:p>
                      <a:pPr algn="ctr"/>
                      <a:r>
                        <a:rPr lang="en-US" altLang="ja-JP" sz="1800" dirty="0" smtClean="0"/>
                        <a:t>ⅱ/C</a:t>
                      </a:r>
                      <a:endParaRPr kumimoji="1" lang="ja-JP" altLang="en-US" dirty="0"/>
                    </a:p>
                  </a:txBody>
                  <a:tcPr>
                    <a:solidFill>
                      <a:schemeClr val="accent2">
                        <a:lumMod val="75000"/>
                        <a:alpha val="20000"/>
                      </a:schemeClr>
                    </a:solidFill>
                  </a:tcPr>
                </a:tc>
                <a:tc>
                  <a:txBody>
                    <a:bodyPr/>
                    <a:lstStyle/>
                    <a:p>
                      <a:endParaRPr lang="ja-JP" altLang="en-US" dirty="0"/>
                    </a:p>
                  </a:txBody>
                  <a:tcPr>
                    <a:solidFill>
                      <a:schemeClr val="bg1"/>
                    </a:solidFill>
                  </a:tcPr>
                </a:tc>
                <a:tc>
                  <a:txBody>
                    <a:bodyPr/>
                    <a:lstStyle/>
                    <a:p>
                      <a:pPr algn="ctr"/>
                      <a:r>
                        <a:rPr lang="en-US" altLang="ja-JP" sz="1800" dirty="0" smtClean="0"/>
                        <a:t>Ⅴ7/C</a:t>
                      </a:r>
                      <a:endParaRPr kumimoji="1" lang="ja-JP" altLang="en-US" dirty="0"/>
                    </a:p>
                  </a:txBody>
                  <a:tcPr>
                    <a:solidFill>
                      <a:schemeClr val="accent2">
                        <a:lumMod val="75000"/>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Ⅰ/C</a:t>
                      </a:r>
                      <a:endParaRPr kumimoji="1" lang="ja-JP" altLang="en-US" dirty="0"/>
                    </a:p>
                  </a:txBody>
                  <a:tcPr>
                    <a:solidFill>
                      <a:schemeClr val="accent2">
                        <a:lumMod val="75000"/>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ⅰ/C</a:t>
                      </a:r>
                      <a:endParaRPr kumimoji="1" lang="ja-JP" altLang="en-US" dirty="0"/>
                    </a:p>
                  </a:txBody>
                  <a:tcPr>
                    <a:solidFill>
                      <a:schemeClr val="accent2">
                        <a:lumMod val="75000"/>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Ⅳ7/C</a:t>
                      </a:r>
                      <a:endParaRPr kumimoji="1" lang="ja-JP" altLang="en-US" dirty="0"/>
                    </a:p>
                  </a:txBody>
                  <a:tcPr>
                    <a:solidFill>
                      <a:schemeClr val="accent2">
                        <a:lumMod val="75000"/>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Ⅶ♭/C </a:t>
                      </a:r>
                      <a:endParaRPr kumimoji="1" lang="ja-JP" altLang="en-US" dirty="0"/>
                    </a:p>
                  </a:txBody>
                  <a:tcPr>
                    <a:solidFill>
                      <a:schemeClr val="accent2">
                        <a:lumMod val="75000"/>
                        <a:alpha val="20000"/>
                      </a:schemeClr>
                    </a:solidFill>
                  </a:tcPr>
                </a:tc>
              </a:tr>
              <a:tr h="645585">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r>
              <a:tr h="833592">
                <a:tc>
                  <a:txBody>
                    <a:bodyPr/>
                    <a:lstStyle/>
                    <a:p>
                      <a:endParaRPr kumimoji="1" lang="ja-JP" altLang="en-US" dirty="0"/>
                    </a:p>
                  </a:txBody>
                  <a:tcPr/>
                </a:tc>
                <a:tc>
                  <a:txBody>
                    <a:bodyPr/>
                    <a:lstStyle/>
                    <a:p>
                      <a:pPr algn="ctr"/>
                      <a:endParaRPr kumimoji="1" lang="ja-JP" altLang="en-US" dirty="0"/>
                    </a:p>
                  </a:txBody>
                  <a:tcPr>
                    <a:solidFill>
                      <a:schemeClr val="bg1"/>
                    </a:solidFill>
                  </a:tcPr>
                </a:tc>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r>
              <a:tr h="343646">
                <a:tc>
                  <a:txBody>
                    <a:bodyPr/>
                    <a:lstStyle/>
                    <a:p>
                      <a:pPr algn="ctr"/>
                      <a:r>
                        <a:rPr lang="en-US" altLang="ja-JP" sz="1800" dirty="0" smtClean="0"/>
                        <a:t>ⅲ/B♭</a:t>
                      </a:r>
                      <a:endParaRPr kumimoji="1" lang="ja-JP" altLang="en-US" dirty="0"/>
                    </a:p>
                  </a:txBody>
                  <a:tcPr>
                    <a:solidFill>
                      <a:schemeClr val="accent6">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Ⅵ7/B♭</a:t>
                      </a:r>
                      <a:endParaRPr kumimoji="1" lang="ja-JP" altLang="en-US" dirty="0"/>
                    </a:p>
                  </a:txBody>
                  <a:tcPr>
                    <a:solidFill>
                      <a:schemeClr val="accent6">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Ⅱ/B♭</a:t>
                      </a:r>
                      <a:endParaRPr kumimoji="1" lang="ja-JP" altLang="en-US" dirty="0"/>
                    </a:p>
                  </a:txBody>
                  <a:tcPr>
                    <a:solidFill>
                      <a:schemeClr val="accent6">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ⅱ/B♭</a:t>
                      </a:r>
                      <a:endParaRPr kumimoji="1" lang="ja-JP" altLang="en-US" dirty="0"/>
                    </a:p>
                  </a:txBody>
                  <a:tcPr>
                    <a:solidFill>
                      <a:schemeClr val="accent6">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Ⅴ7/B♭</a:t>
                      </a:r>
                      <a:endParaRPr kumimoji="1" lang="ja-JP" altLang="en-US" dirty="0"/>
                    </a:p>
                  </a:txBody>
                  <a:tcPr>
                    <a:solidFill>
                      <a:schemeClr val="accent6">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Ⅰ/B♭ </a:t>
                      </a:r>
                      <a:endParaRPr kumimoji="1" lang="ja-JP" altLang="en-US" dirty="0"/>
                    </a:p>
                  </a:txBody>
                  <a:tcPr>
                    <a:solidFill>
                      <a:schemeClr val="accent6">
                        <a:alpha val="20000"/>
                      </a:schemeClr>
                    </a:solidFill>
                  </a:tcPr>
                </a:tc>
              </a:tr>
            </a:tbl>
          </a:graphicData>
        </a:graphic>
      </p:graphicFrame>
      <p:grpSp>
        <p:nvGrpSpPr>
          <p:cNvPr id="53" name="図形グループ 52"/>
          <p:cNvGrpSpPr/>
          <p:nvPr/>
        </p:nvGrpSpPr>
        <p:grpSpPr>
          <a:xfrm>
            <a:off x="734959" y="3948925"/>
            <a:ext cx="8583662" cy="3099054"/>
            <a:chOff x="734959" y="4023634"/>
            <a:chExt cx="8583662" cy="3099054"/>
          </a:xfrm>
        </p:grpSpPr>
        <p:grpSp>
          <p:nvGrpSpPr>
            <p:cNvPr id="31" name="図形グループ 30"/>
            <p:cNvGrpSpPr/>
            <p:nvPr/>
          </p:nvGrpSpPr>
          <p:grpSpPr>
            <a:xfrm>
              <a:off x="734959" y="4356871"/>
              <a:ext cx="8583662" cy="2765817"/>
              <a:chOff x="734959" y="4356871"/>
              <a:chExt cx="8583662" cy="2765817"/>
            </a:xfrm>
          </p:grpSpPr>
          <p:sp>
            <p:nvSpPr>
              <p:cNvPr id="13" name="右矢印 12"/>
              <p:cNvSpPr/>
              <p:nvPr/>
            </p:nvSpPr>
            <p:spPr bwMode="auto">
              <a:xfrm>
                <a:off x="6098985" y="4362824"/>
                <a:ext cx="1005541"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grpSp>
            <p:nvGrpSpPr>
              <p:cNvPr id="30" name="図形グループ 29"/>
              <p:cNvGrpSpPr/>
              <p:nvPr/>
            </p:nvGrpSpPr>
            <p:grpSpPr>
              <a:xfrm>
                <a:off x="734959" y="4356871"/>
                <a:ext cx="8583662" cy="2765817"/>
                <a:chOff x="734959" y="4356871"/>
                <a:chExt cx="8583662" cy="2765817"/>
              </a:xfrm>
            </p:grpSpPr>
            <p:sp>
              <p:nvSpPr>
                <p:cNvPr id="10" name="右矢印 9"/>
                <p:cNvSpPr/>
                <p:nvPr/>
              </p:nvSpPr>
              <p:spPr bwMode="auto">
                <a:xfrm>
                  <a:off x="1053351" y="4362824"/>
                  <a:ext cx="941294"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11" name="右矢印 10"/>
                <p:cNvSpPr/>
                <p:nvPr/>
              </p:nvSpPr>
              <p:spPr bwMode="auto">
                <a:xfrm>
                  <a:off x="2782045" y="4362824"/>
                  <a:ext cx="941294"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12" name="右矢印 11"/>
                <p:cNvSpPr/>
                <p:nvPr/>
              </p:nvSpPr>
              <p:spPr bwMode="auto">
                <a:xfrm>
                  <a:off x="4355350" y="4362824"/>
                  <a:ext cx="1011519"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14" name="右矢印 13"/>
                <p:cNvSpPr/>
                <p:nvPr/>
              </p:nvSpPr>
              <p:spPr bwMode="auto">
                <a:xfrm>
                  <a:off x="7899397" y="4362824"/>
                  <a:ext cx="941294"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15" name="右矢印 14"/>
                <p:cNvSpPr/>
                <p:nvPr/>
              </p:nvSpPr>
              <p:spPr bwMode="auto">
                <a:xfrm>
                  <a:off x="1053351" y="6225989"/>
                  <a:ext cx="941294" cy="896699"/>
                </a:xfrm>
                <a:prstGeom prst="rightArrow">
                  <a:avLst/>
                </a:prstGeom>
                <a:solidFill>
                  <a:srgbClr val="FF0000"/>
                </a:solidFill>
                <a:ln w="9525"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dirty="0">
                    <a:ln>
                      <a:noFill/>
                    </a:ln>
                    <a:solidFill>
                      <a:srgbClr val="4D4D4D"/>
                    </a:solidFill>
                    <a:effectLst/>
                    <a:latin typeface="Arial" charset="0"/>
                    <a:ea typeface="メイリオ" charset="0"/>
                    <a:cs typeface="メイリオ" charset="0"/>
                  </a:endParaRPr>
                </a:p>
              </p:txBody>
            </p:sp>
            <p:sp>
              <p:nvSpPr>
                <p:cNvPr id="16" name="右矢印 15"/>
                <p:cNvSpPr/>
                <p:nvPr/>
              </p:nvSpPr>
              <p:spPr bwMode="auto">
                <a:xfrm>
                  <a:off x="2782045" y="6225989"/>
                  <a:ext cx="941294" cy="896699"/>
                </a:xfrm>
                <a:prstGeom prst="rightArrow">
                  <a:avLst/>
                </a:prstGeom>
                <a:solidFill>
                  <a:srgbClr val="FF0000"/>
                </a:solidFill>
                <a:ln w="9525"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17" name="右矢印 16"/>
                <p:cNvSpPr/>
                <p:nvPr/>
              </p:nvSpPr>
              <p:spPr bwMode="auto">
                <a:xfrm>
                  <a:off x="4355350" y="6225989"/>
                  <a:ext cx="1011519" cy="896699"/>
                </a:xfrm>
                <a:prstGeom prst="rightArrow">
                  <a:avLst/>
                </a:prstGeom>
                <a:solidFill>
                  <a:srgbClr val="FF0000"/>
                </a:solidFill>
                <a:ln w="9525"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18" name="右矢印 17"/>
                <p:cNvSpPr/>
                <p:nvPr/>
              </p:nvSpPr>
              <p:spPr bwMode="auto">
                <a:xfrm>
                  <a:off x="6098985" y="6225989"/>
                  <a:ext cx="1005541" cy="896699"/>
                </a:xfrm>
                <a:prstGeom prst="rightArrow">
                  <a:avLst/>
                </a:prstGeom>
                <a:solidFill>
                  <a:srgbClr val="FF0000"/>
                </a:solidFill>
                <a:ln w="9525"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19" name="右矢印 18"/>
                <p:cNvSpPr/>
                <p:nvPr/>
              </p:nvSpPr>
              <p:spPr bwMode="auto">
                <a:xfrm>
                  <a:off x="7899397" y="6225989"/>
                  <a:ext cx="941294" cy="896699"/>
                </a:xfrm>
                <a:prstGeom prst="rightArrow">
                  <a:avLst/>
                </a:prstGeom>
                <a:solidFill>
                  <a:srgbClr val="FF0000"/>
                </a:solidFill>
                <a:ln w="9525"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0" name="右矢印 19"/>
                <p:cNvSpPr/>
                <p:nvPr/>
              </p:nvSpPr>
              <p:spPr bwMode="auto">
                <a:xfrm rot="2767031">
                  <a:off x="614319" y="4881917"/>
                  <a:ext cx="1946791"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1" name="右矢印 20"/>
                <p:cNvSpPr/>
                <p:nvPr/>
              </p:nvSpPr>
              <p:spPr bwMode="auto">
                <a:xfrm rot="2767031">
                  <a:off x="2218542" y="4881918"/>
                  <a:ext cx="1946791"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2" name="右矢印 21"/>
                <p:cNvSpPr/>
                <p:nvPr/>
              </p:nvSpPr>
              <p:spPr bwMode="auto">
                <a:xfrm rot="2767031">
                  <a:off x="3814719" y="4881919"/>
                  <a:ext cx="1946791"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3" name="右矢印 22"/>
                <p:cNvSpPr/>
                <p:nvPr/>
              </p:nvSpPr>
              <p:spPr bwMode="auto">
                <a:xfrm rot="2767031">
                  <a:off x="5435834" y="4881920"/>
                  <a:ext cx="1946791"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4" name="右矢印 23"/>
                <p:cNvSpPr/>
                <p:nvPr/>
              </p:nvSpPr>
              <p:spPr bwMode="auto">
                <a:xfrm rot="2767031">
                  <a:off x="7251190" y="4881917"/>
                  <a:ext cx="1946791"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5" name="右矢印 24"/>
                <p:cNvSpPr/>
                <p:nvPr/>
              </p:nvSpPr>
              <p:spPr bwMode="auto">
                <a:xfrm rot="18960585">
                  <a:off x="734959" y="4905583"/>
                  <a:ext cx="1946791"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6" name="右矢印 25"/>
                <p:cNvSpPr/>
                <p:nvPr/>
              </p:nvSpPr>
              <p:spPr bwMode="auto">
                <a:xfrm rot="18960585">
                  <a:off x="2339183" y="4905584"/>
                  <a:ext cx="1946791"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7" name="右矢印 26"/>
                <p:cNvSpPr/>
                <p:nvPr/>
              </p:nvSpPr>
              <p:spPr bwMode="auto">
                <a:xfrm rot="18960585">
                  <a:off x="3935359" y="4905585"/>
                  <a:ext cx="1946791"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8" name="右矢印 27"/>
                <p:cNvSpPr/>
                <p:nvPr/>
              </p:nvSpPr>
              <p:spPr bwMode="auto">
                <a:xfrm rot="18960585">
                  <a:off x="5556473" y="4905586"/>
                  <a:ext cx="1946791"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9" name="右矢印 28"/>
                <p:cNvSpPr/>
                <p:nvPr/>
              </p:nvSpPr>
              <p:spPr bwMode="auto">
                <a:xfrm rot="18960585">
                  <a:off x="7371830" y="4905583"/>
                  <a:ext cx="1946791"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grpSp>
        </p:grpSp>
        <p:sp>
          <p:nvSpPr>
            <p:cNvPr id="32" name="テキスト ボックス 31"/>
            <p:cNvSpPr txBox="1"/>
            <p:nvPr/>
          </p:nvSpPr>
          <p:spPr>
            <a:xfrm>
              <a:off x="1400826" y="4023634"/>
              <a:ext cx="298780" cy="420628"/>
            </a:xfrm>
            <a:prstGeom prst="rect">
              <a:avLst/>
            </a:prstGeom>
            <a:noFill/>
          </p:spPr>
          <p:txBody>
            <a:bodyPr wrap="none" rtlCol="0">
              <a:spAutoFit/>
            </a:bodyPr>
            <a:lstStyle/>
            <a:p>
              <a:r>
                <a:rPr lang="en-US" altLang="ja-JP" sz="1600" b="0" dirty="0">
                  <a:solidFill>
                    <a:srgbClr val="000000"/>
                  </a:solidFill>
                </a:rPr>
                <a:t>8</a:t>
              </a:r>
              <a:endParaRPr kumimoji="1" lang="ja-JP" altLang="en-US" sz="1600" b="0" dirty="0">
                <a:solidFill>
                  <a:srgbClr val="000000"/>
                </a:solidFill>
              </a:endParaRPr>
            </a:p>
          </p:txBody>
        </p:sp>
        <p:sp>
          <p:nvSpPr>
            <p:cNvPr id="34" name="テキスト ボックス 33"/>
            <p:cNvSpPr txBox="1"/>
            <p:nvPr/>
          </p:nvSpPr>
          <p:spPr>
            <a:xfrm>
              <a:off x="3084652" y="4023634"/>
              <a:ext cx="298780" cy="420628"/>
            </a:xfrm>
            <a:prstGeom prst="rect">
              <a:avLst/>
            </a:prstGeom>
            <a:noFill/>
          </p:spPr>
          <p:txBody>
            <a:bodyPr wrap="none" rtlCol="0">
              <a:spAutoFit/>
            </a:bodyPr>
            <a:lstStyle/>
            <a:p>
              <a:r>
                <a:rPr lang="en-US" altLang="ja-JP" sz="1600" b="0" dirty="0">
                  <a:solidFill>
                    <a:srgbClr val="000000"/>
                  </a:solidFill>
                </a:rPr>
                <a:t>8</a:t>
              </a:r>
              <a:endParaRPr kumimoji="1" lang="ja-JP" altLang="en-US" sz="1600" b="0" dirty="0">
                <a:solidFill>
                  <a:srgbClr val="000000"/>
                </a:solidFill>
              </a:endParaRPr>
            </a:p>
          </p:txBody>
        </p:sp>
        <p:sp>
          <p:nvSpPr>
            <p:cNvPr id="35" name="テキスト ボックス 34"/>
            <p:cNvSpPr txBox="1"/>
            <p:nvPr/>
          </p:nvSpPr>
          <p:spPr>
            <a:xfrm>
              <a:off x="4735672" y="4046783"/>
              <a:ext cx="298780" cy="420628"/>
            </a:xfrm>
            <a:prstGeom prst="rect">
              <a:avLst/>
            </a:prstGeom>
            <a:noFill/>
          </p:spPr>
          <p:txBody>
            <a:bodyPr wrap="none" rtlCol="0">
              <a:spAutoFit/>
            </a:bodyPr>
            <a:lstStyle/>
            <a:p>
              <a:r>
                <a:rPr lang="en-US" altLang="ja-JP" sz="1600" b="0" dirty="0" smtClean="0">
                  <a:solidFill>
                    <a:srgbClr val="000000"/>
                  </a:solidFill>
                </a:rPr>
                <a:t>4</a:t>
              </a:r>
              <a:endParaRPr kumimoji="1" lang="ja-JP" altLang="en-US" sz="1600" b="0" dirty="0">
                <a:solidFill>
                  <a:srgbClr val="000000"/>
                </a:solidFill>
              </a:endParaRPr>
            </a:p>
          </p:txBody>
        </p:sp>
        <p:sp>
          <p:nvSpPr>
            <p:cNvPr id="36" name="テキスト ボックス 35"/>
            <p:cNvSpPr txBox="1"/>
            <p:nvPr/>
          </p:nvSpPr>
          <p:spPr>
            <a:xfrm>
              <a:off x="6385954" y="4049772"/>
              <a:ext cx="298780" cy="420628"/>
            </a:xfrm>
            <a:prstGeom prst="rect">
              <a:avLst/>
            </a:prstGeom>
            <a:noFill/>
          </p:spPr>
          <p:txBody>
            <a:bodyPr wrap="none" rtlCol="0">
              <a:spAutoFit/>
            </a:bodyPr>
            <a:lstStyle/>
            <a:p>
              <a:r>
                <a:rPr lang="en-US" altLang="ja-JP" sz="1600" b="0" dirty="0" smtClean="0">
                  <a:solidFill>
                    <a:srgbClr val="000000"/>
                  </a:solidFill>
                </a:rPr>
                <a:t>9</a:t>
              </a:r>
              <a:endParaRPr kumimoji="1" lang="ja-JP" altLang="en-US" sz="1600" b="0" dirty="0">
                <a:solidFill>
                  <a:srgbClr val="000000"/>
                </a:solidFill>
              </a:endParaRPr>
            </a:p>
          </p:txBody>
        </p:sp>
        <p:sp>
          <p:nvSpPr>
            <p:cNvPr id="37" name="テキスト ボックス 36"/>
            <p:cNvSpPr txBox="1"/>
            <p:nvPr/>
          </p:nvSpPr>
          <p:spPr>
            <a:xfrm>
              <a:off x="8095995" y="4046047"/>
              <a:ext cx="412893" cy="420628"/>
            </a:xfrm>
            <a:prstGeom prst="rect">
              <a:avLst/>
            </a:prstGeom>
            <a:noFill/>
          </p:spPr>
          <p:txBody>
            <a:bodyPr wrap="none" rtlCol="0">
              <a:spAutoFit/>
            </a:bodyPr>
            <a:lstStyle/>
            <a:p>
              <a:r>
                <a:rPr lang="en-US" altLang="ja-JP" sz="1600" b="0" dirty="0" smtClean="0">
                  <a:solidFill>
                    <a:srgbClr val="000000"/>
                  </a:solidFill>
                </a:rPr>
                <a:t>12</a:t>
              </a:r>
              <a:endParaRPr kumimoji="1" lang="ja-JP" altLang="en-US" sz="1600" b="0" dirty="0">
                <a:solidFill>
                  <a:srgbClr val="000000"/>
                </a:solidFill>
              </a:endParaRPr>
            </a:p>
          </p:txBody>
        </p:sp>
        <p:sp>
          <p:nvSpPr>
            <p:cNvPr id="38" name="テキスト ボックス 37"/>
            <p:cNvSpPr txBox="1"/>
            <p:nvPr/>
          </p:nvSpPr>
          <p:spPr>
            <a:xfrm>
              <a:off x="1403835" y="6173667"/>
              <a:ext cx="298780" cy="420628"/>
            </a:xfrm>
            <a:prstGeom prst="rect">
              <a:avLst/>
            </a:prstGeom>
            <a:noFill/>
          </p:spPr>
          <p:txBody>
            <a:bodyPr wrap="none" rtlCol="0">
              <a:spAutoFit/>
            </a:bodyPr>
            <a:lstStyle/>
            <a:p>
              <a:r>
                <a:rPr lang="en-US" altLang="ja-JP" sz="1600" b="0" dirty="0" smtClean="0">
                  <a:solidFill>
                    <a:srgbClr val="000000"/>
                  </a:solidFill>
                </a:rPr>
                <a:t>9</a:t>
              </a:r>
              <a:endParaRPr kumimoji="1" lang="ja-JP" altLang="en-US" sz="1600" b="0" dirty="0">
                <a:solidFill>
                  <a:srgbClr val="000000"/>
                </a:solidFill>
              </a:endParaRPr>
            </a:p>
          </p:txBody>
        </p:sp>
        <p:sp>
          <p:nvSpPr>
            <p:cNvPr id="39" name="テキスト ボックス 38"/>
            <p:cNvSpPr txBox="1"/>
            <p:nvPr/>
          </p:nvSpPr>
          <p:spPr>
            <a:xfrm>
              <a:off x="3087662" y="6173667"/>
              <a:ext cx="412893" cy="420628"/>
            </a:xfrm>
            <a:prstGeom prst="rect">
              <a:avLst/>
            </a:prstGeom>
            <a:noFill/>
          </p:spPr>
          <p:txBody>
            <a:bodyPr wrap="none" rtlCol="0">
              <a:spAutoFit/>
            </a:bodyPr>
            <a:lstStyle/>
            <a:p>
              <a:r>
                <a:rPr lang="en-US" altLang="ja-JP" sz="1600" b="0" dirty="0" smtClean="0">
                  <a:solidFill>
                    <a:srgbClr val="000000"/>
                  </a:solidFill>
                </a:rPr>
                <a:t>10</a:t>
              </a:r>
              <a:endParaRPr kumimoji="1" lang="ja-JP" altLang="en-US" sz="1600" b="0" dirty="0">
                <a:solidFill>
                  <a:srgbClr val="000000"/>
                </a:solidFill>
              </a:endParaRPr>
            </a:p>
          </p:txBody>
        </p:sp>
        <p:sp>
          <p:nvSpPr>
            <p:cNvPr id="40" name="テキスト ボックス 39"/>
            <p:cNvSpPr txBox="1"/>
            <p:nvPr/>
          </p:nvSpPr>
          <p:spPr>
            <a:xfrm>
              <a:off x="4738682" y="6196816"/>
              <a:ext cx="298780" cy="420628"/>
            </a:xfrm>
            <a:prstGeom prst="rect">
              <a:avLst/>
            </a:prstGeom>
            <a:noFill/>
          </p:spPr>
          <p:txBody>
            <a:bodyPr wrap="none" rtlCol="0">
              <a:spAutoFit/>
            </a:bodyPr>
            <a:lstStyle/>
            <a:p>
              <a:r>
                <a:rPr lang="en-US" altLang="ja-JP" sz="1600" b="0" dirty="0">
                  <a:solidFill>
                    <a:srgbClr val="000000"/>
                  </a:solidFill>
                </a:rPr>
                <a:t>3</a:t>
              </a:r>
              <a:endParaRPr kumimoji="1" lang="ja-JP" altLang="en-US" sz="1600" b="0" dirty="0">
                <a:solidFill>
                  <a:srgbClr val="000000"/>
                </a:solidFill>
              </a:endParaRPr>
            </a:p>
          </p:txBody>
        </p:sp>
        <p:sp>
          <p:nvSpPr>
            <p:cNvPr id="41" name="テキスト ボックス 40"/>
            <p:cNvSpPr txBox="1"/>
            <p:nvPr/>
          </p:nvSpPr>
          <p:spPr>
            <a:xfrm>
              <a:off x="6388964" y="6199805"/>
              <a:ext cx="298780" cy="420628"/>
            </a:xfrm>
            <a:prstGeom prst="rect">
              <a:avLst/>
            </a:prstGeom>
            <a:noFill/>
          </p:spPr>
          <p:txBody>
            <a:bodyPr wrap="none" rtlCol="0">
              <a:spAutoFit/>
            </a:bodyPr>
            <a:lstStyle/>
            <a:p>
              <a:r>
                <a:rPr lang="en-US" altLang="ja-JP" sz="1600" b="0" dirty="0">
                  <a:solidFill>
                    <a:srgbClr val="000000"/>
                  </a:solidFill>
                </a:rPr>
                <a:t>8</a:t>
              </a:r>
              <a:endParaRPr kumimoji="1" lang="ja-JP" altLang="en-US" sz="1600" b="0" dirty="0">
                <a:solidFill>
                  <a:srgbClr val="000000"/>
                </a:solidFill>
              </a:endParaRPr>
            </a:p>
          </p:txBody>
        </p:sp>
        <p:sp>
          <p:nvSpPr>
            <p:cNvPr id="42" name="テキスト ボックス 41"/>
            <p:cNvSpPr txBox="1"/>
            <p:nvPr/>
          </p:nvSpPr>
          <p:spPr>
            <a:xfrm>
              <a:off x="8099005" y="6196080"/>
              <a:ext cx="298780" cy="420628"/>
            </a:xfrm>
            <a:prstGeom prst="rect">
              <a:avLst/>
            </a:prstGeom>
            <a:noFill/>
          </p:spPr>
          <p:txBody>
            <a:bodyPr wrap="none" rtlCol="0">
              <a:spAutoFit/>
            </a:bodyPr>
            <a:lstStyle/>
            <a:p>
              <a:r>
                <a:rPr lang="en-US" altLang="ja-JP" sz="1600" b="0" dirty="0">
                  <a:solidFill>
                    <a:srgbClr val="000000"/>
                  </a:solidFill>
                </a:rPr>
                <a:t>8</a:t>
              </a:r>
              <a:endParaRPr kumimoji="1" lang="ja-JP" altLang="en-US" sz="1600" b="0" dirty="0">
                <a:solidFill>
                  <a:srgbClr val="000000"/>
                </a:solidFill>
              </a:endParaRPr>
            </a:p>
          </p:txBody>
        </p:sp>
        <p:sp>
          <p:nvSpPr>
            <p:cNvPr id="43" name="テキスト ボックス 42"/>
            <p:cNvSpPr txBox="1"/>
            <p:nvPr/>
          </p:nvSpPr>
          <p:spPr>
            <a:xfrm>
              <a:off x="806276" y="5475918"/>
              <a:ext cx="412893" cy="420628"/>
            </a:xfrm>
            <a:prstGeom prst="rect">
              <a:avLst/>
            </a:prstGeom>
            <a:noFill/>
          </p:spPr>
          <p:txBody>
            <a:bodyPr wrap="none" rtlCol="0">
              <a:spAutoFit/>
            </a:bodyPr>
            <a:lstStyle/>
            <a:p>
              <a:r>
                <a:rPr lang="en-US" altLang="ja-JP" sz="1600" b="0" dirty="0" smtClean="0">
                  <a:solidFill>
                    <a:srgbClr val="000000"/>
                  </a:solidFill>
                </a:rPr>
                <a:t>12</a:t>
              </a:r>
              <a:endParaRPr kumimoji="1" lang="ja-JP" altLang="en-US" sz="1600" b="0" dirty="0">
                <a:solidFill>
                  <a:srgbClr val="000000"/>
                </a:solidFill>
              </a:endParaRPr>
            </a:p>
          </p:txBody>
        </p:sp>
        <p:sp>
          <p:nvSpPr>
            <p:cNvPr id="44" name="テキスト ボックス 43"/>
            <p:cNvSpPr txBox="1"/>
            <p:nvPr/>
          </p:nvSpPr>
          <p:spPr>
            <a:xfrm>
              <a:off x="2422864" y="5475918"/>
              <a:ext cx="412893" cy="420628"/>
            </a:xfrm>
            <a:prstGeom prst="rect">
              <a:avLst/>
            </a:prstGeom>
            <a:noFill/>
          </p:spPr>
          <p:txBody>
            <a:bodyPr wrap="none" rtlCol="0">
              <a:spAutoFit/>
            </a:bodyPr>
            <a:lstStyle/>
            <a:p>
              <a:r>
                <a:rPr lang="en-US" altLang="ja-JP" sz="1600" b="0" dirty="0" smtClean="0">
                  <a:solidFill>
                    <a:srgbClr val="000000"/>
                  </a:solidFill>
                </a:rPr>
                <a:t>12</a:t>
              </a:r>
              <a:endParaRPr kumimoji="1" lang="ja-JP" altLang="en-US" sz="1600" b="0" dirty="0">
                <a:solidFill>
                  <a:srgbClr val="000000"/>
                </a:solidFill>
              </a:endParaRPr>
            </a:p>
          </p:txBody>
        </p:sp>
        <p:sp>
          <p:nvSpPr>
            <p:cNvPr id="45" name="テキスト ボックス 44"/>
            <p:cNvSpPr txBox="1"/>
            <p:nvPr/>
          </p:nvSpPr>
          <p:spPr>
            <a:xfrm>
              <a:off x="4118710" y="5499067"/>
              <a:ext cx="298780" cy="420628"/>
            </a:xfrm>
            <a:prstGeom prst="rect">
              <a:avLst/>
            </a:prstGeom>
            <a:noFill/>
          </p:spPr>
          <p:txBody>
            <a:bodyPr wrap="none" rtlCol="0">
              <a:spAutoFit/>
            </a:bodyPr>
            <a:lstStyle/>
            <a:p>
              <a:r>
                <a:rPr lang="en-US" altLang="ja-JP" sz="1600" b="0" dirty="0">
                  <a:solidFill>
                    <a:srgbClr val="000000"/>
                  </a:solidFill>
                </a:rPr>
                <a:t>7</a:t>
              </a:r>
              <a:endParaRPr kumimoji="1" lang="ja-JP" altLang="en-US" sz="1600" b="0" dirty="0">
                <a:solidFill>
                  <a:srgbClr val="000000"/>
                </a:solidFill>
              </a:endParaRPr>
            </a:p>
          </p:txBody>
        </p:sp>
        <p:sp>
          <p:nvSpPr>
            <p:cNvPr id="46" name="テキスト ボックス 45"/>
            <p:cNvSpPr txBox="1"/>
            <p:nvPr/>
          </p:nvSpPr>
          <p:spPr>
            <a:xfrm>
              <a:off x="5664398" y="5502056"/>
              <a:ext cx="412893" cy="420628"/>
            </a:xfrm>
            <a:prstGeom prst="rect">
              <a:avLst/>
            </a:prstGeom>
            <a:noFill/>
          </p:spPr>
          <p:txBody>
            <a:bodyPr wrap="none" rtlCol="0">
              <a:spAutoFit/>
            </a:bodyPr>
            <a:lstStyle/>
            <a:p>
              <a:r>
                <a:rPr lang="en-US" altLang="ja-JP" sz="1600" b="0" dirty="0" smtClean="0">
                  <a:solidFill>
                    <a:srgbClr val="000000"/>
                  </a:solidFill>
                </a:rPr>
                <a:t>12</a:t>
              </a:r>
              <a:endParaRPr kumimoji="1" lang="ja-JP" altLang="en-US" sz="1600" b="0" dirty="0">
                <a:solidFill>
                  <a:srgbClr val="000000"/>
                </a:solidFill>
              </a:endParaRPr>
            </a:p>
          </p:txBody>
        </p:sp>
        <p:sp>
          <p:nvSpPr>
            <p:cNvPr id="47" name="テキスト ボックス 46"/>
            <p:cNvSpPr txBox="1"/>
            <p:nvPr/>
          </p:nvSpPr>
          <p:spPr>
            <a:xfrm>
              <a:off x="7434207" y="5498331"/>
              <a:ext cx="412893" cy="420628"/>
            </a:xfrm>
            <a:prstGeom prst="rect">
              <a:avLst/>
            </a:prstGeom>
            <a:noFill/>
          </p:spPr>
          <p:txBody>
            <a:bodyPr wrap="none" rtlCol="0">
              <a:spAutoFit/>
            </a:bodyPr>
            <a:lstStyle/>
            <a:p>
              <a:r>
                <a:rPr lang="en-US" altLang="ja-JP" sz="1600" b="0" dirty="0" smtClean="0">
                  <a:solidFill>
                    <a:srgbClr val="000000"/>
                  </a:solidFill>
                </a:rPr>
                <a:t>12</a:t>
              </a:r>
              <a:endParaRPr kumimoji="1" lang="ja-JP" altLang="en-US" sz="1600" b="0" dirty="0">
                <a:solidFill>
                  <a:srgbClr val="000000"/>
                </a:solidFill>
              </a:endParaRPr>
            </a:p>
          </p:txBody>
        </p:sp>
        <p:sp>
          <p:nvSpPr>
            <p:cNvPr id="48" name="テキスト ボックス 47"/>
            <p:cNvSpPr txBox="1"/>
            <p:nvPr/>
          </p:nvSpPr>
          <p:spPr>
            <a:xfrm>
              <a:off x="759754" y="4694492"/>
              <a:ext cx="412893" cy="420628"/>
            </a:xfrm>
            <a:prstGeom prst="rect">
              <a:avLst/>
            </a:prstGeom>
            <a:noFill/>
          </p:spPr>
          <p:txBody>
            <a:bodyPr wrap="none" rtlCol="0">
              <a:spAutoFit/>
            </a:bodyPr>
            <a:lstStyle/>
            <a:p>
              <a:r>
                <a:rPr lang="en-US" altLang="ja-JP" sz="1600" b="0" dirty="0" smtClean="0">
                  <a:solidFill>
                    <a:srgbClr val="000000"/>
                  </a:solidFill>
                </a:rPr>
                <a:t>12</a:t>
              </a:r>
              <a:endParaRPr kumimoji="1" lang="ja-JP" altLang="en-US" sz="1600" b="0" dirty="0">
                <a:solidFill>
                  <a:srgbClr val="000000"/>
                </a:solidFill>
              </a:endParaRPr>
            </a:p>
          </p:txBody>
        </p:sp>
        <p:sp>
          <p:nvSpPr>
            <p:cNvPr id="49" name="テキスト ボックス 48"/>
            <p:cNvSpPr txBox="1"/>
            <p:nvPr/>
          </p:nvSpPr>
          <p:spPr>
            <a:xfrm>
              <a:off x="2376342" y="4694492"/>
              <a:ext cx="412893" cy="420628"/>
            </a:xfrm>
            <a:prstGeom prst="rect">
              <a:avLst/>
            </a:prstGeom>
            <a:noFill/>
          </p:spPr>
          <p:txBody>
            <a:bodyPr wrap="none" rtlCol="0">
              <a:spAutoFit/>
            </a:bodyPr>
            <a:lstStyle/>
            <a:p>
              <a:r>
                <a:rPr lang="en-US" altLang="ja-JP" sz="1600" b="0" dirty="0" smtClean="0">
                  <a:solidFill>
                    <a:srgbClr val="000000"/>
                  </a:solidFill>
                </a:rPr>
                <a:t>13</a:t>
              </a:r>
              <a:endParaRPr kumimoji="1" lang="ja-JP" altLang="en-US" sz="1600" b="0" dirty="0">
                <a:solidFill>
                  <a:srgbClr val="000000"/>
                </a:solidFill>
              </a:endParaRPr>
            </a:p>
          </p:txBody>
        </p:sp>
        <p:sp>
          <p:nvSpPr>
            <p:cNvPr id="50" name="テキスト ボックス 49"/>
            <p:cNvSpPr txBox="1"/>
            <p:nvPr/>
          </p:nvSpPr>
          <p:spPr>
            <a:xfrm>
              <a:off x="4072188" y="4717641"/>
              <a:ext cx="298780" cy="420628"/>
            </a:xfrm>
            <a:prstGeom prst="rect">
              <a:avLst/>
            </a:prstGeom>
            <a:noFill/>
          </p:spPr>
          <p:txBody>
            <a:bodyPr wrap="none" rtlCol="0">
              <a:spAutoFit/>
            </a:bodyPr>
            <a:lstStyle/>
            <a:p>
              <a:r>
                <a:rPr lang="en-US" altLang="ja-JP" sz="1600" b="0" dirty="0">
                  <a:solidFill>
                    <a:srgbClr val="000000"/>
                  </a:solidFill>
                </a:rPr>
                <a:t>7</a:t>
              </a:r>
              <a:endParaRPr kumimoji="1" lang="ja-JP" altLang="en-US" sz="1600" b="0" dirty="0">
                <a:solidFill>
                  <a:srgbClr val="000000"/>
                </a:solidFill>
              </a:endParaRPr>
            </a:p>
          </p:txBody>
        </p:sp>
        <p:sp>
          <p:nvSpPr>
            <p:cNvPr id="51" name="テキスト ボックス 50"/>
            <p:cNvSpPr txBox="1"/>
            <p:nvPr/>
          </p:nvSpPr>
          <p:spPr>
            <a:xfrm>
              <a:off x="5617876" y="4720630"/>
              <a:ext cx="412893" cy="420628"/>
            </a:xfrm>
            <a:prstGeom prst="rect">
              <a:avLst/>
            </a:prstGeom>
            <a:noFill/>
          </p:spPr>
          <p:txBody>
            <a:bodyPr wrap="none" rtlCol="0">
              <a:spAutoFit/>
            </a:bodyPr>
            <a:lstStyle/>
            <a:p>
              <a:r>
                <a:rPr lang="en-US" altLang="ja-JP" sz="1600" b="0" dirty="0" smtClean="0">
                  <a:solidFill>
                    <a:srgbClr val="000000"/>
                  </a:solidFill>
                </a:rPr>
                <a:t>12</a:t>
              </a:r>
              <a:endParaRPr kumimoji="1" lang="ja-JP" altLang="en-US" sz="1600" b="0" dirty="0">
                <a:solidFill>
                  <a:srgbClr val="000000"/>
                </a:solidFill>
              </a:endParaRPr>
            </a:p>
          </p:txBody>
        </p:sp>
        <p:sp>
          <p:nvSpPr>
            <p:cNvPr id="52" name="テキスト ボックス 51"/>
            <p:cNvSpPr txBox="1"/>
            <p:nvPr/>
          </p:nvSpPr>
          <p:spPr>
            <a:xfrm>
              <a:off x="7387685" y="4716905"/>
              <a:ext cx="412893" cy="420628"/>
            </a:xfrm>
            <a:prstGeom prst="rect">
              <a:avLst/>
            </a:prstGeom>
            <a:noFill/>
          </p:spPr>
          <p:txBody>
            <a:bodyPr wrap="none" rtlCol="0">
              <a:spAutoFit/>
            </a:bodyPr>
            <a:lstStyle/>
            <a:p>
              <a:r>
                <a:rPr lang="en-US" altLang="ja-JP" sz="1600" b="0" dirty="0" smtClean="0">
                  <a:solidFill>
                    <a:srgbClr val="000000"/>
                  </a:solidFill>
                </a:rPr>
                <a:t>15</a:t>
              </a:r>
              <a:endParaRPr kumimoji="1" lang="ja-JP" altLang="en-US" sz="1600" b="0" dirty="0">
                <a:solidFill>
                  <a:srgbClr val="000000"/>
                </a:solidFill>
              </a:endParaRPr>
            </a:p>
          </p:txBody>
        </p:sp>
      </p:grpSp>
    </p:spTree>
    <p:extLst>
      <p:ext uri="{BB962C8B-B14F-4D97-AF65-F5344CB8AC3E}">
        <p14:creationId xmlns:p14="http://schemas.microsoft.com/office/powerpoint/2010/main" val="1522556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600" dirty="0" smtClean="0"/>
              <a:t>転調を含むコード進行に対する実験</a:t>
            </a:r>
            <a:endParaRPr kumimoji="1" lang="ja-JP" altLang="en-US" sz="3600" dirty="0"/>
          </a:p>
        </p:txBody>
      </p:sp>
      <p:sp>
        <p:nvSpPr>
          <p:cNvPr id="3" name="コンテンツ プレースホルダー 2"/>
          <p:cNvSpPr>
            <a:spLocks noGrp="1"/>
          </p:cNvSpPr>
          <p:nvPr>
            <p:ph idx="1"/>
          </p:nvPr>
        </p:nvSpPr>
        <p:spPr>
          <a:xfrm>
            <a:off x="430225" y="1167777"/>
            <a:ext cx="9605151" cy="5543224"/>
          </a:xfrm>
        </p:spPr>
        <p:txBody>
          <a:bodyPr/>
          <a:lstStyle/>
          <a:p>
            <a:r>
              <a:rPr lang="en-US" altLang="ja-JP" sz="2800" dirty="0" smtClean="0"/>
              <a:t>Dm→G7→C→Cm→F7→B♭</a:t>
            </a:r>
            <a:r>
              <a:rPr lang="ja-JP" altLang="en-US" sz="2800" dirty="0" smtClean="0"/>
              <a:t>の和声解析</a:t>
            </a:r>
            <a:endParaRPr lang="en-US" altLang="ja-JP" sz="2800" dirty="0" smtClean="0"/>
          </a:p>
          <a:p>
            <a:r>
              <a:rPr lang="ja-JP" altLang="en-US" sz="2800" dirty="0" smtClean="0"/>
              <a:t>期待</a:t>
            </a:r>
            <a:r>
              <a:rPr lang="en-US" altLang="ja-JP" sz="2800" dirty="0" smtClean="0"/>
              <a:t> : ⅱ/C  Ⅴ7/C  Ⅰ/C</a:t>
            </a:r>
            <a:r>
              <a:rPr lang="en-US" altLang="ja-JP" sz="2800" dirty="0"/>
              <a:t> </a:t>
            </a:r>
            <a:r>
              <a:rPr lang="en-US" altLang="ja-JP" sz="2800" dirty="0" smtClean="0"/>
              <a:t>  ⅱ/B♭   Ⅴ7/B♭  Ⅰ/B♭  </a:t>
            </a:r>
          </a:p>
          <a:p>
            <a:r>
              <a:rPr lang="ja-JP" altLang="en-US" sz="2800" dirty="0" smtClean="0"/>
              <a:t>実験結果</a:t>
            </a:r>
            <a:r>
              <a:rPr lang="en-US" altLang="ja-JP" sz="2800" dirty="0" smtClean="0"/>
              <a:t> : </a:t>
            </a:r>
            <a:r>
              <a:rPr lang="ja-JP" altLang="en-US" sz="2800" dirty="0" smtClean="0"/>
              <a:t>まったく転調しなくなった</a:t>
            </a:r>
            <a:endParaRPr lang="en-US" altLang="ja-JP" sz="2800" dirty="0" smtClean="0"/>
          </a:p>
          <a:p>
            <a:r>
              <a:rPr lang="ja-JP" altLang="en-US" sz="2800" dirty="0" smtClean="0"/>
              <a:t>考察</a:t>
            </a:r>
            <a:r>
              <a:rPr lang="en-US" altLang="ja-JP" sz="2800" dirty="0" smtClean="0"/>
              <a:t> : </a:t>
            </a:r>
            <a:r>
              <a:rPr lang="ja-JP" altLang="en-US" sz="2800" dirty="0" smtClean="0"/>
              <a:t>非調構成音を含む和音に対しての距離が小さすぎるため、本来転調すべきコード進行に対しても転調なし</a:t>
            </a:r>
            <a:endParaRPr lang="en-US" altLang="ja-JP" sz="2800" dirty="0" smtClean="0"/>
          </a:p>
          <a:p>
            <a:r>
              <a:rPr lang="ja-JP" altLang="en-US" sz="2800" dirty="0" smtClean="0"/>
              <a:t>提案</a:t>
            </a:r>
            <a:r>
              <a:rPr lang="en-US" altLang="ja-JP" sz="2800" dirty="0" smtClean="0"/>
              <a:t> : </a:t>
            </a:r>
            <a:r>
              <a:rPr lang="ja-JP" altLang="en-US" sz="2800" dirty="0" smtClean="0"/>
              <a:t>和音の五度圏の拡張部分の距離を</a:t>
            </a:r>
            <a:r>
              <a:rPr lang="ja-JP" altLang="en-US" sz="2800" dirty="0" smtClean="0">
                <a:solidFill>
                  <a:srgbClr val="FF0000"/>
                </a:solidFill>
              </a:rPr>
              <a:t>３</a:t>
            </a:r>
            <a:r>
              <a:rPr lang="ja-JP" altLang="en-US" sz="2800" dirty="0" smtClean="0"/>
              <a:t>にしてみる</a:t>
            </a:r>
            <a:endParaRPr lang="en-US" altLang="ja-JP" sz="2800" dirty="0" smtClean="0">
              <a:solidFill>
                <a:srgbClr val="FF0000"/>
              </a:solidFill>
            </a:endParaRPr>
          </a:p>
          <a:p>
            <a:endParaRPr lang="en-US" altLang="ja-JP" sz="2800" dirty="0"/>
          </a:p>
          <a:p>
            <a:pPr marL="0" indent="0">
              <a:buNone/>
            </a:pPr>
            <a:endParaRPr lang="en-US" altLang="ja-JP" sz="2800" dirty="0"/>
          </a:p>
          <a:p>
            <a:endParaRPr lang="en-US" altLang="ja-JP" sz="2800" dirty="0" smtClean="0"/>
          </a:p>
        </p:txBody>
      </p:sp>
      <p:grpSp>
        <p:nvGrpSpPr>
          <p:cNvPr id="12" name="図形グループ 11"/>
          <p:cNvGrpSpPr/>
          <p:nvPr/>
        </p:nvGrpSpPr>
        <p:grpSpPr>
          <a:xfrm>
            <a:off x="3042781" y="4168616"/>
            <a:ext cx="3381935" cy="2633857"/>
            <a:chOff x="2997953" y="4168590"/>
            <a:chExt cx="3381935" cy="2633857"/>
          </a:xfrm>
        </p:grpSpPr>
        <p:pic>
          <p:nvPicPr>
            <p:cNvPr id="7" name="図 6" descr="拡張和音五度圏右側.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953" y="4168590"/>
              <a:ext cx="3381935" cy="2633857"/>
            </a:xfrm>
            <a:prstGeom prst="rect">
              <a:avLst/>
            </a:prstGeom>
          </p:spPr>
        </p:pic>
        <p:sp>
          <p:nvSpPr>
            <p:cNvPr id="8" name="テキスト ボックス 7"/>
            <p:cNvSpPr txBox="1"/>
            <p:nvPr/>
          </p:nvSpPr>
          <p:spPr>
            <a:xfrm>
              <a:off x="3057721" y="5822924"/>
              <a:ext cx="298780" cy="420628"/>
            </a:xfrm>
            <a:prstGeom prst="rect">
              <a:avLst/>
            </a:prstGeom>
            <a:noFill/>
          </p:spPr>
          <p:txBody>
            <a:bodyPr wrap="none" rtlCol="0">
              <a:spAutoFit/>
            </a:bodyPr>
            <a:lstStyle/>
            <a:p>
              <a:r>
                <a:rPr kumimoji="1" lang="en-US" altLang="ja-JP" sz="1600" dirty="0" smtClean="0">
                  <a:solidFill>
                    <a:srgbClr val="FF0000"/>
                  </a:solidFill>
                </a:rPr>
                <a:t>3</a:t>
              </a:r>
              <a:endParaRPr kumimoji="1" lang="ja-JP" altLang="en-US" sz="1600" dirty="0">
                <a:solidFill>
                  <a:srgbClr val="FF0000"/>
                </a:solidFill>
              </a:endParaRPr>
            </a:p>
          </p:txBody>
        </p:sp>
        <p:sp>
          <p:nvSpPr>
            <p:cNvPr id="9" name="テキスト ボックス 8"/>
            <p:cNvSpPr txBox="1"/>
            <p:nvPr/>
          </p:nvSpPr>
          <p:spPr>
            <a:xfrm>
              <a:off x="3687919" y="5232751"/>
              <a:ext cx="298780" cy="420628"/>
            </a:xfrm>
            <a:prstGeom prst="rect">
              <a:avLst/>
            </a:prstGeom>
            <a:noFill/>
          </p:spPr>
          <p:txBody>
            <a:bodyPr wrap="none" rtlCol="0">
              <a:spAutoFit/>
            </a:bodyPr>
            <a:lstStyle/>
            <a:p>
              <a:r>
                <a:rPr kumimoji="1" lang="en-US" altLang="ja-JP" sz="1600" dirty="0" smtClean="0">
                  <a:solidFill>
                    <a:srgbClr val="000000"/>
                  </a:solidFill>
                </a:rPr>
                <a:t>1</a:t>
              </a:r>
              <a:endParaRPr kumimoji="1" lang="ja-JP" altLang="en-US" sz="1600" dirty="0">
                <a:solidFill>
                  <a:srgbClr val="000000"/>
                </a:solidFill>
              </a:endParaRPr>
            </a:p>
          </p:txBody>
        </p:sp>
        <p:sp>
          <p:nvSpPr>
            <p:cNvPr id="10" name="テキスト ボックス 9"/>
            <p:cNvSpPr txBox="1"/>
            <p:nvPr/>
          </p:nvSpPr>
          <p:spPr>
            <a:xfrm>
              <a:off x="4179882" y="4963812"/>
              <a:ext cx="298780" cy="420628"/>
            </a:xfrm>
            <a:prstGeom prst="rect">
              <a:avLst/>
            </a:prstGeom>
            <a:noFill/>
          </p:spPr>
          <p:txBody>
            <a:bodyPr wrap="none" rtlCol="0">
              <a:spAutoFit/>
            </a:bodyPr>
            <a:lstStyle/>
            <a:p>
              <a:r>
                <a:rPr lang="en-US" altLang="ja-JP" sz="1600" dirty="0">
                  <a:solidFill>
                    <a:srgbClr val="000000"/>
                  </a:solidFill>
                </a:rPr>
                <a:t>1</a:t>
              </a:r>
              <a:endParaRPr kumimoji="1" lang="ja-JP" altLang="en-US" sz="1600" dirty="0">
                <a:solidFill>
                  <a:srgbClr val="000000"/>
                </a:solidFill>
              </a:endParaRPr>
            </a:p>
          </p:txBody>
        </p:sp>
        <p:sp>
          <p:nvSpPr>
            <p:cNvPr id="11" name="テキスト ボックス 10"/>
            <p:cNvSpPr txBox="1"/>
            <p:nvPr/>
          </p:nvSpPr>
          <p:spPr>
            <a:xfrm>
              <a:off x="4844765" y="4635103"/>
              <a:ext cx="298780" cy="420628"/>
            </a:xfrm>
            <a:prstGeom prst="rect">
              <a:avLst/>
            </a:prstGeom>
            <a:noFill/>
          </p:spPr>
          <p:txBody>
            <a:bodyPr wrap="none" rtlCol="0">
              <a:spAutoFit/>
            </a:bodyPr>
            <a:lstStyle/>
            <a:p>
              <a:r>
                <a:rPr lang="en-US" altLang="ja-JP" sz="1600" dirty="0">
                  <a:solidFill>
                    <a:srgbClr val="FF0000"/>
                  </a:solidFill>
                </a:rPr>
                <a:t>3</a:t>
              </a:r>
              <a:endParaRPr kumimoji="1" lang="ja-JP" altLang="en-US" sz="1600" dirty="0">
                <a:solidFill>
                  <a:srgbClr val="FF0000"/>
                </a:solidFill>
              </a:endParaRPr>
            </a:p>
          </p:txBody>
        </p:sp>
      </p:grpSp>
    </p:spTree>
    <p:extLst>
      <p:ext uri="{BB962C8B-B14F-4D97-AF65-F5344CB8AC3E}">
        <p14:creationId xmlns:p14="http://schemas.microsoft.com/office/powerpoint/2010/main" val="14774314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600" dirty="0" smtClean="0"/>
              <a:t>転調を含むコード進行に対する実験</a:t>
            </a:r>
            <a:endParaRPr kumimoji="1" lang="ja-JP" altLang="en-US" sz="3600" dirty="0"/>
          </a:p>
        </p:txBody>
      </p:sp>
      <p:sp>
        <p:nvSpPr>
          <p:cNvPr id="3" name="コンテンツ プレースホルダー 2"/>
          <p:cNvSpPr>
            <a:spLocks noGrp="1"/>
          </p:cNvSpPr>
          <p:nvPr>
            <p:ph idx="1"/>
          </p:nvPr>
        </p:nvSpPr>
        <p:spPr>
          <a:xfrm>
            <a:off x="430225" y="1167777"/>
            <a:ext cx="9605151" cy="5543224"/>
          </a:xfrm>
        </p:spPr>
        <p:txBody>
          <a:bodyPr/>
          <a:lstStyle/>
          <a:p>
            <a:r>
              <a:rPr lang="en-US" altLang="ja-JP" sz="2800" dirty="0" smtClean="0"/>
              <a:t>Dm→G7→C→Cm→F7→B♭</a:t>
            </a:r>
            <a:r>
              <a:rPr lang="ja-JP" altLang="en-US" sz="2800" dirty="0" smtClean="0"/>
              <a:t>の和声解析</a:t>
            </a:r>
            <a:endParaRPr lang="en-US" altLang="ja-JP" sz="2800" dirty="0" smtClean="0"/>
          </a:p>
          <a:p>
            <a:r>
              <a:rPr lang="ja-JP" altLang="en-US" sz="2800" dirty="0" smtClean="0"/>
              <a:t>期待</a:t>
            </a:r>
            <a:r>
              <a:rPr lang="en-US" altLang="ja-JP" sz="2800" dirty="0" smtClean="0"/>
              <a:t> : ⅱ/C  Ⅴ7/C  Ⅰ/C</a:t>
            </a:r>
            <a:r>
              <a:rPr lang="en-US" altLang="ja-JP" sz="2800" dirty="0"/>
              <a:t> </a:t>
            </a:r>
            <a:r>
              <a:rPr lang="en-US" altLang="ja-JP" sz="2800" dirty="0" smtClean="0"/>
              <a:t>  ⅱ/B♭   Ⅴ7/B♭  Ⅰ/B♭  </a:t>
            </a:r>
          </a:p>
          <a:p>
            <a:r>
              <a:rPr lang="ja-JP" altLang="en-US" sz="2800" dirty="0"/>
              <a:t>提案</a:t>
            </a:r>
            <a:r>
              <a:rPr lang="en-US" altLang="ja-JP" sz="2800" dirty="0"/>
              <a:t> : </a:t>
            </a:r>
            <a:r>
              <a:rPr lang="ja-JP" altLang="en-US" sz="2800" dirty="0"/>
              <a:t>和音の五度圏の拡張部分の距離を</a:t>
            </a:r>
            <a:r>
              <a:rPr lang="ja-JP" altLang="en-US" sz="2800" dirty="0">
                <a:solidFill>
                  <a:srgbClr val="FF0000"/>
                </a:solidFill>
              </a:rPr>
              <a:t>３</a:t>
            </a:r>
            <a:r>
              <a:rPr lang="ja-JP" altLang="en-US" sz="2800" dirty="0" smtClean="0"/>
              <a:t>にする</a:t>
            </a:r>
            <a:endParaRPr lang="en-US" altLang="ja-JP" sz="2800" dirty="0" smtClean="0"/>
          </a:p>
          <a:p>
            <a:r>
              <a:rPr lang="ja-JP" altLang="en-US" sz="2800" dirty="0" smtClean="0"/>
              <a:t>実験結果</a:t>
            </a:r>
            <a:r>
              <a:rPr lang="en-US" altLang="ja-JP" sz="2800" dirty="0" smtClean="0"/>
              <a:t> : </a:t>
            </a:r>
            <a:r>
              <a:rPr lang="ja-JP" altLang="en-US" sz="2800" dirty="0" smtClean="0"/>
              <a:t>期待する転調を認識できた</a:t>
            </a:r>
            <a:endParaRPr lang="en-US" altLang="ja-JP" sz="2800" dirty="0" smtClean="0"/>
          </a:p>
          <a:p>
            <a:endParaRPr lang="en-US" altLang="ja-JP" sz="2800" dirty="0"/>
          </a:p>
          <a:p>
            <a:pPr marL="0" indent="0">
              <a:buNone/>
            </a:pPr>
            <a:endParaRPr lang="en-US" altLang="ja-JP" sz="2800" dirty="0"/>
          </a:p>
          <a:p>
            <a:endParaRPr lang="en-US" altLang="ja-JP" sz="2800" dirty="0" smtClean="0"/>
          </a:p>
        </p:txBody>
      </p:sp>
      <p:graphicFrame>
        <p:nvGraphicFramePr>
          <p:cNvPr id="4" name="表 3"/>
          <p:cNvGraphicFramePr>
            <a:graphicFrameLocks noGrp="1"/>
          </p:cNvGraphicFramePr>
          <p:nvPr>
            <p:extLst>
              <p:ext uri="{D42A27DB-BD31-4B8C-83A1-F6EECF244321}">
                <p14:modId xmlns:p14="http://schemas.microsoft.com/office/powerpoint/2010/main" val="898410209"/>
              </p:ext>
            </p:extLst>
          </p:nvPr>
        </p:nvGraphicFramePr>
        <p:xfrm>
          <a:off x="273050" y="4159238"/>
          <a:ext cx="9353172" cy="2223454"/>
        </p:xfrm>
        <a:graphic>
          <a:graphicData uri="http://schemas.openxmlformats.org/drawingml/2006/table">
            <a:tbl>
              <a:tblPr firstRow="1" bandRow="1">
                <a:tableStyleId>{2D5ABB26-0587-4C30-8999-92F81FD0307C}</a:tableStyleId>
              </a:tblPr>
              <a:tblGrid>
                <a:gridCol w="859118"/>
                <a:gridCol w="762000"/>
                <a:gridCol w="1045882"/>
                <a:gridCol w="642471"/>
                <a:gridCol w="889000"/>
                <a:gridCol w="791882"/>
                <a:gridCol w="889000"/>
                <a:gridCol w="837404"/>
                <a:gridCol w="988778"/>
                <a:gridCol w="768832"/>
                <a:gridCol w="878805"/>
              </a:tblGrid>
              <a:tr h="378517">
                <a:tc>
                  <a:txBody>
                    <a:bodyPr/>
                    <a:lstStyle/>
                    <a:p>
                      <a:pPr algn="ctr"/>
                      <a:r>
                        <a:rPr lang="en-US" altLang="ja-JP" sz="1800" dirty="0" smtClean="0"/>
                        <a:t>ⅱ/C</a:t>
                      </a:r>
                      <a:endParaRPr kumimoji="1" lang="ja-JP" altLang="en-US" dirty="0"/>
                    </a:p>
                  </a:txBody>
                  <a:tcPr>
                    <a:solidFill>
                      <a:schemeClr val="accent2">
                        <a:lumMod val="75000"/>
                        <a:alpha val="20000"/>
                      </a:schemeClr>
                    </a:solidFill>
                  </a:tcPr>
                </a:tc>
                <a:tc>
                  <a:txBody>
                    <a:bodyPr/>
                    <a:lstStyle/>
                    <a:p>
                      <a:endParaRPr lang="ja-JP" altLang="en-US" dirty="0"/>
                    </a:p>
                  </a:txBody>
                  <a:tcPr>
                    <a:solidFill>
                      <a:schemeClr val="bg1"/>
                    </a:solidFill>
                  </a:tcPr>
                </a:tc>
                <a:tc>
                  <a:txBody>
                    <a:bodyPr/>
                    <a:lstStyle/>
                    <a:p>
                      <a:pPr algn="ctr"/>
                      <a:r>
                        <a:rPr lang="en-US" altLang="ja-JP" sz="1800" dirty="0" smtClean="0"/>
                        <a:t>Ⅴ7/C</a:t>
                      </a:r>
                      <a:endParaRPr kumimoji="1" lang="ja-JP" altLang="en-US" dirty="0"/>
                    </a:p>
                  </a:txBody>
                  <a:tcPr>
                    <a:solidFill>
                      <a:schemeClr val="accent2">
                        <a:lumMod val="75000"/>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Ⅰ/C</a:t>
                      </a:r>
                      <a:endParaRPr kumimoji="1" lang="ja-JP" altLang="en-US" dirty="0"/>
                    </a:p>
                  </a:txBody>
                  <a:tcPr>
                    <a:solidFill>
                      <a:schemeClr val="accent2">
                        <a:lumMod val="75000"/>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ⅰ/C</a:t>
                      </a:r>
                      <a:endParaRPr kumimoji="1" lang="ja-JP" altLang="en-US" dirty="0"/>
                    </a:p>
                  </a:txBody>
                  <a:tcPr>
                    <a:solidFill>
                      <a:schemeClr val="accent2">
                        <a:lumMod val="75000"/>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Ⅳ7/C</a:t>
                      </a:r>
                      <a:endParaRPr kumimoji="1" lang="ja-JP" altLang="en-US" dirty="0"/>
                    </a:p>
                  </a:txBody>
                  <a:tcPr>
                    <a:solidFill>
                      <a:schemeClr val="accent2">
                        <a:lumMod val="75000"/>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Ⅶ♭/C </a:t>
                      </a:r>
                      <a:endParaRPr kumimoji="1" lang="ja-JP" altLang="en-US" dirty="0"/>
                    </a:p>
                  </a:txBody>
                  <a:tcPr>
                    <a:solidFill>
                      <a:schemeClr val="accent2">
                        <a:lumMod val="75000"/>
                        <a:alpha val="20000"/>
                      </a:schemeClr>
                    </a:solidFill>
                  </a:tcPr>
                </a:tc>
              </a:tr>
              <a:tr h="645585">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r>
              <a:tr h="833592">
                <a:tc>
                  <a:txBody>
                    <a:bodyPr/>
                    <a:lstStyle/>
                    <a:p>
                      <a:endParaRPr kumimoji="1" lang="ja-JP" altLang="en-US" dirty="0"/>
                    </a:p>
                  </a:txBody>
                  <a:tcPr/>
                </a:tc>
                <a:tc>
                  <a:txBody>
                    <a:bodyPr/>
                    <a:lstStyle/>
                    <a:p>
                      <a:pPr algn="ctr"/>
                      <a:endParaRPr kumimoji="1" lang="ja-JP" altLang="en-US" dirty="0"/>
                    </a:p>
                  </a:txBody>
                  <a:tcPr>
                    <a:solidFill>
                      <a:schemeClr val="bg1"/>
                    </a:solidFill>
                  </a:tcPr>
                </a:tc>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r>
              <a:tr h="343646">
                <a:tc>
                  <a:txBody>
                    <a:bodyPr/>
                    <a:lstStyle/>
                    <a:p>
                      <a:pPr algn="ctr"/>
                      <a:r>
                        <a:rPr lang="en-US" altLang="ja-JP" sz="1800" dirty="0" smtClean="0"/>
                        <a:t>ⅲ/B♭</a:t>
                      </a:r>
                      <a:endParaRPr kumimoji="1" lang="ja-JP" altLang="en-US" dirty="0"/>
                    </a:p>
                  </a:txBody>
                  <a:tcPr>
                    <a:solidFill>
                      <a:schemeClr val="accent6">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Ⅵ7/B♭</a:t>
                      </a:r>
                      <a:endParaRPr kumimoji="1" lang="ja-JP" altLang="en-US" dirty="0"/>
                    </a:p>
                  </a:txBody>
                  <a:tcPr>
                    <a:solidFill>
                      <a:schemeClr val="accent6">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Ⅱ/B♭</a:t>
                      </a:r>
                      <a:endParaRPr kumimoji="1" lang="ja-JP" altLang="en-US" dirty="0"/>
                    </a:p>
                  </a:txBody>
                  <a:tcPr>
                    <a:solidFill>
                      <a:schemeClr val="accent6">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ⅱ/B♭</a:t>
                      </a:r>
                      <a:endParaRPr kumimoji="1" lang="ja-JP" altLang="en-US" dirty="0"/>
                    </a:p>
                  </a:txBody>
                  <a:tcPr>
                    <a:solidFill>
                      <a:schemeClr val="accent6">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Ⅴ7/B♭</a:t>
                      </a:r>
                      <a:endParaRPr kumimoji="1" lang="ja-JP" altLang="en-US" dirty="0"/>
                    </a:p>
                  </a:txBody>
                  <a:tcPr>
                    <a:solidFill>
                      <a:schemeClr val="accent6">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Ⅰ/B♭ </a:t>
                      </a:r>
                      <a:endParaRPr kumimoji="1" lang="ja-JP" altLang="en-US" dirty="0"/>
                    </a:p>
                  </a:txBody>
                  <a:tcPr>
                    <a:solidFill>
                      <a:schemeClr val="accent6">
                        <a:alpha val="20000"/>
                      </a:schemeClr>
                    </a:solidFill>
                  </a:tcPr>
                </a:tc>
              </a:tr>
            </a:tbl>
          </a:graphicData>
        </a:graphic>
      </p:graphicFrame>
      <p:grpSp>
        <p:nvGrpSpPr>
          <p:cNvPr id="53" name="図形グループ 52"/>
          <p:cNvGrpSpPr/>
          <p:nvPr/>
        </p:nvGrpSpPr>
        <p:grpSpPr>
          <a:xfrm>
            <a:off x="734959" y="3948925"/>
            <a:ext cx="8583662" cy="3099054"/>
            <a:chOff x="734959" y="4023634"/>
            <a:chExt cx="8583662" cy="3099054"/>
          </a:xfrm>
        </p:grpSpPr>
        <p:grpSp>
          <p:nvGrpSpPr>
            <p:cNvPr id="31" name="図形グループ 30"/>
            <p:cNvGrpSpPr/>
            <p:nvPr/>
          </p:nvGrpSpPr>
          <p:grpSpPr>
            <a:xfrm>
              <a:off x="734959" y="4356871"/>
              <a:ext cx="8583662" cy="2765817"/>
              <a:chOff x="734959" y="4356871"/>
              <a:chExt cx="8583662" cy="2765817"/>
            </a:xfrm>
          </p:grpSpPr>
          <p:sp>
            <p:nvSpPr>
              <p:cNvPr id="13" name="右矢印 12"/>
              <p:cNvSpPr/>
              <p:nvPr/>
            </p:nvSpPr>
            <p:spPr bwMode="auto">
              <a:xfrm>
                <a:off x="6098985" y="4362824"/>
                <a:ext cx="1005541"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grpSp>
            <p:nvGrpSpPr>
              <p:cNvPr id="30" name="図形グループ 29"/>
              <p:cNvGrpSpPr/>
              <p:nvPr/>
            </p:nvGrpSpPr>
            <p:grpSpPr>
              <a:xfrm>
                <a:off x="734959" y="4356871"/>
                <a:ext cx="8583662" cy="2765817"/>
                <a:chOff x="734959" y="4356871"/>
                <a:chExt cx="8583662" cy="2765817"/>
              </a:xfrm>
            </p:grpSpPr>
            <p:sp>
              <p:nvSpPr>
                <p:cNvPr id="10" name="右矢印 9"/>
                <p:cNvSpPr/>
                <p:nvPr/>
              </p:nvSpPr>
              <p:spPr bwMode="auto">
                <a:xfrm>
                  <a:off x="1053351" y="4362824"/>
                  <a:ext cx="941294" cy="896699"/>
                </a:xfrm>
                <a:prstGeom prst="rightArrow">
                  <a:avLst/>
                </a:prstGeom>
                <a:solidFill>
                  <a:srgbClr val="FF0000"/>
                </a:solidFill>
                <a:ln w="9525"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11" name="右矢印 10"/>
                <p:cNvSpPr/>
                <p:nvPr/>
              </p:nvSpPr>
              <p:spPr bwMode="auto">
                <a:xfrm>
                  <a:off x="2782045" y="4362824"/>
                  <a:ext cx="941294" cy="896699"/>
                </a:xfrm>
                <a:prstGeom prst="rightArrow">
                  <a:avLst/>
                </a:prstGeom>
                <a:solidFill>
                  <a:srgbClr val="FF0000"/>
                </a:solidFill>
                <a:ln w="9525"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12" name="右矢印 11"/>
                <p:cNvSpPr/>
                <p:nvPr/>
              </p:nvSpPr>
              <p:spPr bwMode="auto">
                <a:xfrm>
                  <a:off x="4355350" y="4362824"/>
                  <a:ext cx="1011519"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14" name="右矢印 13"/>
                <p:cNvSpPr/>
                <p:nvPr/>
              </p:nvSpPr>
              <p:spPr bwMode="auto">
                <a:xfrm>
                  <a:off x="7899397" y="4362824"/>
                  <a:ext cx="941294"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15" name="右矢印 14"/>
                <p:cNvSpPr/>
                <p:nvPr/>
              </p:nvSpPr>
              <p:spPr bwMode="auto">
                <a:xfrm>
                  <a:off x="1053351" y="6225989"/>
                  <a:ext cx="941294"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16" name="右矢印 15"/>
                <p:cNvSpPr/>
                <p:nvPr/>
              </p:nvSpPr>
              <p:spPr bwMode="auto">
                <a:xfrm>
                  <a:off x="2782045" y="6225989"/>
                  <a:ext cx="941294"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17" name="右矢印 16"/>
                <p:cNvSpPr/>
                <p:nvPr/>
              </p:nvSpPr>
              <p:spPr bwMode="auto">
                <a:xfrm>
                  <a:off x="4355350" y="6225989"/>
                  <a:ext cx="1011519"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18" name="右矢印 17"/>
                <p:cNvSpPr/>
                <p:nvPr/>
              </p:nvSpPr>
              <p:spPr bwMode="auto">
                <a:xfrm>
                  <a:off x="6098985" y="6225989"/>
                  <a:ext cx="1005541" cy="896699"/>
                </a:xfrm>
                <a:prstGeom prst="rightArrow">
                  <a:avLst/>
                </a:prstGeom>
                <a:solidFill>
                  <a:srgbClr val="FF0000"/>
                </a:solidFill>
                <a:ln w="9525"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19" name="右矢印 18"/>
                <p:cNvSpPr/>
                <p:nvPr/>
              </p:nvSpPr>
              <p:spPr bwMode="auto">
                <a:xfrm>
                  <a:off x="7899397" y="6225989"/>
                  <a:ext cx="941294" cy="896699"/>
                </a:xfrm>
                <a:prstGeom prst="rightArrow">
                  <a:avLst/>
                </a:prstGeom>
                <a:solidFill>
                  <a:srgbClr val="FF0000"/>
                </a:solidFill>
                <a:ln w="9525"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0" name="右矢印 19"/>
                <p:cNvSpPr/>
                <p:nvPr/>
              </p:nvSpPr>
              <p:spPr bwMode="auto">
                <a:xfrm rot="2767031">
                  <a:off x="614319" y="4881917"/>
                  <a:ext cx="1946791"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1" name="右矢印 20"/>
                <p:cNvSpPr/>
                <p:nvPr/>
              </p:nvSpPr>
              <p:spPr bwMode="auto">
                <a:xfrm rot="2767031">
                  <a:off x="2218542" y="4881918"/>
                  <a:ext cx="1946791"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2" name="右矢印 21"/>
                <p:cNvSpPr/>
                <p:nvPr/>
              </p:nvSpPr>
              <p:spPr bwMode="auto">
                <a:xfrm rot="2767031">
                  <a:off x="3814719" y="4881919"/>
                  <a:ext cx="1946791" cy="896699"/>
                </a:xfrm>
                <a:prstGeom prst="rightArrow">
                  <a:avLst/>
                </a:prstGeom>
                <a:solidFill>
                  <a:srgbClr val="FF0000"/>
                </a:solidFill>
                <a:ln w="9525"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3" name="右矢印 22"/>
                <p:cNvSpPr/>
                <p:nvPr/>
              </p:nvSpPr>
              <p:spPr bwMode="auto">
                <a:xfrm rot="2767031">
                  <a:off x="5435834" y="4881920"/>
                  <a:ext cx="1946791"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4" name="右矢印 23"/>
                <p:cNvSpPr/>
                <p:nvPr/>
              </p:nvSpPr>
              <p:spPr bwMode="auto">
                <a:xfrm rot="2767031">
                  <a:off x="7251190" y="4881917"/>
                  <a:ext cx="1946791"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5" name="右矢印 24"/>
                <p:cNvSpPr/>
                <p:nvPr/>
              </p:nvSpPr>
              <p:spPr bwMode="auto">
                <a:xfrm rot="18960585">
                  <a:off x="734959" y="4905583"/>
                  <a:ext cx="1946791"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6" name="右矢印 25"/>
                <p:cNvSpPr/>
                <p:nvPr/>
              </p:nvSpPr>
              <p:spPr bwMode="auto">
                <a:xfrm rot="18960585">
                  <a:off x="2339183" y="4905584"/>
                  <a:ext cx="1946791"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7" name="右矢印 26"/>
                <p:cNvSpPr/>
                <p:nvPr/>
              </p:nvSpPr>
              <p:spPr bwMode="auto">
                <a:xfrm rot="18960585">
                  <a:off x="3935359" y="4905585"/>
                  <a:ext cx="1946791"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8" name="右矢印 27"/>
                <p:cNvSpPr/>
                <p:nvPr/>
              </p:nvSpPr>
              <p:spPr bwMode="auto">
                <a:xfrm rot="18960585">
                  <a:off x="5556473" y="4905586"/>
                  <a:ext cx="1946791"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9" name="右矢印 28"/>
                <p:cNvSpPr/>
                <p:nvPr/>
              </p:nvSpPr>
              <p:spPr bwMode="auto">
                <a:xfrm rot="18960585">
                  <a:off x="7371830" y="4905583"/>
                  <a:ext cx="1946791"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grpSp>
        </p:grpSp>
        <p:sp>
          <p:nvSpPr>
            <p:cNvPr id="32" name="テキスト ボックス 31"/>
            <p:cNvSpPr txBox="1"/>
            <p:nvPr/>
          </p:nvSpPr>
          <p:spPr>
            <a:xfrm>
              <a:off x="1400826" y="4023634"/>
              <a:ext cx="412893" cy="420628"/>
            </a:xfrm>
            <a:prstGeom prst="rect">
              <a:avLst/>
            </a:prstGeom>
            <a:noFill/>
          </p:spPr>
          <p:txBody>
            <a:bodyPr wrap="none" rtlCol="0">
              <a:spAutoFit/>
            </a:bodyPr>
            <a:lstStyle/>
            <a:p>
              <a:r>
                <a:rPr kumimoji="1" lang="en-US" altLang="ja-JP" sz="1600" b="0" dirty="0" smtClean="0">
                  <a:solidFill>
                    <a:srgbClr val="000000"/>
                  </a:solidFill>
                </a:rPr>
                <a:t>10</a:t>
              </a:r>
              <a:endParaRPr kumimoji="1" lang="ja-JP" altLang="en-US" sz="1600" b="0" dirty="0">
                <a:solidFill>
                  <a:srgbClr val="000000"/>
                </a:solidFill>
              </a:endParaRPr>
            </a:p>
          </p:txBody>
        </p:sp>
        <p:sp>
          <p:nvSpPr>
            <p:cNvPr id="34" name="テキスト ボックス 33"/>
            <p:cNvSpPr txBox="1"/>
            <p:nvPr/>
          </p:nvSpPr>
          <p:spPr>
            <a:xfrm>
              <a:off x="3084652" y="4023634"/>
              <a:ext cx="412893" cy="420628"/>
            </a:xfrm>
            <a:prstGeom prst="rect">
              <a:avLst/>
            </a:prstGeom>
            <a:noFill/>
          </p:spPr>
          <p:txBody>
            <a:bodyPr wrap="none" rtlCol="0">
              <a:spAutoFit/>
            </a:bodyPr>
            <a:lstStyle/>
            <a:p>
              <a:r>
                <a:rPr lang="en-US" altLang="ja-JP" sz="1600" b="0" dirty="0" smtClean="0">
                  <a:solidFill>
                    <a:srgbClr val="000000"/>
                  </a:solidFill>
                </a:rPr>
                <a:t>10</a:t>
              </a:r>
              <a:endParaRPr kumimoji="1" lang="ja-JP" altLang="en-US" sz="1600" b="0" dirty="0">
                <a:solidFill>
                  <a:srgbClr val="000000"/>
                </a:solidFill>
              </a:endParaRPr>
            </a:p>
          </p:txBody>
        </p:sp>
        <p:sp>
          <p:nvSpPr>
            <p:cNvPr id="35" name="テキスト ボックス 34"/>
            <p:cNvSpPr txBox="1"/>
            <p:nvPr/>
          </p:nvSpPr>
          <p:spPr>
            <a:xfrm>
              <a:off x="4735672" y="4046783"/>
              <a:ext cx="298780" cy="420628"/>
            </a:xfrm>
            <a:prstGeom prst="rect">
              <a:avLst/>
            </a:prstGeom>
            <a:noFill/>
          </p:spPr>
          <p:txBody>
            <a:bodyPr wrap="none" rtlCol="0">
              <a:spAutoFit/>
            </a:bodyPr>
            <a:lstStyle/>
            <a:p>
              <a:r>
                <a:rPr lang="en-US" altLang="ja-JP" sz="1600" b="0" dirty="0">
                  <a:solidFill>
                    <a:srgbClr val="000000"/>
                  </a:solidFill>
                </a:rPr>
                <a:t>6</a:t>
              </a:r>
              <a:endParaRPr kumimoji="1" lang="ja-JP" altLang="en-US" sz="1600" b="0" dirty="0">
                <a:solidFill>
                  <a:srgbClr val="000000"/>
                </a:solidFill>
              </a:endParaRPr>
            </a:p>
          </p:txBody>
        </p:sp>
        <p:sp>
          <p:nvSpPr>
            <p:cNvPr id="36" name="テキスト ボックス 35"/>
            <p:cNvSpPr txBox="1"/>
            <p:nvPr/>
          </p:nvSpPr>
          <p:spPr>
            <a:xfrm>
              <a:off x="6385954" y="4049772"/>
              <a:ext cx="412893" cy="420628"/>
            </a:xfrm>
            <a:prstGeom prst="rect">
              <a:avLst/>
            </a:prstGeom>
            <a:noFill/>
          </p:spPr>
          <p:txBody>
            <a:bodyPr wrap="none" rtlCol="0">
              <a:spAutoFit/>
            </a:bodyPr>
            <a:lstStyle/>
            <a:p>
              <a:r>
                <a:rPr lang="en-US" altLang="ja-JP" sz="1600" b="0" dirty="0" smtClean="0">
                  <a:solidFill>
                    <a:srgbClr val="000000"/>
                  </a:solidFill>
                </a:rPr>
                <a:t>13</a:t>
              </a:r>
              <a:endParaRPr kumimoji="1" lang="ja-JP" altLang="en-US" sz="1600" b="0" dirty="0">
                <a:solidFill>
                  <a:srgbClr val="000000"/>
                </a:solidFill>
              </a:endParaRPr>
            </a:p>
          </p:txBody>
        </p:sp>
        <p:sp>
          <p:nvSpPr>
            <p:cNvPr id="37" name="テキスト ボックス 36"/>
            <p:cNvSpPr txBox="1"/>
            <p:nvPr/>
          </p:nvSpPr>
          <p:spPr>
            <a:xfrm>
              <a:off x="8095995" y="4046047"/>
              <a:ext cx="412893" cy="420628"/>
            </a:xfrm>
            <a:prstGeom prst="rect">
              <a:avLst/>
            </a:prstGeom>
            <a:noFill/>
          </p:spPr>
          <p:txBody>
            <a:bodyPr wrap="none" rtlCol="0">
              <a:spAutoFit/>
            </a:bodyPr>
            <a:lstStyle/>
            <a:p>
              <a:r>
                <a:rPr lang="en-US" altLang="ja-JP" sz="1600" b="0" dirty="0" smtClean="0">
                  <a:solidFill>
                    <a:srgbClr val="000000"/>
                  </a:solidFill>
                </a:rPr>
                <a:t>16</a:t>
              </a:r>
              <a:endParaRPr kumimoji="1" lang="ja-JP" altLang="en-US" sz="1600" b="0" dirty="0">
                <a:solidFill>
                  <a:srgbClr val="000000"/>
                </a:solidFill>
              </a:endParaRPr>
            </a:p>
          </p:txBody>
        </p:sp>
        <p:sp>
          <p:nvSpPr>
            <p:cNvPr id="38" name="テキスト ボックス 37"/>
            <p:cNvSpPr txBox="1"/>
            <p:nvPr/>
          </p:nvSpPr>
          <p:spPr>
            <a:xfrm>
              <a:off x="1403835" y="6173667"/>
              <a:ext cx="397665" cy="420628"/>
            </a:xfrm>
            <a:prstGeom prst="rect">
              <a:avLst/>
            </a:prstGeom>
            <a:noFill/>
          </p:spPr>
          <p:txBody>
            <a:bodyPr wrap="none" rtlCol="0">
              <a:spAutoFit/>
            </a:bodyPr>
            <a:lstStyle/>
            <a:p>
              <a:r>
                <a:rPr lang="en-US" altLang="ja-JP" sz="1600" b="0" dirty="0" smtClean="0">
                  <a:solidFill>
                    <a:srgbClr val="000000"/>
                  </a:solidFill>
                </a:rPr>
                <a:t>11</a:t>
              </a:r>
              <a:endParaRPr kumimoji="1" lang="ja-JP" altLang="en-US" sz="1600" b="0" dirty="0">
                <a:solidFill>
                  <a:srgbClr val="000000"/>
                </a:solidFill>
              </a:endParaRPr>
            </a:p>
          </p:txBody>
        </p:sp>
        <p:sp>
          <p:nvSpPr>
            <p:cNvPr id="39" name="テキスト ボックス 38"/>
            <p:cNvSpPr txBox="1"/>
            <p:nvPr/>
          </p:nvSpPr>
          <p:spPr>
            <a:xfrm>
              <a:off x="3087662" y="6173667"/>
              <a:ext cx="412893" cy="420628"/>
            </a:xfrm>
            <a:prstGeom prst="rect">
              <a:avLst/>
            </a:prstGeom>
            <a:noFill/>
          </p:spPr>
          <p:txBody>
            <a:bodyPr wrap="none" rtlCol="0">
              <a:spAutoFit/>
            </a:bodyPr>
            <a:lstStyle/>
            <a:p>
              <a:r>
                <a:rPr lang="en-US" altLang="ja-JP" sz="1600" b="0" dirty="0" smtClean="0">
                  <a:solidFill>
                    <a:srgbClr val="000000"/>
                  </a:solidFill>
                </a:rPr>
                <a:t>14</a:t>
              </a:r>
              <a:endParaRPr kumimoji="1" lang="ja-JP" altLang="en-US" sz="1600" b="0" dirty="0">
                <a:solidFill>
                  <a:srgbClr val="000000"/>
                </a:solidFill>
              </a:endParaRPr>
            </a:p>
          </p:txBody>
        </p:sp>
        <p:sp>
          <p:nvSpPr>
            <p:cNvPr id="40" name="テキスト ボックス 39"/>
            <p:cNvSpPr txBox="1"/>
            <p:nvPr/>
          </p:nvSpPr>
          <p:spPr>
            <a:xfrm>
              <a:off x="4738682" y="6196816"/>
              <a:ext cx="298780" cy="420628"/>
            </a:xfrm>
            <a:prstGeom prst="rect">
              <a:avLst/>
            </a:prstGeom>
            <a:noFill/>
          </p:spPr>
          <p:txBody>
            <a:bodyPr wrap="none" rtlCol="0">
              <a:spAutoFit/>
            </a:bodyPr>
            <a:lstStyle/>
            <a:p>
              <a:r>
                <a:rPr lang="en-US" altLang="ja-JP" sz="1600" b="0" dirty="0" smtClean="0">
                  <a:solidFill>
                    <a:srgbClr val="000000"/>
                  </a:solidFill>
                </a:rPr>
                <a:t>5</a:t>
              </a:r>
              <a:endParaRPr kumimoji="1" lang="ja-JP" altLang="en-US" sz="1600" b="0" dirty="0">
                <a:solidFill>
                  <a:srgbClr val="000000"/>
                </a:solidFill>
              </a:endParaRPr>
            </a:p>
          </p:txBody>
        </p:sp>
        <p:sp>
          <p:nvSpPr>
            <p:cNvPr id="41" name="テキスト ボックス 40"/>
            <p:cNvSpPr txBox="1"/>
            <p:nvPr/>
          </p:nvSpPr>
          <p:spPr>
            <a:xfrm>
              <a:off x="6388964" y="6199805"/>
              <a:ext cx="412893" cy="420628"/>
            </a:xfrm>
            <a:prstGeom prst="rect">
              <a:avLst/>
            </a:prstGeom>
            <a:noFill/>
          </p:spPr>
          <p:txBody>
            <a:bodyPr wrap="none" rtlCol="0">
              <a:spAutoFit/>
            </a:bodyPr>
            <a:lstStyle/>
            <a:p>
              <a:r>
                <a:rPr lang="en-US" altLang="ja-JP" sz="1600" b="0" dirty="0" smtClean="0">
                  <a:solidFill>
                    <a:srgbClr val="000000"/>
                  </a:solidFill>
                </a:rPr>
                <a:t>10</a:t>
              </a:r>
              <a:endParaRPr kumimoji="1" lang="ja-JP" altLang="en-US" sz="1600" b="0" dirty="0">
                <a:solidFill>
                  <a:srgbClr val="000000"/>
                </a:solidFill>
              </a:endParaRPr>
            </a:p>
          </p:txBody>
        </p:sp>
        <p:sp>
          <p:nvSpPr>
            <p:cNvPr id="42" name="テキスト ボックス 41"/>
            <p:cNvSpPr txBox="1"/>
            <p:nvPr/>
          </p:nvSpPr>
          <p:spPr>
            <a:xfrm>
              <a:off x="8099005" y="6196080"/>
              <a:ext cx="412893" cy="420628"/>
            </a:xfrm>
            <a:prstGeom prst="rect">
              <a:avLst/>
            </a:prstGeom>
            <a:noFill/>
          </p:spPr>
          <p:txBody>
            <a:bodyPr wrap="none" rtlCol="0">
              <a:spAutoFit/>
            </a:bodyPr>
            <a:lstStyle/>
            <a:p>
              <a:r>
                <a:rPr lang="en-US" altLang="ja-JP" sz="1600" b="0" dirty="0" smtClean="0">
                  <a:solidFill>
                    <a:srgbClr val="000000"/>
                  </a:solidFill>
                </a:rPr>
                <a:t>10</a:t>
              </a:r>
              <a:endParaRPr kumimoji="1" lang="ja-JP" altLang="en-US" sz="1600" b="0" dirty="0">
                <a:solidFill>
                  <a:srgbClr val="000000"/>
                </a:solidFill>
              </a:endParaRPr>
            </a:p>
          </p:txBody>
        </p:sp>
        <p:sp>
          <p:nvSpPr>
            <p:cNvPr id="43" name="テキスト ボックス 42"/>
            <p:cNvSpPr txBox="1"/>
            <p:nvPr/>
          </p:nvSpPr>
          <p:spPr>
            <a:xfrm>
              <a:off x="806276" y="5475918"/>
              <a:ext cx="412893" cy="420628"/>
            </a:xfrm>
            <a:prstGeom prst="rect">
              <a:avLst/>
            </a:prstGeom>
            <a:noFill/>
          </p:spPr>
          <p:txBody>
            <a:bodyPr wrap="none" rtlCol="0">
              <a:spAutoFit/>
            </a:bodyPr>
            <a:lstStyle/>
            <a:p>
              <a:r>
                <a:rPr lang="en-US" altLang="ja-JP" sz="1600" b="0" dirty="0" smtClean="0">
                  <a:solidFill>
                    <a:srgbClr val="000000"/>
                  </a:solidFill>
                </a:rPr>
                <a:t>14</a:t>
              </a:r>
              <a:endParaRPr kumimoji="1" lang="ja-JP" altLang="en-US" sz="1600" b="0" dirty="0">
                <a:solidFill>
                  <a:srgbClr val="000000"/>
                </a:solidFill>
              </a:endParaRPr>
            </a:p>
          </p:txBody>
        </p:sp>
        <p:sp>
          <p:nvSpPr>
            <p:cNvPr id="44" name="テキスト ボックス 43"/>
            <p:cNvSpPr txBox="1"/>
            <p:nvPr/>
          </p:nvSpPr>
          <p:spPr>
            <a:xfrm>
              <a:off x="2422864" y="5475918"/>
              <a:ext cx="412893" cy="420628"/>
            </a:xfrm>
            <a:prstGeom prst="rect">
              <a:avLst/>
            </a:prstGeom>
            <a:noFill/>
          </p:spPr>
          <p:txBody>
            <a:bodyPr wrap="none" rtlCol="0">
              <a:spAutoFit/>
            </a:bodyPr>
            <a:lstStyle/>
            <a:p>
              <a:r>
                <a:rPr lang="en-US" altLang="ja-JP" sz="1600" b="0" dirty="0" smtClean="0">
                  <a:solidFill>
                    <a:srgbClr val="000000"/>
                  </a:solidFill>
                </a:rPr>
                <a:t>16</a:t>
              </a:r>
              <a:endParaRPr kumimoji="1" lang="ja-JP" altLang="en-US" sz="1600" b="0" dirty="0">
                <a:solidFill>
                  <a:srgbClr val="000000"/>
                </a:solidFill>
              </a:endParaRPr>
            </a:p>
          </p:txBody>
        </p:sp>
        <p:sp>
          <p:nvSpPr>
            <p:cNvPr id="45" name="テキスト ボックス 44"/>
            <p:cNvSpPr txBox="1"/>
            <p:nvPr/>
          </p:nvSpPr>
          <p:spPr>
            <a:xfrm>
              <a:off x="4118710" y="5499067"/>
              <a:ext cx="397665" cy="420628"/>
            </a:xfrm>
            <a:prstGeom prst="rect">
              <a:avLst/>
            </a:prstGeom>
            <a:noFill/>
          </p:spPr>
          <p:txBody>
            <a:bodyPr wrap="none" rtlCol="0">
              <a:spAutoFit/>
            </a:bodyPr>
            <a:lstStyle/>
            <a:p>
              <a:r>
                <a:rPr lang="en-US" altLang="ja-JP" sz="1600" b="0" dirty="0" smtClean="0">
                  <a:solidFill>
                    <a:srgbClr val="000000"/>
                  </a:solidFill>
                </a:rPr>
                <a:t>11</a:t>
              </a:r>
              <a:endParaRPr kumimoji="1" lang="ja-JP" altLang="en-US" sz="1600" b="0" dirty="0">
                <a:solidFill>
                  <a:srgbClr val="000000"/>
                </a:solidFill>
              </a:endParaRPr>
            </a:p>
          </p:txBody>
        </p:sp>
        <p:sp>
          <p:nvSpPr>
            <p:cNvPr id="46" name="テキスト ボックス 45"/>
            <p:cNvSpPr txBox="1"/>
            <p:nvPr/>
          </p:nvSpPr>
          <p:spPr>
            <a:xfrm>
              <a:off x="5664398" y="5502056"/>
              <a:ext cx="412893" cy="420628"/>
            </a:xfrm>
            <a:prstGeom prst="rect">
              <a:avLst/>
            </a:prstGeom>
            <a:noFill/>
          </p:spPr>
          <p:txBody>
            <a:bodyPr wrap="none" rtlCol="0">
              <a:spAutoFit/>
            </a:bodyPr>
            <a:lstStyle/>
            <a:p>
              <a:r>
                <a:rPr lang="en-US" altLang="ja-JP" sz="1600" b="0" dirty="0" smtClean="0">
                  <a:solidFill>
                    <a:srgbClr val="000000"/>
                  </a:solidFill>
                </a:rPr>
                <a:t>14</a:t>
              </a:r>
              <a:endParaRPr kumimoji="1" lang="ja-JP" altLang="en-US" sz="1600" b="0" dirty="0">
                <a:solidFill>
                  <a:srgbClr val="000000"/>
                </a:solidFill>
              </a:endParaRPr>
            </a:p>
          </p:txBody>
        </p:sp>
        <p:sp>
          <p:nvSpPr>
            <p:cNvPr id="47" name="テキスト ボックス 46"/>
            <p:cNvSpPr txBox="1"/>
            <p:nvPr/>
          </p:nvSpPr>
          <p:spPr>
            <a:xfrm>
              <a:off x="7434207" y="5498331"/>
              <a:ext cx="412893" cy="420628"/>
            </a:xfrm>
            <a:prstGeom prst="rect">
              <a:avLst/>
            </a:prstGeom>
            <a:noFill/>
          </p:spPr>
          <p:txBody>
            <a:bodyPr wrap="none" rtlCol="0">
              <a:spAutoFit/>
            </a:bodyPr>
            <a:lstStyle/>
            <a:p>
              <a:r>
                <a:rPr lang="en-US" altLang="ja-JP" sz="1600" b="0" dirty="0" smtClean="0">
                  <a:solidFill>
                    <a:srgbClr val="000000"/>
                  </a:solidFill>
                </a:rPr>
                <a:t>16</a:t>
              </a:r>
              <a:endParaRPr kumimoji="1" lang="ja-JP" altLang="en-US" sz="1600" b="0" dirty="0">
                <a:solidFill>
                  <a:srgbClr val="000000"/>
                </a:solidFill>
              </a:endParaRPr>
            </a:p>
          </p:txBody>
        </p:sp>
        <p:sp>
          <p:nvSpPr>
            <p:cNvPr id="48" name="テキスト ボックス 47"/>
            <p:cNvSpPr txBox="1"/>
            <p:nvPr/>
          </p:nvSpPr>
          <p:spPr>
            <a:xfrm>
              <a:off x="759754" y="4694492"/>
              <a:ext cx="412893" cy="420628"/>
            </a:xfrm>
            <a:prstGeom prst="rect">
              <a:avLst/>
            </a:prstGeom>
            <a:noFill/>
          </p:spPr>
          <p:txBody>
            <a:bodyPr wrap="none" rtlCol="0">
              <a:spAutoFit/>
            </a:bodyPr>
            <a:lstStyle/>
            <a:p>
              <a:r>
                <a:rPr lang="en-US" altLang="ja-JP" sz="1600" b="0" dirty="0" smtClean="0">
                  <a:solidFill>
                    <a:srgbClr val="000000"/>
                  </a:solidFill>
                </a:rPr>
                <a:t>14</a:t>
              </a:r>
              <a:endParaRPr kumimoji="1" lang="ja-JP" altLang="en-US" sz="1600" b="0" dirty="0">
                <a:solidFill>
                  <a:srgbClr val="000000"/>
                </a:solidFill>
              </a:endParaRPr>
            </a:p>
          </p:txBody>
        </p:sp>
        <p:sp>
          <p:nvSpPr>
            <p:cNvPr id="49" name="テキスト ボックス 48"/>
            <p:cNvSpPr txBox="1"/>
            <p:nvPr/>
          </p:nvSpPr>
          <p:spPr>
            <a:xfrm>
              <a:off x="2376342" y="4694492"/>
              <a:ext cx="412893" cy="420628"/>
            </a:xfrm>
            <a:prstGeom prst="rect">
              <a:avLst/>
            </a:prstGeom>
            <a:noFill/>
          </p:spPr>
          <p:txBody>
            <a:bodyPr wrap="none" rtlCol="0">
              <a:spAutoFit/>
            </a:bodyPr>
            <a:lstStyle/>
            <a:p>
              <a:r>
                <a:rPr lang="en-US" altLang="ja-JP" sz="1600" b="0" dirty="0" smtClean="0">
                  <a:solidFill>
                    <a:srgbClr val="000000"/>
                  </a:solidFill>
                </a:rPr>
                <a:t>17</a:t>
              </a:r>
              <a:endParaRPr kumimoji="1" lang="ja-JP" altLang="en-US" sz="1600" b="0" dirty="0">
                <a:solidFill>
                  <a:srgbClr val="000000"/>
                </a:solidFill>
              </a:endParaRPr>
            </a:p>
          </p:txBody>
        </p:sp>
        <p:sp>
          <p:nvSpPr>
            <p:cNvPr id="50" name="テキスト ボックス 49"/>
            <p:cNvSpPr txBox="1"/>
            <p:nvPr/>
          </p:nvSpPr>
          <p:spPr>
            <a:xfrm>
              <a:off x="4072188" y="4717641"/>
              <a:ext cx="298780" cy="420628"/>
            </a:xfrm>
            <a:prstGeom prst="rect">
              <a:avLst/>
            </a:prstGeom>
            <a:noFill/>
          </p:spPr>
          <p:txBody>
            <a:bodyPr wrap="none" rtlCol="0">
              <a:spAutoFit/>
            </a:bodyPr>
            <a:lstStyle/>
            <a:p>
              <a:r>
                <a:rPr lang="en-US" altLang="ja-JP" sz="1600" b="0" dirty="0" smtClean="0">
                  <a:solidFill>
                    <a:srgbClr val="000000"/>
                  </a:solidFill>
                </a:rPr>
                <a:t>9</a:t>
              </a:r>
              <a:endParaRPr kumimoji="1" lang="ja-JP" altLang="en-US" sz="1600" b="0" dirty="0">
                <a:solidFill>
                  <a:srgbClr val="000000"/>
                </a:solidFill>
              </a:endParaRPr>
            </a:p>
          </p:txBody>
        </p:sp>
        <p:sp>
          <p:nvSpPr>
            <p:cNvPr id="51" name="テキスト ボックス 50"/>
            <p:cNvSpPr txBox="1"/>
            <p:nvPr/>
          </p:nvSpPr>
          <p:spPr>
            <a:xfrm>
              <a:off x="5617876" y="4720630"/>
              <a:ext cx="412893" cy="420628"/>
            </a:xfrm>
            <a:prstGeom prst="rect">
              <a:avLst/>
            </a:prstGeom>
            <a:noFill/>
          </p:spPr>
          <p:txBody>
            <a:bodyPr wrap="none" rtlCol="0">
              <a:spAutoFit/>
            </a:bodyPr>
            <a:lstStyle/>
            <a:p>
              <a:r>
                <a:rPr lang="en-US" altLang="ja-JP" sz="1600" b="0" dirty="0" smtClean="0">
                  <a:solidFill>
                    <a:srgbClr val="000000"/>
                  </a:solidFill>
                </a:rPr>
                <a:t>16</a:t>
              </a:r>
              <a:endParaRPr kumimoji="1" lang="ja-JP" altLang="en-US" sz="1600" b="0" dirty="0">
                <a:solidFill>
                  <a:srgbClr val="000000"/>
                </a:solidFill>
              </a:endParaRPr>
            </a:p>
          </p:txBody>
        </p:sp>
        <p:sp>
          <p:nvSpPr>
            <p:cNvPr id="52" name="テキスト ボックス 51"/>
            <p:cNvSpPr txBox="1"/>
            <p:nvPr/>
          </p:nvSpPr>
          <p:spPr>
            <a:xfrm>
              <a:off x="7387685" y="4716905"/>
              <a:ext cx="412893" cy="420628"/>
            </a:xfrm>
            <a:prstGeom prst="rect">
              <a:avLst/>
            </a:prstGeom>
            <a:noFill/>
          </p:spPr>
          <p:txBody>
            <a:bodyPr wrap="none" rtlCol="0">
              <a:spAutoFit/>
            </a:bodyPr>
            <a:lstStyle/>
            <a:p>
              <a:r>
                <a:rPr lang="en-US" altLang="ja-JP" sz="1600" b="0" dirty="0" smtClean="0">
                  <a:solidFill>
                    <a:srgbClr val="000000"/>
                  </a:solidFill>
                </a:rPr>
                <a:t>19</a:t>
              </a:r>
              <a:endParaRPr kumimoji="1" lang="ja-JP" altLang="en-US" sz="1600" b="0" dirty="0">
                <a:solidFill>
                  <a:srgbClr val="000000"/>
                </a:solidFill>
              </a:endParaRPr>
            </a:p>
          </p:txBody>
        </p:sp>
      </p:grpSp>
    </p:spTree>
    <p:extLst>
      <p:ext uri="{BB962C8B-B14F-4D97-AF65-F5344CB8AC3E}">
        <p14:creationId xmlns:p14="http://schemas.microsoft.com/office/powerpoint/2010/main" val="2011051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600" dirty="0" smtClean="0"/>
              <a:t>コード進行に対する実験</a:t>
            </a:r>
            <a:endParaRPr kumimoji="1" lang="ja-JP" altLang="en-US" sz="3600" dirty="0"/>
          </a:p>
        </p:txBody>
      </p:sp>
      <p:sp>
        <p:nvSpPr>
          <p:cNvPr id="3" name="コンテンツ プレースホルダー 2"/>
          <p:cNvSpPr>
            <a:spLocks noGrp="1"/>
          </p:cNvSpPr>
          <p:nvPr>
            <p:ph idx="1"/>
          </p:nvPr>
        </p:nvSpPr>
        <p:spPr>
          <a:xfrm>
            <a:off x="430225" y="1167777"/>
            <a:ext cx="9605151" cy="5543224"/>
          </a:xfrm>
        </p:spPr>
        <p:txBody>
          <a:bodyPr/>
          <a:lstStyle/>
          <a:p>
            <a:r>
              <a:rPr lang="en-US" altLang="ja-JP" sz="2800" dirty="0"/>
              <a:t>C</a:t>
            </a:r>
            <a:r>
              <a:rPr lang="en-US" altLang="ja-JP" sz="2800" dirty="0" smtClean="0"/>
              <a:t>→A7→Dm→G7→C</a:t>
            </a:r>
            <a:r>
              <a:rPr lang="ja-JP" altLang="en-US" sz="2800" dirty="0" smtClean="0"/>
              <a:t>の和声解析</a:t>
            </a:r>
            <a:r>
              <a:rPr lang="en-US" altLang="ja-JP" sz="2800" dirty="0" smtClean="0"/>
              <a:t>  </a:t>
            </a:r>
          </a:p>
          <a:p>
            <a:r>
              <a:rPr lang="ja-JP" altLang="en-US" sz="2800" dirty="0"/>
              <a:t>提案</a:t>
            </a:r>
            <a:r>
              <a:rPr lang="en-US" altLang="ja-JP" sz="2800" dirty="0"/>
              <a:t> : </a:t>
            </a:r>
            <a:r>
              <a:rPr lang="ja-JP" altLang="en-US" sz="2800" dirty="0"/>
              <a:t>和音の五度圏の拡張部分の距離を</a:t>
            </a:r>
            <a:r>
              <a:rPr lang="ja-JP" altLang="en-US" sz="2800" dirty="0">
                <a:solidFill>
                  <a:srgbClr val="FF0000"/>
                </a:solidFill>
              </a:rPr>
              <a:t>３</a:t>
            </a:r>
            <a:r>
              <a:rPr lang="ja-JP" altLang="en-US" sz="2800" dirty="0" smtClean="0"/>
              <a:t>にする</a:t>
            </a:r>
            <a:endParaRPr lang="en-US" altLang="ja-JP" sz="2800" dirty="0" smtClean="0"/>
          </a:p>
          <a:p>
            <a:r>
              <a:rPr lang="ja-JP" altLang="en-US" sz="2800" dirty="0" smtClean="0"/>
              <a:t>実験結果</a:t>
            </a:r>
            <a:r>
              <a:rPr lang="en-US" altLang="ja-JP" sz="2800" dirty="0" smtClean="0"/>
              <a:t> : </a:t>
            </a:r>
            <a:r>
              <a:rPr lang="ja-JP" altLang="en-US" sz="2800" dirty="0" smtClean="0"/>
              <a:t>セカンダリードミナントに対して転調なし、期待</a:t>
            </a:r>
            <a:endParaRPr lang="en-US" altLang="ja-JP" sz="2800" dirty="0" smtClean="0"/>
          </a:p>
          <a:p>
            <a:pPr marL="0" indent="0">
              <a:buNone/>
            </a:pPr>
            <a:r>
              <a:rPr lang="ja-JP" altLang="en-US" sz="2800" dirty="0" smtClean="0"/>
              <a:t>　　　　　　　　　どおり</a:t>
            </a:r>
            <a:endParaRPr lang="en-US" altLang="ja-JP" sz="2800" dirty="0" smtClean="0"/>
          </a:p>
          <a:p>
            <a:pPr marL="0" indent="0">
              <a:buNone/>
            </a:pPr>
            <a:endParaRPr lang="en-US" altLang="ja-JP" sz="2800" dirty="0"/>
          </a:p>
          <a:p>
            <a:pPr marL="0" indent="0">
              <a:buNone/>
            </a:pPr>
            <a:endParaRPr lang="en-US" altLang="ja-JP" sz="2800" dirty="0"/>
          </a:p>
          <a:p>
            <a:endParaRPr lang="en-US" altLang="ja-JP" sz="2800" dirty="0" smtClean="0"/>
          </a:p>
        </p:txBody>
      </p:sp>
      <p:graphicFrame>
        <p:nvGraphicFramePr>
          <p:cNvPr id="4" name="表 3"/>
          <p:cNvGraphicFramePr>
            <a:graphicFrameLocks noGrp="1"/>
          </p:cNvGraphicFramePr>
          <p:nvPr>
            <p:extLst>
              <p:ext uri="{D42A27DB-BD31-4B8C-83A1-F6EECF244321}">
                <p14:modId xmlns:p14="http://schemas.microsoft.com/office/powerpoint/2010/main" val="221907967"/>
              </p:ext>
            </p:extLst>
          </p:nvPr>
        </p:nvGraphicFramePr>
        <p:xfrm>
          <a:off x="1206925" y="4159238"/>
          <a:ext cx="7705535" cy="2223454"/>
        </p:xfrm>
        <a:graphic>
          <a:graphicData uri="http://schemas.openxmlformats.org/drawingml/2006/table">
            <a:tbl>
              <a:tblPr firstRow="1" bandRow="1">
                <a:tableStyleId>{2D5ABB26-0587-4C30-8999-92F81FD0307C}</a:tableStyleId>
              </a:tblPr>
              <a:tblGrid>
                <a:gridCol w="859118"/>
                <a:gridCol w="762000"/>
                <a:gridCol w="1045882"/>
                <a:gridCol w="642471"/>
                <a:gridCol w="889000"/>
                <a:gridCol w="791882"/>
                <a:gridCol w="889000"/>
                <a:gridCol w="837404"/>
                <a:gridCol w="988778"/>
              </a:tblGrid>
              <a:tr h="378517">
                <a:tc>
                  <a:txBody>
                    <a:bodyPr/>
                    <a:lstStyle/>
                    <a:p>
                      <a:pPr algn="ctr"/>
                      <a:r>
                        <a:rPr lang="en-US" altLang="ja-JP" sz="1800" dirty="0" smtClean="0"/>
                        <a:t>Ⅰ/C</a:t>
                      </a:r>
                      <a:endParaRPr kumimoji="1" lang="ja-JP" altLang="en-US" dirty="0"/>
                    </a:p>
                  </a:txBody>
                  <a:tcPr>
                    <a:solidFill>
                      <a:schemeClr val="accent2">
                        <a:lumMod val="75000"/>
                        <a:alpha val="20000"/>
                      </a:schemeClr>
                    </a:solidFill>
                  </a:tcPr>
                </a:tc>
                <a:tc>
                  <a:txBody>
                    <a:bodyPr/>
                    <a:lstStyle/>
                    <a:p>
                      <a:endParaRPr lang="ja-JP" altLang="en-US" dirty="0"/>
                    </a:p>
                  </a:txBody>
                  <a:tcPr>
                    <a:solidFill>
                      <a:schemeClr val="bg1"/>
                    </a:solidFill>
                  </a:tcPr>
                </a:tc>
                <a:tc>
                  <a:txBody>
                    <a:bodyPr/>
                    <a:lstStyle/>
                    <a:p>
                      <a:pPr algn="ctr"/>
                      <a:r>
                        <a:rPr lang="en-US" altLang="ja-JP" sz="1800" dirty="0" smtClean="0"/>
                        <a:t>Ⅵ7/C</a:t>
                      </a:r>
                      <a:endParaRPr kumimoji="1" lang="ja-JP" altLang="en-US" dirty="0"/>
                    </a:p>
                  </a:txBody>
                  <a:tcPr>
                    <a:solidFill>
                      <a:schemeClr val="accent2">
                        <a:lumMod val="75000"/>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ⅱ/C</a:t>
                      </a:r>
                      <a:endParaRPr kumimoji="1" lang="ja-JP" altLang="en-US" dirty="0"/>
                    </a:p>
                  </a:txBody>
                  <a:tcPr>
                    <a:solidFill>
                      <a:schemeClr val="accent2">
                        <a:lumMod val="75000"/>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Ⅴ7/C</a:t>
                      </a:r>
                      <a:endParaRPr kumimoji="1" lang="ja-JP" altLang="en-US" dirty="0"/>
                    </a:p>
                  </a:txBody>
                  <a:tcPr>
                    <a:solidFill>
                      <a:schemeClr val="accent2">
                        <a:lumMod val="75000"/>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Ⅰ/C</a:t>
                      </a:r>
                      <a:endParaRPr kumimoji="1" lang="ja-JP" altLang="en-US" dirty="0"/>
                    </a:p>
                  </a:txBody>
                  <a:tcPr>
                    <a:solidFill>
                      <a:schemeClr val="accent2">
                        <a:lumMod val="75000"/>
                        <a:alpha val="20000"/>
                      </a:schemeClr>
                    </a:solidFill>
                  </a:tcPr>
                </a:tc>
              </a:tr>
              <a:tr h="645585">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r>
              <a:tr h="833592">
                <a:tc>
                  <a:txBody>
                    <a:bodyPr/>
                    <a:lstStyle/>
                    <a:p>
                      <a:endParaRPr kumimoji="1" lang="ja-JP" altLang="en-US" dirty="0"/>
                    </a:p>
                  </a:txBody>
                  <a:tcPr/>
                </a:tc>
                <a:tc>
                  <a:txBody>
                    <a:bodyPr/>
                    <a:lstStyle/>
                    <a:p>
                      <a:pPr algn="ctr"/>
                      <a:endParaRPr kumimoji="1" lang="ja-JP" altLang="en-US" dirty="0"/>
                    </a:p>
                  </a:txBody>
                  <a:tcPr>
                    <a:solidFill>
                      <a:schemeClr val="bg1"/>
                    </a:solidFill>
                  </a:tcPr>
                </a:tc>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c>
                  <a:txBody>
                    <a:bodyPr/>
                    <a:lstStyle/>
                    <a:p>
                      <a:endParaRPr kumimoji="1" lang="ja-JP" altLang="en-US" dirty="0"/>
                    </a:p>
                  </a:txBody>
                  <a:tcPr>
                    <a:solidFill>
                      <a:schemeClr val="bg1"/>
                    </a:solidFill>
                  </a:tcPr>
                </a:tc>
                <a:tc>
                  <a:txBody>
                    <a:bodyPr/>
                    <a:lstStyle/>
                    <a:p>
                      <a:endParaRPr kumimoji="1" lang="ja-JP" altLang="en-US" dirty="0"/>
                    </a:p>
                  </a:txBody>
                  <a:tcPr/>
                </a:tc>
              </a:tr>
              <a:tr h="343646">
                <a:tc>
                  <a:txBody>
                    <a:bodyPr/>
                    <a:lstStyle/>
                    <a:p>
                      <a:pPr algn="ctr"/>
                      <a:r>
                        <a:rPr lang="en-US" altLang="ja-JP" sz="1800" dirty="0" smtClean="0"/>
                        <a:t>ⅶ♭/d</a:t>
                      </a:r>
                      <a:endParaRPr kumimoji="1" lang="ja-JP" altLang="en-US" dirty="0"/>
                    </a:p>
                  </a:txBody>
                  <a:tcPr>
                    <a:solidFill>
                      <a:schemeClr val="accent6">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Ⅴ7/d</a:t>
                      </a:r>
                      <a:endParaRPr kumimoji="1" lang="ja-JP" altLang="en-US" dirty="0"/>
                    </a:p>
                  </a:txBody>
                  <a:tcPr>
                    <a:solidFill>
                      <a:schemeClr val="accent6">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ⅰ/d</a:t>
                      </a:r>
                      <a:endParaRPr kumimoji="1" lang="ja-JP" altLang="en-US" dirty="0"/>
                    </a:p>
                  </a:txBody>
                  <a:tcPr>
                    <a:solidFill>
                      <a:schemeClr val="accent6">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Ⅳ7/d</a:t>
                      </a:r>
                      <a:endParaRPr kumimoji="1" lang="ja-JP" altLang="en-US" dirty="0"/>
                    </a:p>
                  </a:txBody>
                  <a:tcPr>
                    <a:solidFill>
                      <a:schemeClr val="accent6">
                        <a:alpha val="20000"/>
                      </a:schemeClr>
                    </a:solidFill>
                  </a:tcPr>
                </a:tc>
                <a:tc>
                  <a:txBody>
                    <a:bodyPr/>
                    <a:lstStyle/>
                    <a:p>
                      <a:pPr algn="ctr"/>
                      <a:endParaRPr kumimoji="1" lang="ja-JP" altLang="en-US" dirty="0"/>
                    </a:p>
                  </a:txBody>
                  <a:tcPr>
                    <a:solidFill>
                      <a:schemeClr val="bg1"/>
                    </a:solidFill>
                  </a:tcPr>
                </a:tc>
                <a:tc>
                  <a:txBody>
                    <a:bodyPr/>
                    <a:lstStyle/>
                    <a:p>
                      <a:pPr algn="ctr"/>
                      <a:r>
                        <a:rPr lang="en-US" altLang="ja-JP" sz="1800" dirty="0" smtClean="0"/>
                        <a:t>ⅶ/d</a:t>
                      </a:r>
                      <a:endParaRPr kumimoji="1" lang="ja-JP" altLang="en-US" dirty="0"/>
                    </a:p>
                  </a:txBody>
                  <a:tcPr>
                    <a:solidFill>
                      <a:schemeClr val="accent6">
                        <a:alpha val="20000"/>
                      </a:schemeClr>
                    </a:solidFill>
                  </a:tcPr>
                </a:tc>
              </a:tr>
            </a:tbl>
          </a:graphicData>
        </a:graphic>
      </p:graphicFrame>
      <p:grpSp>
        <p:nvGrpSpPr>
          <p:cNvPr id="53" name="図形グループ 52"/>
          <p:cNvGrpSpPr/>
          <p:nvPr/>
        </p:nvGrpSpPr>
        <p:grpSpPr>
          <a:xfrm>
            <a:off x="1668837" y="3948925"/>
            <a:ext cx="6768305" cy="3099054"/>
            <a:chOff x="734959" y="4023634"/>
            <a:chExt cx="6768305" cy="3099054"/>
          </a:xfrm>
        </p:grpSpPr>
        <p:grpSp>
          <p:nvGrpSpPr>
            <p:cNvPr id="31" name="図形グループ 30"/>
            <p:cNvGrpSpPr/>
            <p:nvPr/>
          </p:nvGrpSpPr>
          <p:grpSpPr>
            <a:xfrm>
              <a:off x="734959" y="4356871"/>
              <a:ext cx="6768305" cy="2765817"/>
              <a:chOff x="734959" y="4356871"/>
              <a:chExt cx="6768305" cy="2765817"/>
            </a:xfrm>
          </p:grpSpPr>
          <p:sp>
            <p:nvSpPr>
              <p:cNvPr id="13" name="右矢印 12"/>
              <p:cNvSpPr/>
              <p:nvPr/>
            </p:nvSpPr>
            <p:spPr bwMode="auto">
              <a:xfrm>
                <a:off x="6098984" y="4362824"/>
                <a:ext cx="1005541" cy="896699"/>
              </a:xfrm>
              <a:prstGeom prst="rightArrow">
                <a:avLst/>
              </a:prstGeom>
              <a:solidFill>
                <a:srgbClr val="FF0000"/>
              </a:solidFill>
              <a:ln w="9525"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grpSp>
            <p:nvGrpSpPr>
              <p:cNvPr id="30" name="図形グループ 29"/>
              <p:cNvGrpSpPr/>
              <p:nvPr/>
            </p:nvGrpSpPr>
            <p:grpSpPr>
              <a:xfrm>
                <a:off x="734959" y="4356871"/>
                <a:ext cx="6768305" cy="2765817"/>
                <a:chOff x="734959" y="4356871"/>
                <a:chExt cx="6768305" cy="2765817"/>
              </a:xfrm>
            </p:grpSpPr>
            <p:sp>
              <p:nvSpPr>
                <p:cNvPr id="10" name="右矢印 9"/>
                <p:cNvSpPr/>
                <p:nvPr/>
              </p:nvSpPr>
              <p:spPr bwMode="auto">
                <a:xfrm>
                  <a:off x="1053351" y="4362824"/>
                  <a:ext cx="941294" cy="896699"/>
                </a:xfrm>
                <a:prstGeom prst="rightArrow">
                  <a:avLst/>
                </a:prstGeom>
                <a:solidFill>
                  <a:srgbClr val="FF0000"/>
                </a:solidFill>
                <a:ln w="9525"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11" name="右矢印 10"/>
                <p:cNvSpPr/>
                <p:nvPr/>
              </p:nvSpPr>
              <p:spPr bwMode="auto">
                <a:xfrm>
                  <a:off x="2782045" y="4362824"/>
                  <a:ext cx="941294" cy="896699"/>
                </a:xfrm>
                <a:prstGeom prst="rightArrow">
                  <a:avLst/>
                </a:prstGeom>
                <a:solidFill>
                  <a:srgbClr val="FF0000"/>
                </a:solidFill>
                <a:ln w="9525"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12" name="右矢印 11"/>
                <p:cNvSpPr/>
                <p:nvPr/>
              </p:nvSpPr>
              <p:spPr bwMode="auto">
                <a:xfrm>
                  <a:off x="4355350" y="4362824"/>
                  <a:ext cx="1011519" cy="896699"/>
                </a:xfrm>
                <a:prstGeom prst="rightArrow">
                  <a:avLst/>
                </a:prstGeom>
                <a:solidFill>
                  <a:srgbClr val="FF0000"/>
                </a:solidFill>
                <a:ln w="9525"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15" name="右矢印 14"/>
                <p:cNvSpPr/>
                <p:nvPr/>
              </p:nvSpPr>
              <p:spPr bwMode="auto">
                <a:xfrm>
                  <a:off x="1053351" y="6225989"/>
                  <a:ext cx="941294"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16" name="右矢印 15"/>
                <p:cNvSpPr/>
                <p:nvPr/>
              </p:nvSpPr>
              <p:spPr bwMode="auto">
                <a:xfrm>
                  <a:off x="2782045" y="6225989"/>
                  <a:ext cx="941294"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17" name="右矢印 16"/>
                <p:cNvSpPr/>
                <p:nvPr/>
              </p:nvSpPr>
              <p:spPr bwMode="auto">
                <a:xfrm>
                  <a:off x="4355350" y="6225989"/>
                  <a:ext cx="1011519"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18" name="右矢印 17"/>
                <p:cNvSpPr/>
                <p:nvPr/>
              </p:nvSpPr>
              <p:spPr bwMode="auto">
                <a:xfrm>
                  <a:off x="6098984" y="6225989"/>
                  <a:ext cx="1005541"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0" name="右矢印 19"/>
                <p:cNvSpPr/>
                <p:nvPr/>
              </p:nvSpPr>
              <p:spPr bwMode="auto">
                <a:xfrm rot="2767031">
                  <a:off x="614319" y="4881917"/>
                  <a:ext cx="1946791"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1" name="右矢印 20"/>
                <p:cNvSpPr/>
                <p:nvPr/>
              </p:nvSpPr>
              <p:spPr bwMode="auto">
                <a:xfrm rot="2767031">
                  <a:off x="2218544" y="4881918"/>
                  <a:ext cx="1946791"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2" name="右矢印 21"/>
                <p:cNvSpPr/>
                <p:nvPr/>
              </p:nvSpPr>
              <p:spPr bwMode="auto">
                <a:xfrm rot="2767031">
                  <a:off x="3814719" y="4881919"/>
                  <a:ext cx="1946791"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3" name="右矢印 22"/>
                <p:cNvSpPr/>
                <p:nvPr/>
              </p:nvSpPr>
              <p:spPr bwMode="auto">
                <a:xfrm rot="2767031">
                  <a:off x="5435833" y="4881920"/>
                  <a:ext cx="1946791"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5" name="右矢印 24"/>
                <p:cNvSpPr/>
                <p:nvPr/>
              </p:nvSpPr>
              <p:spPr bwMode="auto">
                <a:xfrm rot="18960585">
                  <a:off x="734959" y="4905583"/>
                  <a:ext cx="1946791"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6" name="右矢印 25"/>
                <p:cNvSpPr/>
                <p:nvPr/>
              </p:nvSpPr>
              <p:spPr bwMode="auto">
                <a:xfrm rot="18960585">
                  <a:off x="2339183" y="4905584"/>
                  <a:ext cx="1946791"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7" name="右矢印 26"/>
                <p:cNvSpPr/>
                <p:nvPr/>
              </p:nvSpPr>
              <p:spPr bwMode="auto">
                <a:xfrm rot="18960585">
                  <a:off x="3935359" y="4905585"/>
                  <a:ext cx="1946791"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sp>
              <p:nvSpPr>
                <p:cNvPr id="28" name="右矢印 27"/>
                <p:cNvSpPr/>
                <p:nvPr/>
              </p:nvSpPr>
              <p:spPr bwMode="auto">
                <a:xfrm rot="18960585">
                  <a:off x="5556473" y="4905586"/>
                  <a:ext cx="1946791" cy="896699"/>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40000"/>
                    </a:lnSpc>
                    <a:spcBef>
                      <a:spcPct val="10000"/>
                    </a:spcBef>
                    <a:spcAft>
                      <a:spcPct val="0"/>
                    </a:spcAft>
                    <a:buClrTx/>
                    <a:buSzTx/>
                    <a:buFontTx/>
                    <a:buNone/>
                    <a:tabLst/>
                  </a:pPr>
                  <a:endParaRPr kumimoji="1" lang="ja-JP" altLang="en-US" sz="2200" b="1" i="0" u="none" strike="noStrike" cap="none" normalizeH="0" baseline="0">
                    <a:ln>
                      <a:noFill/>
                    </a:ln>
                    <a:solidFill>
                      <a:srgbClr val="4D4D4D"/>
                    </a:solidFill>
                    <a:effectLst/>
                    <a:latin typeface="Arial" charset="0"/>
                    <a:ea typeface="メイリオ" charset="0"/>
                    <a:cs typeface="メイリオ" charset="0"/>
                  </a:endParaRPr>
                </a:p>
              </p:txBody>
            </p:sp>
          </p:grpSp>
        </p:grpSp>
        <p:sp>
          <p:nvSpPr>
            <p:cNvPr id="32" name="テキスト ボックス 31"/>
            <p:cNvSpPr txBox="1"/>
            <p:nvPr/>
          </p:nvSpPr>
          <p:spPr>
            <a:xfrm>
              <a:off x="1400826" y="4023634"/>
              <a:ext cx="412893" cy="420628"/>
            </a:xfrm>
            <a:prstGeom prst="rect">
              <a:avLst/>
            </a:prstGeom>
            <a:noFill/>
          </p:spPr>
          <p:txBody>
            <a:bodyPr wrap="none" rtlCol="0">
              <a:spAutoFit/>
            </a:bodyPr>
            <a:lstStyle/>
            <a:p>
              <a:r>
                <a:rPr kumimoji="1" lang="en-US" altLang="ja-JP" sz="1600" b="0" dirty="0" smtClean="0">
                  <a:solidFill>
                    <a:srgbClr val="000000"/>
                  </a:solidFill>
                </a:rPr>
                <a:t>14</a:t>
              </a:r>
              <a:endParaRPr kumimoji="1" lang="ja-JP" altLang="en-US" sz="1600" b="0" dirty="0">
                <a:solidFill>
                  <a:srgbClr val="000000"/>
                </a:solidFill>
              </a:endParaRPr>
            </a:p>
          </p:txBody>
        </p:sp>
        <p:sp>
          <p:nvSpPr>
            <p:cNvPr id="34" name="テキスト ボックス 33"/>
            <p:cNvSpPr txBox="1"/>
            <p:nvPr/>
          </p:nvSpPr>
          <p:spPr>
            <a:xfrm>
              <a:off x="3084652" y="4023634"/>
              <a:ext cx="412893" cy="420628"/>
            </a:xfrm>
            <a:prstGeom prst="rect">
              <a:avLst/>
            </a:prstGeom>
            <a:noFill/>
          </p:spPr>
          <p:txBody>
            <a:bodyPr wrap="none" rtlCol="0">
              <a:spAutoFit/>
            </a:bodyPr>
            <a:lstStyle/>
            <a:p>
              <a:r>
                <a:rPr lang="en-US" altLang="ja-JP" sz="1600" b="0" dirty="0" smtClean="0">
                  <a:solidFill>
                    <a:srgbClr val="000000"/>
                  </a:solidFill>
                </a:rPr>
                <a:t>10</a:t>
              </a:r>
              <a:endParaRPr kumimoji="1" lang="ja-JP" altLang="en-US" sz="1600" b="0" dirty="0">
                <a:solidFill>
                  <a:srgbClr val="000000"/>
                </a:solidFill>
              </a:endParaRPr>
            </a:p>
          </p:txBody>
        </p:sp>
        <p:sp>
          <p:nvSpPr>
            <p:cNvPr id="35" name="テキスト ボックス 34"/>
            <p:cNvSpPr txBox="1"/>
            <p:nvPr/>
          </p:nvSpPr>
          <p:spPr>
            <a:xfrm>
              <a:off x="4735672" y="4046783"/>
              <a:ext cx="412893" cy="420628"/>
            </a:xfrm>
            <a:prstGeom prst="rect">
              <a:avLst/>
            </a:prstGeom>
            <a:noFill/>
          </p:spPr>
          <p:txBody>
            <a:bodyPr wrap="none" rtlCol="0">
              <a:spAutoFit/>
            </a:bodyPr>
            <a:lstStyle/>
            <a:p>
              <a:r>
                <a:rPr lang="en-US" altLang="ja-JP" sz="1600" b="0" dirty="0" smtClean="0">
                  <a:solidFill>
                    <a:srgbClr val="000000"/>
                  </a:solidFill>
                </a:rPr>
                <a:t>10</a:t>
              </a:r>
              <a:endParaRPr kumimoji="1" lang="ja-JP" altLang="en-US" sz="1600" b="0" dirty="0">
                <a:solidFill>
                  <a:srgbClr val="000000"/>
                </a:solidFill>
              </a:endParaRPr>
            </a:p>
          </p:txBody>
        </p:sp>
        <p:sp>
          <p:nvSpPr>
            <p:cNvPr id="36" name="テキスト ボックス 35"/>
            <p:cNvSpPr txBox="1"/>
            <p:nvPr/>
          </p:nvSpPr>
          <p:spPr>
            <a:xfrm>
              <a:off x="6385954" y="4049772"/>
              <a:ext cx="412893" cy="420628"/>
            </a:xfrm>
            <a:prstGeom prst="rect">
              <a:avLst/>
            </a:prstGeom>
            <a:noFill/>
          </p:spPr>
          <p:txBody>
            <a:bodyPr wrap="none" rtlCol="0">
              <a:spAutoFit/>
            </a:bodyPr>
            <a:lstStyle/>
            <a:p>
              <a:r>
                <a:rPr lang="en-US" altLang="ja-JP" sz="1600" b="0" dirty="0" smtClean="0">
                  <a:solidFill>
                    <a:srgbClr val="000000"/>
                  </a:solidFill>
                </a:rPr>
                <a:t>10</a:t>
              </a:r>
              <a:endParaRPr kumimoji="1" lang="ja-JP" altLang="en-US" sz="1600" b="0" dirty="0">
                <a:solidFill>
                  <a:srgbClr val="000000"/>
                </a:solidFill>
              </a:endParaRPr>
            </a:p>
          </p:txBody>
        </p:sp>
        <p:sp>
          <p:nvSpPr>
            <p:cNvPr id="38" name="テキスト ボックス 37"/>
            <p:cNvSpPr txBox="1"/>
            <p:nvPr/>
          </p:nvSpPr>
          <p:spPr>
            <a:xfrm>
              <a:off x="1403835" y="6173667"/>
              <a:ext cx="412893" cy="420628"/>
            </a:xfrm>
            <a:prstGeom prst="rect">
              <a:avLst/>
            </a:prstGeom>
            <a:noFill/>
          </p:spPr>
          <p:txBody>
            <a:bodyPr wrap="none" rtlCol="0">
              <a:spAutoFit/>
            </a:bodyPr>
            <a:lstStyle/>
            <a:p>
              <a:r>
                <a:rPr lang="en-US" altLang="ja-JP" sz="1600" b="0" dirty="0" smtClean="0">
                  <a:solidFill>
                    <a:srgbClr val="000000"/>
                  </a:solidFill>
                </a:rPr>
                <a:t>14</a:t>
              </a:r>
              <a:endParaRPr kumimoji="1" lang="ja-JP" altLang="en-US" sz="1600" b="0" dirty="0">
                <a:solidFill>
                  <a:srgbClr val="000000"/>
                </a:solidFill>
              </a:endParaRPr>
            </a:p>
          </p:txBody>
        </p:sp>
        <p:sp>
          <p:nvSpPr>
            <p:cNvPr id="39" name="テキスト ボックス 38"/>
            <p:cNvSpPr txBox="1"/>
            <p:nvPr/>
          </p:nvSpPr>
          <p:spPr>
            <a:xfrm>
              <a:off x="3087662" y="6173667"/>
              <a:ext cx="412893" cy="420628"/>
            </a:xfrm>
            <a:prstGeom prst="rect">
              <a:avLst/>
            </a:prstGeom>
            <a:noFill/>
          </p:spPr>
          <p:txBody>
            <a:bodyPr wrap="none" rtlCol="0">
              <a:spAutoFit/>
            </a:bodyPr>
            <a:lstStyle/>
            <a:p>
              <a:r>
                <a:rPr lang="en-US" altLang="ja-JP" sz="1600" b="0" dirty="0" smtClean="0">
                  <a:solidFill>
                    <a:srgbClr val="000000"/>
                  </a:solidFill>
                </a:rPr>
                <a:t>10</a:t>
              </a:r>
              <a:endParaRPr kumimoji="1" lang="ja-JP" altLang="en-US" sz="1600" b="0" dirty="0">
                <a:solidFill>
                  <a:srgbClr val="000000"/>
                </a:solidFill>
              </a:endParaRPr>
            </a:p>
          </p:txBody>
        </p:sp>
        <p:sp>
          <p:nvSpPr>
            <p:cNvPr id="40" name="テキスト ボックス 39"/>
            <p:cNvSpPr txBox="1"/>
            <p:nvPr/>
          </p:nvSpPr>
          <p:spPr>
            <a:xfrm>
              <a:off x="4738682" y="6196816"/>
              <a:ext cx="397665" cy="420628"/>
            </a:xfrm>
            <a:prstGeom prst="rect">
              <a:avLst/>
            </a:prstGeom>
            <a:noFill/>
          </p:spPr>
          <p:txBody>
            <a:bodyPr wrap="none" rtlCol="0">
              <a:spAutoFit/>
            </a:bodyPr>
            <a:lstStyle/>
            <a:p>
              <a:r>
                <a:rPr lang="en-US" altLang="ja-JP" sz="1600" b="0" dirty="0" smtClean="0">
                  <a:solidFill>
                    <a:srgbClr val="000000"/>
                  </a:solidFill>
                </a:rPr>
                <a:t>11</a:t>
              </a:r>
              <a:endParaRPr kumimoji="1" lang="ja-JP" altLang="en-US" sz="1600" b="0" dirty="0">
                <a:solidFill>
                  <a:srgbClr val="000000"/>
                </a:solidFill>
              </a:endParaRPr>
            </a:p>
          </p:txBody>
        </p:sp>
        <p:sp>
          <p:nvSpPr>
            <p:cNvPr id="41" name="テキスト ボックス 40"/>
            <p:cNvSpPr txBox="1"/>
            <p:nvPr/>
          </p:nvSpPr>
          <p:spPr>
            <a:xfrm>
              <a:off x="6388964" y="6199805"/>
              <a:ext cx="412893" cy="420628"/>
            </a:xfrm>
            <a:prstGeom prst="rect">
              <a:avLst/>
            </a:prstGeom>
            <a:noFill/>
          </p:spPr>
          <p:txBody>
            <a:bodyPr wrap="none" rtlCol="0">
              <a:spAutoFit/>
            </a:bodyPr>
            <a:lstStyle/>
            <a:p>
              <a:r>
                <a:rPr lang="en-US" altLang="ja-JP" sz="1600" b="0" dirty="0" smtClean="0">
                  <a:solidFill>
                    <a:srgbClr val="000000"/>
                  </a:solidFill>
                </a:rPr>
                <a:t>10</a:t>
              </a:r>
              <a:endParaRPr kumimoji="1" lang="ja-JP" altLang="en-US" sz="1600" b="0" dirty="0">
                <a:solidFill>
                  <a:srgbClr val="000000"/>
                </a:solidFill>
              </a:endParaRPr>
            </a:p>
          </p:txBody>
        </p:sp>
        <p:sp>
          <p:nvSpPr>
            <p:cNvPr id="43" name="テキスト ボックス 42"/>
            <p:cNvSpPr txBox="1"/>
            <p:nvPr/>
          </p:nvSpPr>
          <p:spPr>
            <a:xfrm>
              <a:off x="806276" y="5475918"/>
              <a:ext cx="412893" cy="420628"/>
            </a:xfrm>
            <a:prstGeom prst="rect">
              <a:avLst/>
            </a:prstGeom>
            <a:noFill/>
          </p:spPr>
          <p:txBody>
            <a:bodyPr wrap="none" rtlCol="0">
              <a:spAutoFit/>
            </a:bodyPr>
            <a:lstStyle/>
            <a:p>
              <a:r>
                <a:rPr lang="en-US" altLang="ja-JP" sz="1600" b="0" dirty="0" smtClean="0">
                  <a:solidFill>
                    <a:srgbClr val="000000"/>
                  </a:solidFill>
                </a:rPr>
                <a:t>16</a:t>
              </a:r>
              <a:endParaRPr kumimoji="1" lang="ja-JP" altLang="en-US" sz="1600" b="0" dirty="0">
                <a:solidFill>
                  <a:srgbClr val="000000"/>
                </a:solidFill>
              </a:endParaRPr>
            </a:p>
          </p:txBody>
        </p:sp>
        <p:sp>
          <p:nvSpPr>
            <p:cNvPr id="44" name="テキスト ボックス 43"/>
            <p:cNvSpPr txBox="1"/>
            <p:nvPr/>
          </p:nvSpPr>
          <p:spPr>
            <a:xfrm>
              <a:off x="2422864" y="5475918"/>
              <a:ext cx="412893" cy="420628"/>
            </a:xfrm>
            <a:prstGeom prst="rect">
              <a:avLst/>
            </a:prstGeom>
            <a:noFill/>
          </p:spPr>
          <p:txBody>
            <a:bodyPr wrap="none" rtlCol="0">
              <a:spAutoFit/>
            </a:bodyPr>
            <a:lstStyle/>
            <a:p>
              <a:r>
                <a:rPr lang="en-US" altLang="ja-JP" sz="1600" b="0" dirty="0" smtClean="0">
                  <a:solidFill>
                    <a:srgbClr val="000000"/>
                  </a:solidFill>
                </a:rPr>
                <a:t>15</a:t>
              </a:r>
              <a:endParaRPr kumimoji="1" lang="ja-JP" altLang="en-US" sz="1600" b="0" dirty="0">
                <a:solidFill>
                  <a:srgbClr val="000000"/>
                </a:solidFill>
              </a:endParaRPr>
            </a:p>
          </p:txBody>
        </p:sp>
        <p:sp>
          <p:nvSpPr>
            <p:cNvPr id="45" name="テキスト ボックス 44"/>
            <p:cNvSpPr txBox="1"/>
            <p:nvPr/>
          </p:nvSpPr>
          <p:spPr>
            <a:xfrm>
              <a:off x="4118710" y="5499067"/>
              <a:ext cx="412893" cy="420628"/>
            </a:xfrm>
            <a:prstGeom prst="rect">
              <a:avLst/>
            </a:prstGeom>
            <a:noFill/>
          </p:spPr>
          <p:txBody>
            <a:bodyPr wrap="none" rtlCol="0">
              <a:spAutoFit/>
            </a:bodyPr>
            <a:lstStyle/>
            <a:p>
              <a:r>
                <a:rPr lang="en-US" altLang="ja-JP" sz="1600" b="0" dirty="0" smtClean="0">
                  <a:solidFill>
                    <a:srgbClr val="000000"/>
                  </a:solidFill>
                </a:rPr>
                <a:t>12</a:t>
              </a:r>
              <a:endParaRPr kumimoji="1" lang="ja-JP" altLang="en-US" sz="1600" b="0" dirty="0">
                <a:solidFill>
                  <a:srgbClr val="000000"/>
                </a:solidFill>
              </a:endParaRPr>
            </a:p>
          </p:txBody>
        </p:sp>
        <p:sp>
          <p:nvSpPr>
            <p:cNvPr id="46" name="テキスト ボックス 45"/>
            <p:cNvSpPr txBox="1"/>
            <p:nvPr/>
          </p:nvSpPr>
          <p:spPr>
            <a:xfrm>
              <a:off x="5664398" y="5502056"/>
              <a:ext cx="412893" cy="420628"/>
            </a:xfrm>
            <a:prstGeom prst="rect">
              <a:avLst/>
            </a:prstGeom>
            <a:noFill/>
          </p:spPr>
          <p:txBody>
            <a:bodyPr wrap="none" rtlCol="0">
              <a:spAutoFit/>
            </a:bodyPr>
            <a:lstStyle/>
            <a:p>
              <a:r>
                <a:rPr lang="en-US" altLang="ja-JP" sz="1600" b="0" dirty="0" smtClean="0">
                  <a:solidFill>
                    <a:srgbClr val="000000"/>
                  </a:solidFill>
                </a:rPr>
                <a:t>14</a:t>
              </a:r>
              <a:endParaRPr kumimoji="1" lang="ja-JP" altLang="en-US" sz="1600" b="0" dirty="0">
                <a:solidFill>
                  <a:srgbClr val="000000"/>
                </a:solidFill>
              </a:endParaRPr>
            </a:p>
          </p:txBody>
        </p:sp>
        <p:sp>
          <p:nvSpPr>
            <p:cNvPr id="48" name="テキスト ボックス 47"/>
            <p:cNvSpPr txBox="1"/>
            <p:nvPr/>
          </p:nvSpPr>
          <p:spPr>
            <a:xfrm>
              <a:off x="759754" y="4694492"/>
              <a:ext cx="412893" cy="420628"/>
            </a:xfrm>
            <a:prstGeom prst="rect">
              <a:avLst/>
            </a:prstGeom>
            <a:noFill/>
          </p:spPr>
          <p:txBody>
            <a:bodyPr wrap="none" rtlCol="0">
              <a:spAutoFit/>
            </a:bodyPr>
            <a:lstStyle/>
            <a:p>
              <a:r>
                <a:rPr lang="en-US" altLang="ja-JP" sz="1600" b="0" dirty="0" smtClean="0">
                  <a:solidFill>
                    <a:srgbClr val="000000"/>
                  </a:solidFill>
                </a:rPr>
                <a:t>16</a:t>
              </a:r>
              <a:endParaRPr kumimoji="1" lang="ja-JP" altLang="en-US" sz="1600" b="0" dirty="0">
                <a:solidFill>
                  <a:srgbClr val="000000"/>
                </a:solidFill>
              </a:endParaRPr>
            </a:p>
          </p:txBody>
        </p:sp>
        <p:sp>
          <p:nvSpPr>
            <p:cNvPr id="49" name="テキスト ボックス 48"/>
            <p:cNvSpPr txBox="1"/>
            <p:nvPr/>
          </p:nvSpPr>
          <p:spPr>
            <a:xfrm>
              <a:off x="2376342" y="4694492"/>
              <a:ext cx="412893" cy="420628"/>
            </a:xfrm>
            <a:prstGeom prst="rect">
              <a:avLst/>
            </a:prstGeom>
            <a:noFill/>
          </p:spPr>
          <p:txBody>
            <a:bodyPr wrap="none" rtlCol="0">
              <a:spAutoFit/>
            </a:bodyPr>
            <a:lstStyle/>
            <a:p>
              <a:r>
                <a:rPr lang="en-US" altLang="ja-JP" sz="1600" b="0" dirty="0" smtClean="0">
                  <a:solidFill>
                    <a:srgbClr val="000000"/>
                  </a:solidFill>
                </a:rPr>
                <a:t>15</a:t>
              </a:r>
              <a:endParaRPr kumimoji="1" lang="ja-JP" altLang="en-US" sz="1600" b="0" dirty="0">
                <a:solidFill>
                  <a:srgbClr val="000000"/>
                </a:solidFill>
              </a:endParaRPr>
            </a:p>
          </p:txBody>
        </p:sp>
        <p:sp>
          <p:nvSpPr>
            <p:cNvPr id="50" name="テキスト ボックス 49"/>
            <p:cNvSpPr txBox="1"/>
            <p:nvPr/>
          </p:nvSpPr>
          <p:spPr>
            <a:xfrm>
              <a:off x="4072188" y="4717641"/>
              <a:ext cx="412893" cy="420628"/>
            </a:xfrm>
            <a:prstGeom prst="rect">
              <a:avLst/>
            </a:prstGeom>
            <a:noFill/>
          </p:spPr>
          <p:txBody>
            <a:bodyPr wrap="none" rtlCol="0">
              <a:spAutoFit/>
            </a:bodyPr>
            <a:lstStyle/>
            <a:p>
              <a:r>
                <a:rPr lang="en-US" altLang="ja-JP" sz="1600" b="0" dirty="0" smtClean="0">
                  <a:solidFill>
                    <a:srgbClr val="000000"/>
                  </a:solidFill>
                </a:rPr>
                <a:t>12</a:t>
              </a:r>
              <a:endParaRPr kumimoji="1" lang="ja-JP" altLang="en-US" sz="1600" b="0" dirty="0">
                <a:solidFill>
                  <a:srgbClr val="000000"/>
                </a:solidFill>
              </a:endParaRPr>
            </a:p>
          </p:txBody>
        </p:sp>
        <p:sp>
          <p:nvSpPr>
            <p:cNvPr id="51" name="テキスト ボックス 50"/>
            <p:cNvSpPr txBox="1"/>
            <p:nvPr/>
          </p:nvSpPr>
          <p:spPr>
            <a:xfrm>
              <a:off x="5617876" y="4720630"/>
              <a:ext cx="412893" cy="420628"/>
            </a:xfrm>
            <a:prstGeom prst="rect">
              <a:avLst/>
            </a:prstGeom>
            <a:noFill/>
          </p:spPr>
          <p:txBody>
            <a:bodyPr wrap="none" rtlCol="0">
              <a:spAutoFit/>
            </a:bodyPr>
            <a:lstStyle/>
            <a:p>
              <a:r>
                <a:rPr lang="en-US" altLang="ja-JP" sz="1600" b="0" dirty="0" smtClean="0">
                  <a:solidFill>
                    <a:srgbClr val="000000"/>
                  </a:solidFill>
                </a:rPr>
                <a:t>15</a:t>
              </a:r>
              <a:endParaRPr kumimoji="1" lang="ja-JP" altLang="en-US" sz="1600" b="0" dirty="0">
                <a:solidFill>
                  <a:srgbClr val="000000"/>
                </a:solidFill>
              </a:endParaRPr>
            </a:p>
          </p:txBody>
        </p:sp>
      </p:grpSp>
    </p:spTree>
    <p:extLst>
      <p:ext uri="{BB962C8B-B14F-4D97-AF65-F5344CB8AC3E}">
        <p14:creationId xmlns:p14="http://schemas.microsoft.com/office/powerpoint/2010/main" val="2807968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和声</a:t>
            </a:r>
            <a:r>
              <a:rPr lang="ja-JP" altLang="en-US" dirty="0" smtClean="0"/>
              <a:t>解析</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sz="2800" dirty="0"/>
              <a:t>与えられた和音</a:t>
            </a:r>
            <a:r>
              <a:rPr lang="ja-JP" altLang="en-US" sz="2800" dirty="0" smtClean="0"/>
              <a:t>進行から調性を</a:t>
            </a:r>
            <a:r>
              <a:rPr lang="ja-JP" altLang="en-US" sz="2800" dirty="0"/>
              <a:t>判別し、それをもとに各和音</a:t>
            </a:r>
            <a:r>
              <a:rPr lang="ja-JP" altLang="en-US" sz="2800" dirty="0" smtClean="0"/>
              <a:t>の機能を</a:t>
            </a:r>
            <a:r>
              <a:rPr lang="ja-JP" altLang="en-US" sz="2800" dirty="0"/>
              <a:t>決定</a:t>
            </a:r>
            <a:r>
              <a:rPr lang="ja-JP" altLang="en-US" sz="2800" dirty="0" smtClean="0"/>
              <a:t>する</a:t>
            </a:r>
            <a:endParaRPr lang="en-US" altLang="ja-JP" sz="2800" dirty="0"/>
          </a:p>
          <a:p>
            <a:pPr marL="0" indent="0">
              <a:buNone/>
            </a:pPr>
            <a:endParaRPr lang="en-US" altLang="ja-JP" sz="2800" dirty="0"/>
          </a:p>
          <a:p>
            <a:pPr marL="0" indent="0">
              <a:buNone/>
            </a:pPr>
            <a:endParaRPr lang="en-US" altLang="ja-JP" sz="2800" dirty="0"/>
          </a:p>
          <a:p>
            <a:pPr marL="0" indent="0">
              <a:buNone/>
            </a:pPr>
            <a:endParaRPr kumimoji="1" lang="ja-JP" altLang="en-US" sz="2800" dirty="0"/>
          </a:p>
        </p:txBody>
      </p:sp>
      <p:grpSp>
        <p:nvGrpSpPr>
          <p:cNvPr id="5" name="図形グループ 4"/>
          <p:cNvGrpSpPr/>
          <p:nvPr/>
        </p:nvGrpSpPr>
        <p:grpSpPr>
          <a:xfrm>
            <a:off x="3" y="3323189"/>
            <a:ext cx="9969369" cy="2542253"/>
            <a:chOff x="0" y="3323163"/>
            <a:chExt cx="9969369" cy="2542253"/>
          </a:xfrm>
        </p:grpSpPr>
        <p:pic>
          <p:nvPicPr>
            <p:cNvPr id="6" name="図 5" descr="mist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787722"/>
              <a:ext cx="9906000" cy="1231900"/>
            </a:xfrm>
            <a:prstGeom prst="rect">
              <a:avLst/>
            </a:prstGeom>
          </p:spPr>
        </p:pic>
        <p:sp>
          <p:nvSpPr>
            <p:cNvPr id="7" name="テキスト ボックス 6"/>
            <p:cNvSpPr txBox="1"/>
            <p:nvPr/>
          </p:nvSpPr>
          <p:spPr>
            <a:xfrm>
              <a:off x="878928" y="3346001"/>
              <a:ext cx="1093561" cy="369332"/>
            </a:xfrm>
            <a:prstGeom prst="rect">
              <a:avLst/>
            </a:prstGeom>
            <a:noFill/>
            <a:ln>
              <a:solidFill>
                <a:schemeClr val="tx1"/>
              </a:solidFill>
            </a:ln>
          </p:spPr>
          <p:txBody>
            <a:bodyPr wrap="square" rtlCol="0">
              <a:spAutoFit/>
            </a:bodyPr>
            <a:lstStyle/>
            <a:p>
              <a:pPr algn="ctr" defTabSz="457200" fontAlgn="auto">
                <a:lnSpc>
                  <a:spcPct val="100000"/>
                </a:lnSpc>
                <a:spcBef>
                  <a:spcPts val="0"/>
                </a:spcBef>
                <a:spcAft>
                  <a:spcPts val="0"/>
                </a:spcAft>
              </a:pPr>
              <a:r>
                <a:rPr lang="en-US" altLang="ja-JP" sz="1800" b="0" dirty="0" smtClean="0">
                  <a:solidFill>
                    <a:prstClr val="black"/>
                  </a:solidFill>
                  <a:latin typeface="Calibri"/>
                  <a:ea typeface="ＭＳ Ｐゴシック"/>
                </a:rPr>
                <a:t>Key: G</a:t>
              </a:r>
              <a:endParaRPr lang="ja-JP" altLang="en-US" sz="1800" b="0" dirty="0">
                <a:solidFill>
                  <a:prstClr val="black"/>
                </a:solidFill>
                <a:latin typeface="Calibri"/>
                <a:ea typeface="ＭＳ Ｐゴシック"/>
              </a:endParaRPr>
            </a:p>
          </p:txBody>
        </p:sp>
        <p:sp>
          <p:nvSpPr>
            <p:cNvPr id="8" name="テキスト ボックス 7"/>
            <p:cNvSpPr txBox="1"/>
            <p:nvPr/>
          </p:nvSpPr>
          <p:spPr>
            <a:xfrm>
              <a:off x="6005743" y="3323163"/>
              <a:ext cx="1093561" cy="369332"/>
            </a:xfrm>
            <a:prstGeom prst="rect">
              <a:avLst/>
            </a:prstGeom>
            <a:noFill/>
            <a:ln>
              <a:solidFill>
                <a:schemeClr val="tx1"/>
              </a:solidFill>
            </a:ln>
          </p:spPr>
          <p:txBody>
            <a:bodyPr wrap="square" rtlCol="0">
              <a:spAutoFit/>
            </a:bodyPr>
            <a:lstStyle/>
            <a:p>
              <a:pPr algn="ctr" defTabSz="457200" fontAlgn="auto">
                <a:lnSpc>
                  <a:spcPct val="100000"/>
                </a:lnSpc>
                <a:spcBef>
                  <a:spcPts val="0"/>
                </a:spcBef>
                <a:spcAft>
                  <a:spcPts val="0"/>
                </a:spcAft>
              </a:pPr>
              <a:r>
                <a:rPr lang="en-US" altLang="ja-JP" sz="1800" b="0" dirty="0" smtClean="0">
                  <a:solidFill>
                    <a:prstClr val="black"/>
                  </a:solidFill>
                  <a:latin typeface="Calibri"/>
                  <a:ea typeface="ＭＳ Ｐゴシック"/>
                </a:rPr>
                <a:t>Key: E</a:t>
              </a:r>
              <a:r>
                <a:rPr lang="en-US" altLang="ja-JP" sz="1800" b="0" baseline="30000" dirty="0" smtClean="0">
                  <a:solidFill>
                    <a:prstClr val="black"/>
                  </a:solidFill>
                  <a:latin typeface="Calibri"/>
                  <a:ea typeface="ＭＳ Ｐゴシック"/>
                </a:rPr>
                <a:t>♭</a:t>
              </a:r>
              <a:endParaRPr lang="ja-JP" altLang="en-US" sz="1800" b="0" dirty="0">
                <a:solidFill>
                  <a:prstClr val="black"/>
                </a:solidFill>
                <a:latin typeface="Calibri"/>
                <a:ea typeface="ＭＳ Ｐゴシック"/>
              </a:endParaRPr>
            </a:p>
          </p:txBody>
        </p:sp>
        <p:sp>
          <p:nvSpPr>
            <p:cNvPr id="9" name="テキスト ボックス 8"/>
            <p:cNvSpPr txBox="1"/>
            <p:nvPr/>
          </p:nvSpPr>
          <p:spPr>
            <a:xfrm>
              <a:off x="863248" y="3795841"/>
              <a:ext cx="705525"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smtClean="0">
                  <a:solidFill>
                    <a:prstClr val="black"/>
                  </a:solidFill>
                  <a:latin typeface="Calibri"/>
                  <a:ea typeface="ＭＳ Ｐゴシック"/>
                </a:rPr>
                <a:t>Am7</a:t>
              </a:r>
              <a:endParaRPr lang="ja-JP" altLang="en-US" sz="1800" b="0" dirty="0">
                <a:solidFill>
                  <a:prstClr val="black"/>
                </a:solidFill>
                <a:latin typeface="Calibri"/>
                <a:ea typeface="ＭＳ Ｐゴシック"/>
              </a:endParaRPr>
            </a:p>
          </p:txBody>
        </p:sp>
        <p:sp>
          <p:nvSpPr>
            <p:cNvPr id="10" name="テキスト ボックス 9"/>
            <p:cNvSpPr txBox="1"/>
            <p:nvPr/>
          </p:nvSpPr>
          <p:spPr>
            <a:xfrm>
              <a:off x="3316902" y="3806150"/>
              <a:ext cx="661430"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a:solidFill>
                    <a:prstClr val="black"/>
                  </a:solidFill>
                  <a:latin typeface="Calibri"/>
                  <a:ea typeface="ＭＳ Ｐゴシック"/>
                </a:rPr>
                <a:t>D</a:t>
              </a:r>
              <a:r>
                <a:rPr lang="en-US" altLang="ja-JP" sz="1800" b="0" dirty="0" smtClean="0">
                  <a:solidFill>
                    <a:prstClr val="black"/>
                  </a:solidFill>
                  <a:latin typeface="Calibri"/>
                  <a:ea typeface="ＭＳ Ｐゴシック"/>
                </a:rPr>
                <a:t>7</a:t>
              </a:r>
              <a:endParaRPr lang="ja-JP" altLang="en-US" sz="1800" b="0" dirty="0">
                <a:solidFill>
                  <a:prstClr val="black"/>
                </a:solidFill>
                <a:latin typeface="Calibri"/>
                <a:ea typeface="ＭＳ Ｐゴシック"/>
              </a:endParaRPr>
            </a:p>
          </p:txBody>
        </p:sp>
        <p:sp>
          <p:nvSpPr>
            <p:cNvPr id="11" name="テキスト ボックス 10"/>
            <p:cNvSpPr txBox="1"/>
            <p:nvPr/>
          </p:nvSpPr>
          <p:spPr>
            <a:xfrm>
              <a:off x="6002938" y="3786976"/>
              <a:ext cx="970098"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a:solidFill>
                    <a:prstClr val="black"/>
                  </a:solidFill>
                  <a:latin typeface="Calibri"/>
                  <a:ea typeface="ＭＳ Ｐゴシック"/>
                </a:rPr>
                <a:t>G</a:t>
              </a:r>
              <a:r>
                <a:rPr lang="en-US" altLang="ja-JP" sz="1800" b="0" dirty="0" smtClean="0">
                  <a:solidFill>
                    <a:prstClr val="black"/>
                  </a:solidFill>
                  <a:latin typeface="Calibri"/>
                  <a:ea typeface="ＭＳ Ｐゴシック"/>
                </a:rPr>
                <a:t>m7</a:t>
              </a:r>
              <a:endParaRPr lang="ja-JP" altLang="en-US" sz="1800" b="0" dirty="0">
                <a:solidFill>
                  <a:prstClr val="black"/>
                </a:solidFill>
                <a:latin typeface="Calibri"/>
                <a:ea typeface="ＭＳ Ｐゴシック"/>
              </a:endParaRPr>
            </a:p>
          </p:txBody>
        </p:sp>
        <p:sp>
          <p:nvSpPr>
            <p:cNvPr id="12" name="テキスト ボックス 11"/>
            <p:cNvSpPr txBox="1"/>
            <p:nvPr/>
          </p:nvSpPr>
          <p:spPr>
            <a:xfrm>
              <a:off x="8999271" y="3752751"/>
              <a:ext cx="970098"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a:solidFill>
                    <a:prstClr val="black"/>
                  </a:solidFill>
                  <a:latin typeface="Calibri"/>
                  <a:ea typeface="ＭＳ Ｐゴシック"/>
                </a:rPr>
                <a:t>B</a:t>
              </a:r>
              <a:r>
                <a:rPr lang="en-US" altLang="ja-JP" sz="1800" b="0" baseline="30000" dirty="0" smtClean="0">
                  <a:solidFill>
                    <a:prstClr val="black"/>
                  </a:solidFill>
                  <a:latin typeface="Calibri"/>
                  <a:ea typeface="ＭＳ Ｐゴシック"/>
                </a:rPr>
                <a:t>♭</a:t>
              </a:r>
              <a:r>
                <a:rPr lang="en-US" altLang="ja-JP" sz="1800" b="0" dirty="0" smtClean="0">
                  <a:solidFill>
                    <a:prstClr val="black"/>
                  </a:solidFill>
                  <a:latin typeface="Calibri"/>
                  <a:ea typeface="ＭＳ Ｐゴシック"/>
                </a:rPr>
                <a:t>7</a:t>
              </a:r>
              <a:endParaRPr lang="ja-JP" altLang="en-US" sz="1800" b="0" dirty="0">
                <a:solidFill>
                  <a:prstClr val="black"/>
                </a:solidFill>
                <a:latin typeface="Calibri"/>
                <a:ea typeface="ＭＳ Ｐゴシック"/>
              </a:endParaRPr>
            </a:p>
          </p:txBody>
        </p:sp>
        <p:sp>
          <p:nvSpPr>
            <p:cNvPr id="13" name="テキスト ボックス 12"/>
            <p:cNvSpPr txBox="1"/>
            <p:nvPr/>
          </p:nvSpPr>
          <p:spPr>
            <a:xfrm>
              <a:off x="6941673" y="3787722"/>
              <a:ext cx="970098"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a:solidFill>
                    <a:prstClr val="black"/>
                  </a:solidFill>
                  <a:latin typeface="Calibri"/>
                  <a:ea typeface="ＭＳ Ｐゴシック"/>
                </a:rPr>
                <a:t>C</a:t>
              </a:r>
              <a:r>
                <a:rPr lang="en-US" altLang="ja-JP" sz="1800" b="0" dirty="0" smtClean="0">
                  <a:solidFill>
                    <a:prstClr val="black"/>
                  </a:solidFill>
                  <a:latin typeface="Calibri"/>
                  <a:ea typeface="ＭＳ Ｐゴシック"/>
                </a:rPr>
                <a:t>7</a:t>
              </a:r>
              <a:r>
                <a:rPr lang="en-US" altLang="ja-JP" sz="1800" b="0" baseline="30000" dirty="0" smtClean="0">
                  <a:solidFill>
                    <a:prstClr val="black"/>
                  </a:solidFill>
                  <a:latin typeface="Calibri"/>
                  <a:ea typeface="ＭＳ Ｐゴシック"/>
                </a:rPr>
                <a:t>(♭9)</a:t>
              </a:r>
              <a:endParaRPr lang="ja-JP" altLang="en-US" sz="1800" b="0" dirty="0">
                <a:solidFill>
                  <a:prstClr val="black"/>
                </a:solidFill>
                <a:latin typeface="Calibri"/>
                <a:ea typeface="ＭＳ Ｐゴシック"/>
              </a:endParaRPr>
            </a:p>
          </p:txBody>
        </p:sp>
        <p:sp>
          <p:nvSpPr>
            <p:cNvPr id="14" name="テキスト ボックス 13"/>
            <p:cNvSpPr txBox="1"/>
            <p:nvPr/>
          </p:nvSpPr>
          <p:spPr>
            <a:xfrm>
              <a:off x="7787164" y="3764481"/>
              <a:ext cx="705525" cy="369332"/>
            </a:xfrm>
            <a:prstGeom prst="rect">
              <a:avLst/>
            </a:prstGeom>
            <a:noFill/>
          </p:spPr>
          <p:txBody>
            <a:bodyPr wrap="square" rtlCol="0">
              <a:spAutoFit/>
            </a:bodyPr>
            <a:lstStyle/>
            <a:p>
              <a:pPr defTabSz="457200" fontAlgn="auto">
                <a:lnSpc>
                  <a:spcPct val="100000"/>
                </a:lnSpc>
                <a:spcBef>
                  <a:spcPts val="0"/>
                </a:spcBef>
                <a:spcAft>
                  <a:spcPts val="0"/>
                </a:spcAft>
              </a:pPr>
              <a:r>
                <a:rPr lang="en-US" altLang="ja-JP" sz="1800" b="0" dirty="0" smtClean="0">
                  <a:solidFill>
                    <a:prstClr val="black"/>
                  </a:solidFill>
                  <a:latin typeface="Calibri"/>
                  <a:ea typeface="ＭＳ Ｐゴシック"/>
                </a:rPr>
                <a:t>Fm7</a:t>
              </a:r>
              <a:endParaRPr lang="ja-JP" altLang="en-US" sz="1800" b="0" dirty="0">
                <a:solidFill>
                  <a:prstClr val="black"/>
                </a:solidFill>
                <a:latin typeface="Calibri"/>
                <a:ea typeface="ＭＳ Ｐゴシック"/>
              </a:endParaRPr>
            </a:p>
          </p:txBody>
        </p:sp>
        <p:sp>
          <p:nvSpPr>
            <p:cNvPr id="15" name="テキスト ボックス 14"/>
            <p:cNvSpPr txBox="1"/>
            <p:nvPr/>
          </p:nvSpPr>
          <p:spPr>
            <a:xfrm>
              <a:off x="684872" y="4923453"/>
              <a:ext cx="910822" cy="646331"/>
            </a:xfrm>
            <a:prstGeom prst="rect">
              <a:avLst/>
            </a:prstGeom>
            <a:noFill/>
          </p:spPr>
          <p:txBody>
            <a:bodyPr wrap="square" rtlCol="0">
              <a:spAutoFit/>
            </a:bodyPr>
            <a:lstStyle/>
            <a:p>
              <a:pPr algn="ctr" defTabSz="457200" fontAlgn="auto">
                <a:lnSpc>
                  <a:spcPct val="100000"/>
                </a:lnSpc>
                <a:spcBef>
                  <a:spcPts val="0"/>
                </a:spcBef>
                <a:spcAft>
                  <a:spcPts val="0"/>
                </a:spcAft>
              </a:pPr>
              <a:r>
                <a:rPr lang="en-US" altLang="ja-JP" sz="1800" b="0" dirty="0" smtClean="0">
                  <a:solidFill>
                    <a:prstClr val="black"/>
                  </a:solidFill>
                  <a:latin typeface="Calibri"/>
                  <a:ea typeface="ＭＳ Ｐゴシック"/>
                </a:rPr>
                <a:t>Ⅱm7</a:t>
              </a:r>
            </a:p>
            <a:p>
              <a:pPr algn="ctr" defTabSz="457200" fontAlgn="auto">
                <a:lnSpc>
                  <a:spcPct val="100000"/>
                </a:lnSpc>
                <a:spcBef>
                  <a:spcPts val="0"/>
                </a:spcBef>
                <a:spcAft>
                  <a:spcPts val="0"/>
                </a:spcAft>
              </a:pPr>
              <a:r>
                <a:rPr lang="en-US" altLang="ja-JP" sz="1800" b="0" dirty="0" smtClean="0">
                  <a:solidFill>
                    <a:srgbClr val="FF0000"/>
                  </a:solidFill>
                  <a:latin typeface="Calibri"/>
                  <a:ea typeface="ＭＳ Ｐゴシック"/>
                </a:rPr>
                <a:t>S.D</a:t>
              </a:r>
            </a:p>
          </p:txBody>
        </p:sp>
        <p:sp>
          <p:nvSpPr>
            <p:cNvPr id="16" name="テキスト ボックス 15"/>
            <p:cNvSpPr txBox="1"/>
            <p:nvPr/>
          </p:nvSpPr>
          <p:spPr>
            <a:xfrm>
              <a:off x="3034713" y="4939133"/>
              <a:ext cx="910822" cy="646331"/>
            </a:xfrm>
            <a:prstGeom prst="rect">
              <a:avLst/>
            </a:prstGeom>
            <a:noFill/>
          </p:spPr>
          <p:txBody>
            <a:bodyPr wrap="square" rtlCol="0">
              <a:spAutoFit/>
            </a:bodyPr>
            <a:lstStyle/>
            <a:p>
              <a:pPr algn="ctr" defTabSz="457200" fontAlgn="auto">
                <a:lnSpc>
                  <a:spcPct val="100000"/>
                </a:lnSpc>
                <a:spcBef>
                  <a:spcPts val="0"/>
                </a:spcBef>
                <a:spcAft>
                  <a:spcPts val="0"/>
                </a:spcAft>
              </a:pPr>
              <a:r>
                <a:rPr lang="en-US" altLang="ja-JP" sz="1800" b="0" dirty="0" smtClean="0">
                  <a:solidFill>
                    <a:srgbClr val="000000"/>
                  </a:solidFill>
                  <a:latin typeface="Calibri"/>
                  <a:ea typeface="ＭＳ Ｐゴシック"/>
                </a:rPr>
                <a:t>Ⅴ7</a:t>
              </a:r>
            </a:p>
            <a:p>
              <a:pPr algn="ctr" defTabSz="457200" fontAlgn="auto">
                <a:lnSpc>
                  <a:spcPct val="100000"/>
                </a:lnSpc>
                <a:spcBef>
                  <a:spcPts val="0"/>
                </a:spcBef>
                <a:spcAft>
                  <a:spcPts val="0"/>
                </a:spcAft>
              </a:pPr>
              <a:r>
                <a:rPr lang="en-US" altLang="ja-JP" sz="1800" b="0" dirty="0" smtClean="0">
                  <a:solidFill>
                    <a:srgbClr val="FF0000"/>
                  </a:solidFill>
                  <a:latin typeface="Calibri"/>
                  <a:ea typeface="ＭＳ Ｐゴシック"/>
                </a:rPr>
                <a:t>D</a:t>
              </a:r>
            </a:p>
          </p:txBody>
        </p:sp>
        <p:sp>
          <p:nvSpPr>
            <p:cNvPr id="17" name="テキスト ボックス 16"/>
            <p:cNvSpPr txBox="1"/>
            <p:nvPr/>
          </p:nvSpPr>
          <p:spPr>
            <a:xfrm>
              <a:off x="5189871" y="4950934"/>
              <a:ext cx="1532053" cy="646331"/>
            </a:xfrm>
            <a:prstGeom prst="rect">
              <a:avLst/>
            </a:prstGeom>
            <a:noFill/>
          </p:spPr>
          <p:txBody>
            <a:bodyPr wrap="square" rtlCol="0">
              <a:spAutoFit/>
            </a:bodyPr>
            <a:lstStyle/>
            <a:p>
              <a:pPr algn="ctr" defTabSz="457200" fontAlgn="auto">
                <a:lnSpc>
                  <a:spcPct val="100000"/>
                </a:lnSpc>
                <a:spcBef>
                  <a:spcPts val="0"/>
                </a:spcBef>
                <a:spcAft>
                  <a:spcPts val="0"/>
                </a:spcAft>
              </a:pPr>
              <a:r>
                <a:rPr lang="en-US" altLang="ja-JP" sz="1800" b="0" dirty="0" smtClean="0">
                  <a:solidFill>
                    <a:srgbClr val="000000"/>
                  </a:solidFill>
                  <a:latin typeface="Calibri"/>
                  <a:ea typeface="ＭＳ Ｐゴシック"/>
                </a:rPr>
                <a:t>Ⅱm7/Ⅱm7</a:t>
              </a:r>
            </a:p>
            <a:p>
              <a:pPr algn="ctr" defTabSz="457200" fontAlgn="auto">
                <a:lnSpc>
                  <a:spcPct val="100000"/>
                </a:lnSpc>
                <a:spcBef>
                  <a:spcPts val="0"/>
                </a:spcBef>
                <a:spcAft>
                  <a:spcPts val="0"/>
                </a:spcAft>
              </a:pPr>
              <a:endParaRPr lang="en-US" altLang="ja-JP" sz="1800" b="0" dirty="0" smtClean="0">
                <a:solidFill>
                  <a:prstClr val="black"/>
                </a:solidFill>
                <a:latin typeface="Calibri"/>
                <a:ea typeface="ＭＳ Ｐゴシック"/>
              </a:endParaRPr>
            </a:p>
          </p:txBody>
        </p:sp>
        <p:sp>
          <p:nvSpPr>
            <p:cNvPr id="18" name="テキスト ボックス 17"/>
            <p:cNvSpPr txBox="1"/>
            <p:nvPr/>
          </p:nvSpPr>
          <p:spPr>
            <a:xfrm>
              <a:off x="6321831" y="4942086"/>
              <a:ext cx="1674184" cy="923330"/>
            </a:xfrm>
            <a:prstGeom prst="rect">
              <a:avLst/>
            </a:prstGeom>
            <a:noFill/>
          </p:spPr>
          <p:txBody>
            <a:bodyPr wrap="square" rtlCol="0">
              <a:spAutoFit/>
            </a:bodyPr>
            <a:lstStyle/>
            <a:p>
              <a:pPr algn="ctr" defTabSz="457200" fontAlgn="auto">
                <a:lnSpc>
                  <a:spcPct val="100000"/>
                </a:lnSpc>
                <a:spcBef>
                  <a:spcPts val="0"/>
                </a:spcBef>
                <a:spcAft>
                  <a:spcPts val="0"/>
                </a:spcAft>
              </a:pPr>
              <a:r>
                <a:rPr lang="en-US" altLang="ja-JP" sz="1800" b="0" dirty="0">
                  <a:solidFill>
                    <a:prstClr val="black"/>
                  </a:solidFill>
                  <a:latin typeface="Calibri"/>
                  <a:ea typeface="ＭＳ Ｐゴシック"/>
                </a:rPr>
                <a:t> </a:t>
              </a:r>
              <a:r>
                <a:rPr lang="en-US" altLang="ja-JP" sz="1800" b="0" dirty="0" smtClean="0">
                  <a:solidFill>
                    <a:srgbClr val="000000"/>
                  </a:solidFill>
                  <a:latin typeface="Calibri"/>
                  <a:ea typeface="ＭＳ Ｐゴシック"/>
                </a:rPr>
                <a:t>Ⅴ7/Ⅱm7</a:t>
              </a:r>
            </a:p>
            <a:p>
              <a:pPr algn="ctr" defTabSz="457200" fontAlgn="auto">
                <a:lnSpc>
                  <a:spcPct val="100000"/>
                </a:lnSpc>
                <a:spcBef>
                  <a:spcPts val="0"/>
                </a:spcBef>
                <a:spcAft>
                  <a:spcPts val="0"/>
                </a:spcAft>
              </a:pPr>
              <a:r>
                <a:rPr lang="en-US" altLang="ja-JP" sz="1800" b="0" dirty="0" err="1" smtClean="0">
                  <a:solidFill>
                    <a:srgbClr val="FF0000"/>
                  </a:solidFill>
                  <a:latin typeface="Calibri"/>
                  <a:ea typeface="ＭＳ Ｐゴシック"/>
                </a:rPr>
                <a:t>Sec.D</a:t>
              </a:r>
              <a:endParaRPr lang="en-US" altLang="ja-JP" sz="1800" b="0" dirty="0" smtClean="0">
                <a:solidFill>
                  <a:srgbClr val="FF0000"/>
                </a:solidFill>
                <a:latin typeface="Calibri"/>
                <a:ea typeface="ＭＳ Ｐゴシック"/>
              </a:endParaRPr>
            </a:p>
            <a:p>
              <a:pPr algn="ctr" defTabSz="457200" fontAlgn="auto">
                <a:lnSpc>
                  <a:spcPct val="100000"/>
                </a:lnSpc>
                <a:spcBef>
                  <a:spcPts val="0"/>
                </a:spcBef>
                <a:spcAft>
                  <a:spcPts val="0"/>
                </a:spcAft>
              </a:pPr>
              <a:endParaRPr lang="en-US" altLang="ja-JP" sz="1800" b="0" dirty="0" smtClean="0">
                <a:solidFill>
                  <a:prstClr val="black"/>
                </a:solidFill>
                <a:latin typeface="Calibri"/>
                <a:ea typeface="ＭＳ Ｐゴシック"/>
              </a:endParaRPr>
            </a:p>
          </p:txBody>
        </p:sp>
        <p:sp>
          <p:nvSpPr>
            <p:cNvPr id="19" name="テキスト ボックス 18"/>
            <p:cNvSpPr txBox="1"/>
            <p:nvPr/>
          </p:nvSpPr>
          <p:spPr>
            <a:xfrm>
              <a:off x="7437968" y="4937572"/>
              <a:ext cx="1321423" cy="923330"/>
            </a:xfrm>
            <a:prstGeom prst="rect">
              <a:avLst/>
            </a:prstGeom>
            <a:noFill/>
          </p:spPr>
          <p:txBody>
            <a:bodyPr wrap="square" rtlCol="0">
              <a:spAutoFit/>
            </a:bodyPr>
            <a:lstStyle/>
            <a:p>
              <a:pPr algn="ctr" defTabSz="457200" fontAlgn="auto">
                <a:lnSpc>
                  <a:spcPct val="100000"/>
                </a:lnSpc>
                <a:spcBef>
                  <a:spcPts val="0"/>
                </a:spcBef>
                <a:spcAft>
                  <a:spcPts val="0"/>
                </a:spcAft>
              </a:pPr>
              <a:r>
                <a:rPr lang="en-US" altLang="ja-JP" sz="1800" b="0" dirty="0" smtClean="0">
                  <a:solidFill>
                    <a:srgbClr val="000000"/>
                  </a:solidFill>
                  <a:latin typeface="Calibri"/>
                  <a:ea typeface="ＭＳ Ｐゴシック"/>
                </a:rPr>
                <a:t>Ⅱm7</a:t>
              </a:r>
            </a:p>
            <a:p>
              <a:pPr algn="ctr" defTabSz="457200" fontAlgn="auto">
                <a:lnSpc>
                  <a:spcPct val="100000"/>
                </a:lnSpc>
                <a:spcBef>
                  <a:spcPts val="0"/>
                </a:spcBef>
                <a:spcAft>
                  <a:spcPts val="0"/>
                </a:spcAft>
              </a:pPr>
              <a:r>
                <a:rPr lang="en-US" altLang="ja-JP" sz="1800" b="0" dirty="0" smtClean="0">
                  <a:solidFill>
                    <a:srgbClr val="FF0000"/>
                  </a:solidFill>
                  <a:latin typeface="Calibri"/>
                  <a:ea typeface="ＭＳ Ｐゴシック"/>
                </a:rPr>
                <a:t>S.D</a:t>
              </a:r>
            </a:p>
            <a:p>
              <a:pPr algn="ctr" defTabSz="457200" fontAlgn="auto">
                <a:lnSpc>
                  <a:spcPct val="100000"/>
                </a:lnSpc>
                <a:spcBef>
                  <a:spcPts val="0"/>
                </a:spcBef>
                <a:spcAft>
                  <a:spcPts val="0"/>
                </a:spcAft>
              </a:pPr>
              <a:endParaRPr lang="en-US" altLang="ja-JP" sz="1800" b="0" dirty="0" smtClean="0">
                <a:solidFill>
                  <a:prstClr val="black"/>
                </a:solidFill>
                <a:latin typeface="Calibri"/>
                <a:ea typeface="ＭＳ Ｐゴシック"/>
              </a:endParaRPr>
            </a:p>
          </p:txBody>
        </p:sp>
        <p:sp>
          <p:nvSpPr>
            <p:cNvPr id="20" name="テキスト ボックス 19"/>
            <p:cNvSpPr txBox="1"/>
            <p:nvPr/>
          </p:nvSpPr>
          <p:spPr>
            <a:xfrm>
              <a:off x="8802887" y="4941222"/>
              <a:ext cx="933385" cy="923330"/>
            </a:xfrm>
            <a:prstGeom prst="rect">
              <a:avLst/>
            </a:prstGeom>
            <a:noFill/>
          </p:spPr>
          <p:txBody>
            <a:bodyPr wrap="square" rtlCol="0">
              <a:spAutoFit/>
            </a:bodyPr>
            <a:lstStyle/>
            <a:p>
              <a:pPr algn="ctr" defTabSz="457200" fontAlgn="auto">
                <a:lnSpc>
                  <a:spcPct val="100000"/>
                </a:lnSpc>
                <a:spcBef>
                  <a:spcPts val="0"/>
                </a:spcBef>
                <a:spcAft>
                  <a:spcPts val="0"/>
                </a:spcAft>
              </a:pPr>
              <a:r>
                <a:rPr lang="en-US" altLang="ja-JP" sz="1800" b="0" dirty="0" smtClean="0">
                  <a:solidFill>
                    <a:srgbClr val="000000"/>
                  </a:solidFill>
                  <a:latin typeface="Calibri"/>
                  <a:ea typeface="ＭＳ Ｐゴシック"/>
                </a:rPr>
                <a:t>Ⅴ7</a:t>
              </a:r>
            </a:p>
            <a:p>
              <a:pPr algn="ctr" defTabSz="457200" fontAlgn="auto">
                <a:lnSpc>
                  <a:spcPct val="100000"/>
                </a:lnSpc>
                <a:spcBef>
                  <a:spcPts val="0"/>
                </a:spcBef>
                <a:spcAft>
                  <a:spcPts val="0"/>
                </a:spcAft>
              </a:pPr>
              <a:r>
                <a:rPr lang="en-US" altLang="ja-JP" sz="1800" b="0" dirty="0" smtClean="0">
                  <a:solidFill>
                    <a:srgbClr val="FF0000"/>
                  </a:solidFill>
                  <a:latin typeface="Calibri"/>
                  <a:ea typeface="ＭＳ Ｐゴシック"/>
                </a:rPr>
                <a:t>D</a:t>
              </a:r>
            </a:p>
            <a:p>
              <a:pPr algn="ctr" defTabSz="457200" fontAlgn="auto">
                <a:lnSpc>
                  <a:spcPct val="100000"/>
                </a:lnSpc>
                <a:spcBef>
                  <a:spcPts val="0"/>
                </a:spcBef>
                <a:spcAft>
                  <a:spcPts val="0"/>
                </a:spcAft>
              </a:pPr>
              <a:endParaRPr lang="en-US" altLang="ja-JP" sz="1800" b="0" dirty="0" smtClean="0">
                <a:solidFill>
                  <a:prstClr val="black"/>
                </a:solidFill>
                <a:latin typeface="Calibri"/>
                <a:ea typeface="ＭＳ Ｐゴシック"/>
              </a:endParaRPr>
            </a:p>
          </p:txBody>
        </p:sp>
      </p:grpSp>
      <p:sp>
        <p:nvSpPr>
          <p:cNvPr id="24" name="テキスト ボックス 23"/>
          <p:cNvSpPr txBox="1"/>
          <p:nvPr/>
        </p:nvSpPr>
        <p:spPr>
          <a:xfrm>
            <a:off x="165114" y="6399341"/>
            <a:ext cx="3457039" cy="420628"/>
          </a:xfrm>
          <a:prstGeom prst="rect">
            <a:avLst/>
          </a:prstGeom>
          <a:noFill/>
        </p:spPr>
        <p:txBody>
          <a:bodyPr wrap="square" rtlCol="0">
            <a:spAutoFit/>
          </a:bodyPr>
          <a:lstStyle/>
          <a:p>
            <a:r>
              <a:rPr lang="en-US" altLang="ja-JP" sz="1600" b="0" kern="100" dirty="0" smtClean="0">
                <a:latin typeface="Times New Roman"/>
                <a:ea typeface="ＭＳ 明朝"/>
                <a:cs typeface="Times New Roman"/>
              </a:rPr>
              <a:t>[2] </a:t>
            </a:r>
            <a:r>
              <a:rPr lang="en-US" altLang="ja-JP" sz="1600" b="0" kern="100" dirty="0" err="1">
                <a:latin typeface="Times New Roman"/>
                <a:ea typeface="ＭＳ 明朝"/>
                <a:cs typeface="Times New Roman"/>
              </a:rPr>
              <a:t>Erroll</a:t>
            </a:r>
            <a:r>
              <a:rPr lang="en-US" altLang="ja-JP" sz="1600" b="0" kern="100" dirty="0">
                <a:latin typeface="Times New Roman"/>
                <a:ea typeface="ＭＳ 明朝"/>
                <a:cs typeface="Times New Roman"/>
              </a:rPr>
              <a:t> Louis Garner ,  </a:t>
            </a:r>
            <a:r>
              <a:rPr lang="en-US" altLang="ja-JP" sz="1600" b="0" kern="100" dirty="0" smtClean="0">
                <a:latin typeface="Times New Roman"/>
                <a:ea typeface="ＭＳ 明朝"/>
                <a:cs typeface="Times New Roman"/>
              </a:rPr>
              <a:t>misty,  1954</a:t>
            </a:r>
          </a:p>
        </p:txBody>
      </p:sp>
      <p:pic>
        <p:nvPicPr>
          <p:cNvPr id="23" name="misty_fade.m4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505375" y="5585464"/>
            <a:ext cx="812800" cy="812800"/>
          </a:xfrm>
          <a:prstGeom prst="rect">
            <a:avLst/>
          </a:prstGeom>
        </p:spPr>
      </p:pic>
    </p:spTree>
    <p:extLst>
      <p:ext uri="{BB962C8B-B14F-4D97-AF65-F5344CB8AC3E}">
        <p14:creationId xmlns:p14="http://schemas.microsoft.com/office/powerpoint/2010/main" val="1960169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37" fill="hold"/>
                                        <p:tgtEl>
                                          <p:spTgt spid="23"/>
                                        </p:tgtEl>
                                      </p:cBhvr>
                                    </p:cmd>
                                  </p:childTnLst>
                                </p:cTn>
                              </p:par>
                            </p:childTnLst>
                          </p:cTn>
                        </p:par>
                      </p:childTnLst>
                    </p:cTn>
                  </p:par>
                </p:childTnLst>
              </p:cTn>
              <p:nextCondLst>
                <p:cond evt="onClick" delay="0">
                  <p:tgtEl>
                    <p:spTgt spid="23"/>
                  </p:tgtEl>
                </p:cond>
              </p:nextCondLst>
            </p:seq>
            <p:audio>
              <p:cMediaNode vol="80000">
                <p:cTn id="7" fill="hold" display="0">
                  <p:stCondLst>
                    <p:cond delay="indefinite"/>
                  </p:stCondLst>
                  <p:endCondLst>
                    <p:cond evt="onStopAudio" delay="0">
                      <p:tgtEl>
                        <p:sldTgt/>
                      </p:tgtEl>
                    </p:cond>
                  </p:endCondLst>
                </p:cTn>
                <p:tgtEl>
                  <p:spTgt spid="23"/>
                </p:tgtEl>
              </p:cMediaNode>
            </p:audi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600" dirty="0" smtClean="0"/>
              <a:t>ピボットコードを含む進行に対する実験</a:t>
            </a:r>
            <a:endParaRPr kumimoji="1" lang="ja-JP" altLang="en-US" sz="3600" dirty="0"/>
          </a:p>
        </p:txBody>
      </p:sp>
      <p:sp>
        <p:nvSpPr>
          <p:cNvPr id="3" name="コンテンツ プレースホルダー 2"/>
          <p:cNvSpPr>
            <a:spLocks noGrp="1"/>
          </p:cNvSpPr>
          <p:nvPr>
            <p:ph idx="1"/>
          </p:nvPr>
        </p:nvSpPr>
        <p:spPr>
          <a:xfrm>
            <a:off x="430225" y="1167777"/>
            <a:ext cx="9605151" cy="5543224"/>
          </a:xfrm>
        </p:spPr>
        <p:txBody>
          <a:bodyPr/>
          <a:lstStyle/>
          <a:p>
            <a:r>
              <a:rPr lang="en-US" altLang="ja-JP" sz="2800" dirty="0"/>
              <a:t>C</a:t>
            </a:r>
            <a:r>
              <a:rPr lang="en-US" altLang="ja-JP" sz="2800" dirty="0" smtClean="0"/>
              <a:t>→Dm→G7→C→F→Gm→C7→F</a:t>
            </a:r>
            <a:r>
              <a:rPr lang="ja-JP" altLang="en-US" sz="2800" dirty="0" smtClean="0"/>
              <a:t>の和声解析</a:t>
            </a:r>
            <a:r>
              <a:rPr lang="en-US" altLang="ja-JP" sz="2800" dirty="0" smtClean="0"/>
              <a:t>  </a:t>
            </a:r>
          </a:p>
          <a:p>
            <a:r>
              <a:rPr lang="ja-JP" altLang="en-US" sz="2800" dirty="0"/>
              <a:t>提案</a:t>
            </a:r>
            <a:r>
              <a:rPr lang="en-US" altLang="ja-JP" sz="2800" dirty="0"/>
              <a:t> : </a:t>
            </a:r>
            <a:r>
              <a:rPr lang="ja-JP" altLang="en-US" sz="2800" dirty="0"/>
              <a:t>和音の五度圏の拡張部分の距離を</a:t>
            </a:r>
            <a:r>
              <a:rPr lang="ja-JP" altLang="en-US" sz="2800" dirty="0">
                <a:solidFill>
                  <a:srgbClr val="FF0000"/>
                </a:solidFill>
              </a:rPr>
              <a:t>３</a:t>
            </a:r>
            <a:r>
              <a:rPr lang="ja-JP" altLang="en-US" sz="2800" dirty="0" smtClean="0"/>
              <a:t>にする</a:t>
            </a:r>
            <a:endParaRPr lang="en-US" altLang="ja-JP" sz="2800" dirty="0" smtClean="0"/>
          </a:p>
          <a:p>
            <a:r>
              <a:rPr lang="ja-JP" altLang="en-US" sz="2800" dirty="0" smtClean="0"/>
              <a:t>期待する結果</a:t>
            </a:r>
            <a:r>
              <a:rPr lang="en-US" altLang="ja-JP" sz="2800" dirty="0" smtClean="0"/>
              <a:t> : G7→C </a:t>
            </a:r>
            <a:r>
              <a:rPr lang="ja-JP" altLang="en-US" sz="2800" dirty="0" smtClean="0"/>
              <a:t>または</a:t>
            </a:r>
            <a:r>
              <a:rPr lang="en-US" altLang="ja-JP" sz="2800" dirty="0" smtClean="0"/>
              <a:t> C→F</a:t>
            </a:r>
            <a:r>
              <a:rPr lang="ja-JP" altLang="en-US" sz="2800" dirty="0" smtClean="0"/>
              <a:t>で</a:t>
            </a:r>
            <a:r>
              <a:rPr lang="en-US" altLang="ja-JP" sz="2800" dirty="0" smtClean="0"/>
              <a:t> in </a:t>
            </a:r>
            <a:r>
              <a:rPr lang="en-US" altLang="ja-JP" sz="2800" dirty="0" err="1" smtClean="0"/>
              <a:t>C→in</a:t>
            </a:r>
            <a:r>
              <a:rPr lang="en-US" altLang="ja-JP" sz="2800" dirty="0" smtClean="0"/>
              <a:t> F</a:t>
            </a:r>
            <a:r>
              <a:rPr lang="ja-JP" altLang="en-US" sz="2800" dirty="0" smtClean="0"/>
              <a:t>に転調</a:t>
            </a:r>
            <a:endParaRPr lang="en-US" altLang="ja-JP" sz="2800" dirty="0" smtClean="0"/>
          </a:p>
          <a:p>
            <a:r>
              <a:rPr lang="ja-JP" altLang="en-US" sz="2800" dirty="0" smtClean="0"/>
              <a:t>実験結果</a:t>
            </a:r>
            <a:r>
              <a:rPr lang="en-US" altLang="ja-JP" sz="2800" dirty="0" smtClean="0"/>
              <a:t> : </a:t>
            </a:r>
            <a:r>
              <a:rPr lang="ja-JP" altLang="en-US" sz="2800" dirty="0" smtClean="0"/>
              <a:t>セカンダリードミナントに対して転調なし</a:t>
            </a:r>
            <a:endParaRPr lang="en-US" altLang="ja-JP" sz="2800" dirty="0" smtClean="0"/>
          </a:p>
          <a:p>
            <a:r>
              <a:rPr lang="ja-JP" altLang="en-US" sz="2800" dirty="0" smtClean="0"/>
              <a:t>考察</a:t>
            </a:r>
            <a:r>
              <a:rPr lang="en-US" altLang="ja-JP" sz="2800" dirty="0" smtClean="0"/>
              <a:t> : </a:t>
            </a:r>
            <a:r>
              <a:rPr lang="ja-JP" altLang="en-US" sz="2800" dirty="0" smtClean="0"/>
              <a:t>近親調間の転調がうまくいかない</a:t>
            </a:r>
            <a:r>
              <a:rPr lang="en-US" altLang="ja-JP" sz="2800" dirty="0" smtClean="0"/>
              <a:t>→</a:t>
            </a:r>
            <a:r>
              <a:rPr lang="ja-JP" altLang="en-US" sz="2800" dirty="0" smtClean="0"/>
              <a:t>偽終止によるピボットコードを含む進行に対しては？？あるいは拡張部分の距離を</a:t>
            </a:r>
            <a:r>
              <a:rPr lang="en-US" altLang="ja-JP" sz="2800" dirty="0" smtClean="0"/>
              <a:t>4</a:t>
            </a:r>
            <a:r>
              <a:rPr lang="ja-JP" altLang="en-US" sz="2800" dirty="0" smtClean="0"/>
              <a:t>以上にしてみては？？</a:t>
            </a:r>
            <a:endParaRPr lang="en-US" altLang="ja-JP" sz="2800" dirty="0" smtClean="0"/>
          </a:p>
          <a:p>
            <a:endParaRPr lang="en-US" altLang="ja-JP" sz="2800" dirty="0"/>
          </a:p>
          <a:p>
            <a:pPr marL="0" indent="0">
              <a:buNone/>
            </a:pPr>
            <a:endParaRPr lang="en-US" altLang="ja-JP" sz="2800" dirty="0"/>
          </a:p>
          <a:p>
            <a:endParaRPr lang="en-US" altLang="ja-JP" sz="2800" dirty="0" smtClean="0"/>
          </a:p>
        </p:txBody>
      </p:sp>
      <p:pic>
        <p:nvPicPr>
          <p:cNvPr id="4" name="図 3" descr="実験.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5779" y="4702717"/>
            <a:ext cx="4930589" cy="1848972"/>
          </a:xfrm>
          <a:prstGeom prst="rect">
            <a:avLst/>
          </a:prstGeom>
        </p:spPr>
      </p:pic>
    </p:spTree>
    <p:extLst>
      <p:ext uri="{BB962C8B-B14F-4D97-AF65-F5344CB8AC3E}">
        <p14:creationId xmlns:p14="http://schemas.microsoft.com/office/powerpoint/2010/main" val="636003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CCG</a:t>
            </a:r>
            <a:r>
              <a:rPr lang="ja-JP" altLang="en-US" dirty="0" smtClean="0"/>
              <a:t>を用いた和声解析</a:t>
            </a:r>
            <a:endParaRPr kumimoji="1" lang="ja-JP" altLang="en-US" dirty="0"/>
          </a:p>
        </p:txBody>
      </p:sp>
      <p:sp>
        <p:nvSpPr>
          <p:cNvPr id="3" name="コンテンツ プレースホルダー 2"/>
          <p:cNvSpPr>
            <a:spLocks noGrp="1"/>
          </p:cNvSpPr>
          <p:nvPr>
            <p:ph idx="1"/>
          </p:nvPr>
        </p:nvSpPr>
        <p:spPr>
          <a:xfrm>
            <a:off x="495300" y="1600209"/>
            <a:ext cx="8915400" cy="4985359"/>
          </a:xfrm>
        </p:spPr>
        <p:txBody>
          <a:bodyPr>
            <a:normAutofit/>
          </a:bodyPr>
          <a:lstStyle/>
          <a:p>
            <a:r>
              <a:rPr lang="ja-JP" altLang="en-US" dirty="0"/>
              <a:t>関数適用</a:t>
            </a:r>
            <a:r>
              <a:rPr lang="ja-JP" altLang="en-US" dirty="0" smtClean="0"/>
              <a:t>規則</a:t>
            </a:r>
            <a:r>
              <a:rPr lang="en-US" altLang="ja-JP" dirty="0" smtClean="0"/>
              <a:t>(Function application)</a:t>
            </a:r>
          </a:p>
          <a:p>
            <a:pPr marL="0" indent="0">
              <a:buNone/>
            </a:pPr>
            <a:r>
              <a:rPr lang="ja-JP" altLang="ja-JP" sz="2400" dirty="0" smtClean="0"/>
              <a:t>　</a:t>
            </a:r>
            <a:r>
              <a:rPr lang="ja-JP" altLang="en-US" sz="2400" dirty="0" smtClean="0"/>
              <a:t>　　ー</a:t>
            </a:r>
            <a:r>
              <a:rPr lang="en-US" altLang="ja-JP" sz="2400" dirty="0" smtClean="0"/>
              <a:t> </a:t>
            </a:r>
            <a:r>
              <a:rPr lang="en-US" altLang="ja-JP" sz="2400" dirty="0"/>
              <a:t>X/Y : f      Y − Z : x     →</a:t>
            </a:r>
            <a:r>
              <a:rPr lang="ja-JP" altLang="en-US" sz="2400" dirty="0"/>
              <a:t>　</a:t>
            </a:r>
            <a:r>
              <a:rPr lang="en-US" altLang="ja-JP" sz="2400" dirty="0"/>
              <a:t>  X − Z : f</a:t>
            </a:r>
            <a:r>
              <a:rPr lang="ja-JP" altLang="en-US" sz="2400" dirty="0"/>
              <a:t>　</a:t>
            </a:r>
            <a:r>
              <a:rPr lang="en-US" altLang="ja-JP" sz="2400" dirty="0"/>
              <a:t>(&gt;)</a:t>
            </a:r>
          </a:p>
          <a:p>
            <a:pPr marL="0" indent="0">
              <a:buNone/>
            </a:pPr>
            <a:r>
              <a:rPr lang="ja-JP" altLang="ja-JP" sz="2400" dirty="0" smtClean="0"/>
              <a:t>　</a:t>
            </a:r>
            <a:r>
              <a:rPr lang="ja-JP" altLang="en-US" sz="2400" dirty="0" smtClean="0"/>
              <a:t>　　ー</a:t>
            </a:r>
            <a:r>
              <a:rPr lang="en-US" altLang="ja-JP" sz="2400" dirty="0" smtClean="0"/>
              <a:t> </a:t>
            </a:r>
            <a:r>
              <a:rPr lang="en-US" altLang="ja-JP" sz="2400" dirty="0"/>
              <a:t>X − Y: x      Z\Y : x     →</a:t>
            </a:r>
            <a:r>
              <a:rPr lang="ja-JP" altLang="en-US" sz="2400" dirty="0"/>
              <a:t>　</a:t>
            </a:r>
            <a:r>
              <a:rPr lang="en-US" altLang="ja-JP" sz="2400" dirty="0"/>
              <a:t>  X − Z : f</a:t>
            </a:r>
            <a:r>
              <a:rPr lang="ja-JP" altLang="en-US" sz="2400" dirty="0"/>
              <a:t>　</a:t>
            </a:r>
            <a:r>
              <a:rPr lang="en-US" altLang="ja-JP" sz="2400" dirty="0"/>
              <a:t>(&lt;</a:t>
            </a:r>
            <a:r>
              <a:rPr lang="en-US" altLang="ja-JP" sz="2400" dirty="0" smtClean="0"/>
              <a:t>)</a:t>
            </a:r>
          </a:p>
          <a:p>
            <a:r>
              <a:rPr lang="ja-JP" altLang="en-US" dirty="0"/>
              <a:t>関数合成</a:t>
            </a:r>
            <a:r>
              <a:rPr lang="ja-JP" altLang="en-US" dirty="0" smtClean="0"/>
              <a:t>規則</a:t>
            </a:r>
            <a:r>
              <a:rPr lang="en-US" altLang="ja-JP" dirty="0" smtClean="0"/>
              <a:t>(Function composition)</a:t>
            </a:r>
          </a:p>
          <a:p>
            <a:pPr marL="0" indent="0">
              <a:buNone/>
            </a:pPr>
            <a:r>
              <a:rPr lang="en-US" altLang="ja-JP" sz="2400" dirty="0"/>
              <a:t>　</a:t>
            </a:r>
            <a:r>
              <a:rPr lang="ja-JP" altLang="en-US" sz="2400" dirty="0" smtClean="0"/>
              <a:t>　　ー</a:t>
            </a:r>
            <a:r>
              <a:rPr lang="en-US" altLang="ja-JP" sz="2400" dirty="0" smtClean="0"/>
              <a:t> </a:t>
            </a:r>
            <a:r>
              <a:rPr lang="en-US" altLang="ja-JP" sz="2400" dirty="0"/>
              <a:t>X/Y : f      Y/Z : g     →</a:t>
            </a:r>
            <a:r>
              <a:rPr lang="ja-JP" altLang="en-US" sz="2400" dirty="0"/>
              <a:t>　</a:t>
            </a:r>
            <a:r>
              <a:rPr lang="en-US" altLang="ja-JP" sz="2400" dirty="0"/>
              <a:t>X/Z : λx. f(g(x))</a:t>
            </a:r>
            <a:r>
              <a:rPr lang="ja-JP" altLang="en-US" sz="2400" dirty="0"/>
              <a:t>　</a:t>
            </a:r>
            <a:r>
              <a:rPr lang="en-US" altLang="ja-JP" sz="2400" dirty="0"/>
              <a:t>(&gt;B</a:t>
            </a:r>
            <a:r>
              <a:rPr lang="en-US" altLang="ja-JP" sz="2400" dirty="0" smtClean="0"/>
              <a:t>)</a:t>
            </a:r>
          </a:p>
          <a:p>
            <a:pPr marL="0" indent="0">
              <a:buNone/>
            </a:pPr>
            <a:r>
              <a:rPr lang="en-US" altLang="ja-JP" sz="2400" dirty="0"/>
              <a:t>　</a:t>
            </a:r>
            <a:r>
              <a:rPr lang="ja-JP" altLang="en-US" sz="2400" dirty="0" smtClean="0"/>
              <a:t>　　ー</a:t>
            </a:r>
            <a:r>
              <a:rPr lang="en-US" altLang="ja-JP" sz="2400" dirty="0" smtClean="0"/>
              <a:t> </a:t>
            </a:r>
            <a:r>
              <a:rPr lang="en-US" altLang="ja-JP" sz="2400" dirty="0"/>
              <a:t>X\Y : f      Z\X : g     →</a:t>
            </a:r>
            <a:r>
              <a:rPr lang="ja-JP" altLang="en-US" sz="2400" dirty="0"/>
              <a:t>　</a:t>
            </a:r>
            <a:r>
              <a:rPr lang="en-US" altLang="ja-JP" sz="2400" dirty="0"/>
              <a:t>Z\Y : λx. f(g(x))</a:t>
            </a:r>
            <a:r>
              <a:rPr lang="ja-JP" altLang="en-US" sz="2400" dirty="0"/>
              <a:t>　</a:t>
            </a:r>
            <a:r>
              <a:rPr lang="en-US" altLang="ja-JP" sz="2400" dirty="0"/>
              <a:t>(&lt;B</a:t>
            </a:r>
            <a:r>
              <a:rPr lang="en-US" altLang="ja-JP" sz="2400" dirty="0" smtClean="0"/>
              <a:t>)</a:t>
            </a:r>
          </a:p>
          <a:p>
            <a:r>
              <a:rPr lang="ja-JP" altLang="en-US" dirty="0"/>
              <a:t>等位接続</a:t>
            </a:r>
            <a:r>
              <a:rPr lang="ja-JP" altLang="en-US" dirty="0" smtClean="0"/>
              <a:t>規則</a:t>
            </a:r>
            <a:r>
              <a:rPr lang="en-US" altLang="ja-JP" dirty="0" smtClean="0"/>
              <a:t>(Coordination)</a:t>
            </a:r>
          </a:p>
          <a:p>
            <a:pPr marL="0" indent="0">
              <a:buNone/>
            </a:pPr>
            <a:r>
              <a:rPr lang="ja-JP" altLang="ja-JP" sz="2400" dirty="0" smtClean="0"/>
              <a:t>　</a:t>
            </a:r>
            <a:r>
              <a:rPr lang="ja-JP" altLang="en-US" sz="2400" dirty="0" smtClean="0"/>
              <a:t>　　</a:t>
            </a:r>
            <a:r>
              <a:rPr lang="ja-JP" altLang="en-US" sz="2400" dirty="0"/>
              <a:t>ー</a:t>
            </a:r>
            <a:r>
              <a:rPr lang="en-US" altLang="ja-JP" sz="2400" dirty="0"/>
              <a:t> X</a:t>
            </a:r>
            <a:r>
              <a:rPr lang="en-US" altLang="ja-JP" sz="2400" baseline="30000" dirty="0"/>
              <a:t>F</a:t>
            </a:r>
            <a:r>
              <a:rPr lang="en-US" altLang="ja-JP" sz="2400" dirty="0"/>
              <a:t>/Y : f      Z</a:t>
            </a:r>
            <a:r>
              <a:rPr lang="en-US" altLang="ja-JP" sz="2400" baseline="30000" dirty="0"/>
              <a:t>F</a:t>
            </a:r>
            <a:r>
              <a:rPr lang="en-US" altLang="ja-JP" sz="2400" dirty="0"/>
              <a:t>/Y : g     →</a:t>
            </a:r>
            <a:r>
              <a:rPr lang="ja-JP" altLang="en-US" sz="2400" dirty="0"/>
              <a:t>　</a:t>
            </a:r>
            <a:r>
              <a:rPr lang="en-US" altLang="ja-JP" sz="2400" dirty="0"/>
              <a:t>X</a:t>
            </a:r>
            <a:r>
              <a:rPr lang="en-US" altLang="ja-JP" sz="2400" baseline="30000" dirty="0"/>
              <a:t>F</a:t>
            </a:r>
            <a:r>
              <a:rPr lang="en-US" altLang="ja-JP" sz="2400" dirty="0"/>
              <a:t>/Y : </a:t>
            </a:r>
            <a:r>
              <a:rPr lang="en-US" altLang="ja-JP" sz="2400" dirty="0" err="1"/>
              <a:t>f∧g</a:t>
            </a:r>
            <a:r>
              <a:rPr lang="ja-JP" altLang="en-US" sz="2400" dirty="0"/>
              <a:t>　</a:t>
            </a:r>
            <a:r>
              <a:rPr lang="en-US" altLang="ja-JP" sz="2400" dirty="0"/>
              <a:t>(&amp;</a:t>
            </a:r>
            <a:r>
              <a:rPr lang="en-US" altLang="ja-JP" sz="2400" dirty="0" smtClean="0"/>
              <a:t>)</a:t>
            </a:r>
            <a:endParaRPr lang="en-US" altLang="ja-JP" sz="2800" dirty="0" smtClean="0"/>
          </a:p>
          <a:p>
            <a:pPr lvl="0"/>
            <a:r>
              <a:rPr lang="en-US" altLang="ja-JP" dirty="0" smtClean="0">
                <a:solidFill>
                  <a:prstClr val="black"/>
                </a:solidFill>
              </a:rPr>
              <a:t>Development</a:t>
            </a:r>
          </a:p>
          <a:p>
            <a:pPr marL="0" lvl="0" indent="0">
              <a:buNone/>
            </a:pPr>
            <a:r>
              <a:rPr lang="ja-JP" altLang="ja-JP" sz="2400" dirty="0" smtClean="0">
                <a:solidFill>
                  <a:prstClr val="black"/>
                </a:solidFill>
              </a:rPr>
              <a:t>　</a:t>
            </a:r>
            <a:r>
              <a:rPr lang="ja-JP" altLang="en-US" sz="2400" dirty="0" smtClean="0">
                <a:solidFill>
                  <a:prstClr val="black"/>
                </a:solidFill>
              </a:rPr>
              <a:t>　　</a:t>
            </a:r>
            <a:r>
              <a:rPr lang="ja-JP" altLang="en-US" sz="2400" dirty="0">
                <a:solidFill>
                  <a:prstClr val="black"/>
                </a:solidFill>
              </a:rPr>
              <a:t>ー</a:t>
            </a:r>
            <a:r>
              <a:rPr lang="en-US" altLang="ja-JP" sz="2400" dirty="0">
                <a:solidFill>
                  <a:prstClr val="black"/>
                </a:solidFill>
              </a:rPr>
              <a:t> V − W : f      X − Y : g     →</a:t>
            </a:r>
            <a:r>
              <a:rPr lang="ja-JP" altLang="en-US" sz="2400" dirty="0">
                <a:solidFill>
                  <a:prstClr val="black"/>
                </a:solidFill>
              </a:rPr>
              <a:t>　</a:t>
            </a:r>
            <a:r>
              <a:rPr lang="en-US" altLang="ja-JP" sz="2400" dirty="0">
                <a:solidFill>
                  <a:prstClr val="black"/>
                </a:solidFill>
              </a:rPr>
              <a:t>V − Y : f , g</a:t>
            </a:r>
            <a:r>
              <a:rPr lang="ja-JP" altLang="en-US" sz="2400" dirty="0">
                <a:solidFill>
                  <a:prstClr val="black"/>
                </a:solidFill>
              </a:rPr>
              <a:t>　</a:t>
            </a:r>
            <a:r>
              <a:rPr lang="en-US" altLang="ja-JP" sz="2400" dirty="0">
                <a:solidFill>
                  <a:prstClr val="black"/>
                </a:solidFill>
              </a:rPr>
              <a:t>(dev)</a:t>
            </a:r>
          </a:p>
          <a:p>
            <a:endParaRPr lang="en-US" altLang="ja-JP" dirty="0"/>
          </a:p>
          <a:p>
            <a:endParaRPr lang="en-US" altLang="ja-JP" dirty="0"/>
          </a:p>
          <a:p>
            <a:endParaRPr lang="en-US" altLang="ja-JP" dirty="0"/>
          </a:p>
          <a:p>
            <a:endParaRPr kumimoji="1" lang="ja-JP" altLang="en-US" dirty="0"/>
          </a:p>
        </p:txBody>
      </p:sp>
      <p:sp>
        <p:nvSpPr>
          <p:cNvPr id="5" name="テキスト ボックス 4"/>
          <p:cNvSpPr txBox="1"/>
          <p:nvPr/>
        </p:nvSpPr>
        <p:spPr>
          <a:xfrm>
            <a:off x="9460973" y="6413082"/>
            <a:ext cx="742950" cy="338554"/>
          </a:xfrm>
          <a:prstGeom prst="rect">
            <a:avLst/>
          </a:prstGeom>
          <a:noFill/>
        </p:spPr>
        <p:txBody>
          <a:bodyPr wrap="square" rtlCol="0">
            <a:spAutoFit/>
          </a:bodyPr>
          <a:lstStyle/>
          <a:p>
            <a:r>
              <a:rPr lang="en-US" altLang="ja-JP" sz="1200" b="0" dirty="0" smtClean="0"/>
              <a:t>11</a:t>
            </a:r>
            <a:endParaRPr lang="ja-JP" altLang="en-US" sz="1200" b="0" dirty="0"/>
          </a:p>
        </p:txBody>
      </p:sp>
    </p:spTree>
    <p:extLst>
      <p:ext uri="{BB962C8B-B14F-4D97-AF65-F5344CB8AC3E}">
        <p14:creationId xmlns:p14="http://schemas.microsoft.com/office/powerpoint/2010/main" val="4018641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CCG</a:t>
            </a:r>
            <a:r>
              <a:rPr lang="ja-JP" altLang="en-US" dirty="0"/>
              <a:t>を用いた和声解析</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dirty="0" smtClean="0"/>
              <a:t>関数適用規則</a:t>
            </a:r>
            <a:r>
              <a:rPr lang="en-US" altLang="ja-JP" dirty="0"/>
              <a:t>(Function application</a:t>
            </a:r>
            <a:r>
              <a:rPr lang="en-US" altLang="ja-JP" dirty="0" smtClean="0"/>
              <a:t>)</a:t>
            </a:r>
          </a:p>
          <a:p>
            <a:pPr marL="0" indent="0">
              <a:buNone/>
            </a:pPr>
            <a:r>
              <a:rPr lang="en-US" altLang="ja-JP" sz="2400" dirty="0" smtClean="0"/>
              <a:t>        </a:t>
            </a:r>
            <a:r>
              <a:rPr lang="ja-JP" altLang="en-US" sz="2400" dirty="0" smtClean="0"/>
              <a:t>ー</a:t>
            </a:r>
            <a:r>
              <a:rPr lang="en-US" altLang="ja-JP" sz="2400" dirty="0" smtClean="0"/>
              <a:t> X/Y : f      Y − Z : x     →</a:t>
            </a:r>
            <a:r>
              <a:rPr lang="ja-JP" altLang="en-US" sz="2400" dirty="0" smtClean="0"/>
              <a:t>　</a:t>
            </a:r>
            <a:r>
              <a:rPr lang="en-US" altLang="ja-JP" sz="2400" dirty="0" smtClean="0"/>
              <a:t>  X − Z : f</a:t>
            </a:r>
            <a:r>
              <a:rPr lang="ja-JP" altLang="en-US" sz="2400" dirty="0" smtClean="0"/>
              <a:t>　</a:t>
            </a:r>
            <a:r>
              <a:rPr lang="en-US" altLang="ja-JP" sz="2400" dirty="0" smtClean="0"/>
              <a:t>(&gt;)</a:t>
            </a:r>
          </a:p>
          <a:p>
            <a:pPr marL="0" indent="0">
              <a:buNone/>
            </a:pPr>
            <a:r>
              <a:rPr lang="en-US" altLang="ja-JP" sz="2400" dirty="0" smtClean="0"/>
              <a:t>        </a:t>
            </a:r>
            <a:r>
              <a:rPr lang="ja-JP" altLang="en-US" sz="2400" dirty="0" smtClean="0"/>
              <a:t>ー</a:t>
            </a:r>
            <a:r>
              <a:rPr lang="en-US" altLang="ja-JP" sz="2400" dirty="0" smtClean="0"/>
              <a:t> X − Y: x      Z\Y : x     →</a:t>
            </a:r>
            <a:r>
              <a:rPr lang="ja-JP" altLang="en-US" sz="2400" dirty="0" smtClean="0"/>
              <a:t>　</a:t>
            </a:r>
            <a:r>
              <a:rPr lang="en-US" altLang="ja-JP" sz="2400" dirty="0" smtClean="0"/>
              <a:t>  X − Z : f</a:t>
            </a:r>
            <a:r>
              <a:rPr lang="ja-JP" altLang="en-US" sz="2400" dirty="0" smtClean="0"/>
              <a:t>　</a:t>
            </a:r>
            <a:r>
              <a:rPr lang="en-US" altLang="ja-JP" sz="2400" dirty="0" smtClean="0"/>
              <a:t>(&lt;)</a:t>
            </a:r>
          </a:p>
          <a:p>
            <a:pPr marL="0" indent="0">
              <a:buNone/>
            </a:pPr>
            <a:endParaRPr lang="en-US" altLang="ja-JP" sz="2400" dirty="0" smtClean="0"/>
          </a:p>
          <a:p>
            <a:pPr marL="0" indent="0">
              <a:buNone/>
            </a:pPr>
            <a:endParaRPr kumimoji="1" lang="ja-JP" altLang="en-US" sz="2800" dirty="0"/>
          </a:p>
        </p:txBody>
      </p:sp>
      <p:sp>
        <p:nvSpPr>
          <p:cNvPr id="4" name="スライド番号プレースホルダー 3"/>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82</a:t>
            </a:fld>
            <a:endParaRPr lang="ja-JP" altLang="en-US">
              <a:solidFill>
                <a:prstClr val="black">
                  <a:tint val="75000"/>
                </a:prstClr>
              </a:solidFill>
              <a:latin typeface="Calibri"/>
              <a:ea typeface="ＭＳ Ｐゴシック"/>
            </a:endParaRPr>
          </a:p>
        </p:txBody>
      </p:sp>
      <p:grpSp>
        <p:nvGrpSpPr>
          <p:cNvPr id="13" name="図形グループ 12"/>
          <p:cNvGrpSpPr/>
          <p:nvPr/>
        </p:nvGrpSpPr>
        <p:grpSpPr>
          <a:xfrm>
            <a:off x="711340" y="3090124"/>
            <a:ext cx="9539635" cy="3125135"/>
            <a:chOff x="711326" y="3090098"/>
            <a:chExt cx="9539635" cy="3125135"/>
          </a:xfrm>
        </p:grpSpPr>
        <p:grpSp>
          <p:nvGrpSpPr>
            <p:cNvPr id="25" name="図形グループ 24"/>
            <p:cNvGrpSpPr/>
            <p:nvPr/>
          </p:nvGrpSpPr>
          <p:grpSpPr>
            <a:xfrm>
              <a:off x="711326" y="3758578"/>
              <a:ext cx="9539635" cy="2456655"/>
              <a:chOff x="99805" y="3758576"/>
              <a:chExt cx="9539635" cy="2456655"/>
            </a:xfrm>
          </p:grpSpPr>
          <p:grpSp>
            <p:nvGrpSpPr>
              <p:cNvPr id="5" name="図形グループ 4"/>
              <p:cNvGrpSpPr/>
              <p:nvPr/>
            </p:nvGrpSpPr>
            <p:grpSpPr>
              <a:xfrm>
                <a:off x="99805" y="3758576"/>
                <a:ext cx="9539635" cy="2456655"/>
                <a:chOff x="56743" y="2316226"/>
                <a:chExt cx="9539635" cy="2456655"/>
              </a:xfrm>
            </p:grpSpPr>
            <p:sp>
              <p:nvSpPr>
                <p:cNvPr id="6" name="テキスト ボックス 5"/>
                <p:cNvSpPr txBox="1"/>
                <p:nvPr/>
              </p:nvSpPr>
              <p:spPr>
                <a:xfrm>
                  <a:off x="777993" y="2320626"/>
                  <a:ext cx="1104086" cy="666849"/>
                </a:xfrm>
                <a:prstGeom prst="rect">
                  <a:avLst/>
                </a:prstGeom>
                <a:noFill/>
              </p:spPr>
              <p:txBody>
                <a:bodyPr wrap="square" rtlCol="0">
                  <a:spAutoFit/>
                </a:bodyPr>
                <a:lstStyle/>
                <a:p>
                  <a:r>
                    <a:rPr lang="en-US" altLang="ja-JP" sz="2800" dirty="0" smtClean="0"/>
                    <a:t>D</a:t>
                  </a:r>
                  <a:r>
                    <a:rPr lang="en-US" altLang="ja-JP" sz="2800" baseline="-25000" dirty="0" smtClean="0"/>
                    <a:t>7</a:t>
                  </a:r>
                  <a:endParaRPr lang="ja-JP" altLang="en-US" sz="2800" dirty="0"/>
                </a:p>
              </p:txBody>
            </p:sp>
            <p:sp>
              <p:nvSpPr>
                <p:cNvPr id="7" name="テキスト ボックス 6"/>
                <p:cNvSpPr txBox="1"/>
                <p:nvPr/>
              </p:nvSpPr>
              <p:spPr>
                <a:xfrm>
                  <a:off x="4583435" y="2316226"/>
                  <a:ext cx="1104086" cy="666849"/>
                </a:xfrm>
                <a:prstGeom prst="rect">
                  <a:avLst/>
                </a:prstGeom>
                <a:noFill/>
              </p:spPr>
              <p:txBody>
                <a:bodyPr wrap="square" rtlCol="0">
                  <a:spAutoFit/>
                </a:bodyPr>
                <a:lstStyle/>
                <a:p>
                  <a:r>
                    <a:rPr lang="en-US" altLang="ja-JP" sz="2800" dirty="0" smtClean="0"/>
                    <a:t>G</a:t>
                  </a:r>
                  <a:r>
                    <a:rPr lang="en-US" altLang="ja-JP" sz="2800" baseline="-25000" dirty="0" smtClean="0"/>
                    <a:t>7</a:t>
                  </a:r>
                  <a:endParaRPr lang="ja-JP" altLang="en-US" sz="2800" dirty="0"/>
                </a:p>
              </p:txBody>
            </p:sp>
            <p:sp>
              <p:nvSpPr>
                <p:cNvPr id="8" name="テキスト ボックス 7"/>
                <p:cNvSpPr txBox="1"/>
                <p:nvPr/>
              </p:nvSpPr>
              <p:spPr>
                <a:xfrm>
                  <a:off x="7890802" y="2316226"/>
                  <a:ext cx="1104086" cy="666849"/>
                </a:xfrm>
                <a:prstGeom prst="rect">
                  <a:avLst/>
                </a:prstGeom>
                <a:noFill/>
              </p:spPr>
              <p:txBody>
                <a:bodyPr wrap="square" rtlCol="0">
                  <a:spAutoFit/>
                </a:bodyPr>
                <a:lstStyle/>
                <a:p>
                  <a:r>
                    <a:rPr lang="en-US" altLang="ja-JP" sz="2800" dirty="0" smtClean="0"/>
                    <a:t>C</a:t>
                  </a:r>
                  <a:endParaRPr lang="ja-JP" altLang="en-US" sz="2800" dirty="0"/>
                </a:p>
              </p:txBody>
            </p:sp>
            <p:cxnSp>
              <p:nvCxnSpPr>
                <p:cNvPr id="9" name="直線コネクタ 8"/>
                <p:cNvCxnSpPr/>
                <p:nvPr/>
              </p:nvCxnSpPr>
              <p:spPr>
                <a:xfrm>
                  <a:off x="98060" y="2971795"/>
                  <a:ext cx="238339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直線コネクタ 9"/>
                <p:cNvCxnSpPr/>
                <p:nvPr/>
              </p:nvCxnSpPr>
              <p:spPr>
                <a:xfrm flipV="1">
                  <a:off x="3131651" y="2967395"/>
                  <a:ext cx="3599154" cy="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直線コネクタ 10"/>
                <p:cNvCxnSpPr/>
                <p:nvPr/>
              </p:nvCxnSpPr>
              <p:spPr>
                <a:xfrm>
                  <a:off x="7329212" y="2983075"/>
                  <a:ext cx="1630746"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テキスト ボックス 11"/>
                <p:cNvSpPr txBox="1"/>
                <p:nvPr/>
              </p:nvSpPr>
              <p:spPr>
                <a:xfrm>
                  <a:off x="129418" y="2873802"/>
                  <a:ext cx="2820493" cy="666849"/>
                </a:xfrm>
                <a:prstGeom prst="rect">
                  <a:avLst/>
                </a:prstGeom>
                <a:noFill/>
              </p:spPr>
              <p:txBody>
                <a:bodyPr wrap="square" rtlCol="0">
                  <a:spAutoFit/>
                </a:bodyPr>
                <a:lstStyle/>
                <a:p>
                  <a:r>
                    <a:rPr lang="en-US" altLang="ja-JP" sz="2800" b="0" dirty="0" smtClean="0"/>
                    <a:t>D</a:t>
                  </a:r>
                  <a:r>
                    <a:rPr lang="en-US" altLang="ja-JP" sz="2800" b="0" baseline="30000" dirty="0" smtClean="0"/>
                    <a:t>D</a:t>
                  </a:r>
                  <a:r>
                    <a:rPr lang="en-US" altLang="ja-JP" sz="2800" b="0" dirty="0" smtClean="0"/>
                    <a:t>/G</a:t>
                  </a:r>
                  <a:r>
                    <a:rPr lang="en-US" altLang="ja-JP" sz="2800" b="0" baseline="30000" dirty="0" smtClean="0"/>
                    <a:t>D|T</a:t>
                  </a:r>
                  <a:r>
                    <a:rPr lang="en-US" altLang="ja-JP" sz="2800" b="0" dirty="0" smtClean="0"/>
                    <a:t> : λx. L(x)</a:t>
                  </a:r>
                  <a:endParaRPr lang="ja-JP" altLang="en-US" sz="2800" b="0" dirty="0"/>
                </a:p>
              </p:txBody>
            </p:sp>
            <p:sp>
              <p:nvSpPr>
                <p:cNvPr id="14" name="テキスト ボックス 13"/>
                <p:cNvSpPr txBox="1"/>
                <p:nvPr/>
              </p:nvSpPr>
              <p:spPr>
                <a:xfrm>
                  <a:off x="7056118" y="2889482"/>
                  <a:ext cx="2540260" cy="666849"/>
                </a:xfrm>
                <a:prstGeom prst="rect">
                  <a:avLst/>
                </a:prstGeom>
                <a:noFill/>
              </p:spPr>
              <p:txBody>
                <a:bodyPr wrap="square" rtlCol="0">
                  <a:spAutoFit/>
                </a:bodyPr>
                <a:lstStyle/>
                <a:p>
                  <a:r>
                    <a:rPr lang="en-US" altLang="ja-JP" sz="2800" b="0" dirty="0" smtClean="0"/>
                    <a:t>C</a:t>
                  </a:r>
                  <a:r>
                    <a:rPr lang="en-US" altLang="ja-JP" sz="2800" b="0" baseline="30000" dirty="0" smtClean="0"/>
                    <a:t>T</a:t>
                  </a:r>
                  <a:r>
                    <a:rPr lang="en-US" altLang="ja-JP" sz="2800" b="0" dirty="0" smtClean="0"/>
                    <a:t> : [&lt;0,0&gt;]</a:t>
                  </a:r>
                  <a:endParaRPr lang="ja-JP" altLang="en-US" sz="2800" b="0" dirty="0"/>
                </a:p>
              </p:txBody>
            </p:sp>
            <p:cxnSp>
              <p:nvCxnSpPr>
                <p:cNvPr id="15" name="直線コネクタ 14"/>
                <p:cNvCxnSpPr/>
                <p:nvPr/>
              </p:nvCxnSpPr>
              <p:spPr>
                <a:xfrm flipV="1">
                  <a:off x="56743" y="3591605"/>
                  <a:ext cx="6447705"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 name="テキスト ボックス 15"/>
                <p:cNvSpPr txBox="1"/>
                <p:nvPr/>
              </p:nvSpPr>
              <p:spPr>
                <a:xfrm>
                  <a:off x="6473088" y="3222906"/>
                  <a:ext cx="1026052" cy="584775"/>
                </a:xfrm>
                <a:prstGeom prst="rect">
                  <a:avLst/>
                </a:prstGeom>
                <a:noFill/>
              </p:spPr>
              <p:txBody>
                <a:bodyPr wrap="square" rtlCol="0">
                  <a:spAutoFit/>
                </a:bodyPr>
                <a:lstStyle/>
                <a:p>
                  <a:r>
                    <a:rPr lang="en-US" altLang="ja-JP" sz="2400" b="0" dirty="0" smtClean="0"/>
                    <a:t>&gt;B</a:t>
                  </a:r>
                  <a:endParaRPr lang="ja-JP" altLang="en-US" sz="2400" b="0" dirty="0"/>
                </a:p>
              </p:txBody>
            </p:sp>
            <p:sp>
              <p:nvSpPr>
                <p:cNvPr id="17" name="テキスト ボックス 16"/>
                <p:cNvSpPr txBox="1"/>
                <p:nvPr/>
              </p:nvSpPr>
              <p:spPr>
                <a:xfrm>
                  <a:off x="1487249" y="3493610"/>
                  <a:ext cx="4334104" cy="666849"/>
                </a:xfrm>
                <a:prstGeom prst="rect">
                  <a:avLst/>
                </a:prstGeom>
                <a:noFill/>
              </p:spPr>
              <p:txBody>
                <a:bodyPr wrap="square" rtlCol="0">
                  <a:spAutoFit/>
                </a:bodyPr>
                <a:lstStyle/>
                <a:p>
                  <a:r>
                    <a:rPr lang="en-US" altLang="ja-JP" sz="2800" b="0" dirty="0" smtClean="0"/>
                    <a:t>D</a:t>
                  </a:r>
                  <a:r>
                    <a:rPr lang="en-US" altLang="ja-JP" sz="2800" b="0" baseline="30000" dirty="0" smtClean="0"/>
                    <a:t>D</a:t>
                  </a:r>
                  <a:r>
                    <a:rPr lang="en-US" altLang="ja-JP" sz="2800" b="0" dirty="0" smtClean="0"/>
                    <a:t>/C</a:t>
                  </a:r>
                  <a:r>
                    <a:rPr lang="en-US" altLang="ja-JP" sz="2800" b="0" baseline="30000" dirty="0" smtClean="0"/>
                    <a:t>D|C</a:t>
                  </a:r>
                  <a:r>
                    <a:rPr lang="en-US" altLang="ja-JP" sz="2800" b="0" dirty="0" smtClean="0"/>
                    <a:t>  : λx. L(L(x))</a:t>
                  </a:r>
                  <a:endParaRPr lang="ja-JP" altLang="en-US" sz="2800" b="0" dirty="0"/>
                </a:p>
              </p:txBody>
            </p:sp>
            <p:cxnSp>
              <p:nvCxnSpPr>
                <p:cNvPr id="18" name="直線コネクタ 17"/>
                <p:cNvCxnSpPr/>
                <p:nvPr/>
              </p:nvCxnSpPr>
              <p:spPr>
                <a:xfrm>
                  <a:off x="762313" y="4164375"/>
                  <a:ext cx="6560365"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0" name="テキスト ボックス 19"/>
                <p:cNvSpPr txBox="1"/>
                <p:nvPr/>
              </p:nvSpPr>
              <p:spPr>
                <a:xfrm>
                  <a:off x="2815219" y="4106032"/>
                  <a:ext cx="3758786" cy="666849"/>
                </a:xfrm>
                <a:prstGeom prst="rect">
                  <a:avLst/>
                </a:prstGeom>
                <a:noFill/>
              </p:spPr>
              <p:txBody>
                <a:bodyPr wrap="square" rtlCol="0">
                  <a:spAutoFit/>
                </a:bodyPr>
                <a:lstStyle/>
                <a:p>
                  <a:r>
                    <a:rPr lang="en-US" altLang="ja-JP" sz="2800" b="0" dirty="0" smtClean="0"/>
                    <a:t>D</a:t>
                  </a:r>
                  <a:r>
                    <a:rPr lang="en-US" altLang="ja-JP" sz="2800" b="0" baseline="30000" dirty="0" smtClean="0"/>
                    <a:t>D</a:t>
                  </a:r>
                  <a:r>
                    <a:rPr lang="en-US" altLang="ja-JP" sz="2800" b="0" dirty="0"/>
                    <a:t> </a:t>
                  </a:r>
                  <a:r>
                    <a:rPr lang="en-US" altLang="ja-JP" sz="2800" b="0" dirty="0" smtClean="0"/>
                    <a:t>−</a:t>
                  </a:r>
                  <a:r>
                    <a:rPr lang="en-US" altLang="ja-JP" sz="2800" b="0" dirty="0"/>
                    <a:t> </a:t>
                  </a:r>
                  <a:r>
                    <a:rPr lang="en-US" altLang="ja-JP" sz="2800" b="0" dirty="0" smtClean="0"/>
                    <a:t>C</a:t>
                  </a:r>
                  <a:r>
                    <a:rPr lang="en-US" altLang="ja-JP" sz="2800" b="0" baseline="30000" dirty="0" smtClean="0"/>
                    <a:t>T</a:t>
                  </a:r>
                  <a:r>
                    <a:rPr lang="en-US" altLang="ja-JP" sz="2800" b="0" dirty="0" smtClean="0"/>
                    <a:t>: L(L(&lt;0,0&gt;))</a:t>
                  </a:r>
                  <a:endParaRPr lang="ja-JP" altLang="en-US" sz="2800" b="0" dirty="0"/>
                </a:p>
              </p:txBody>
            </p:sp>
          </p:grpSp>
          <p:sp>
            <p:nvSpPr>
              <p:cNvPr id="23" name="テキスト ボックス 22"/>
              <p:cNvSpPr txBox="1"/>
              <p:nvPr/>
            </p:nvSpPr>
            <p:spPr>
              <a:xfrm>
                <a:off x="3598072" y="4316152"/>
                <a:ext cx="2820493" cy="666849"/>
              </a:xfrm>
              <a:prstGeom prst="rect">
                <a:avLst/>
              </a:prstGeom>
              <a:noFill/>
            </p:spPr>
            <p:txBody>
              <a:bodyPr wrap="square" rtlCol="0">
                <a:spAutoFit/>
              </a:bodyPr>
              <a:lstStyle/>
              <a:p>
                <a:r>
                  <a:rPr lang="en-US" altLang="ja-JP" sz="2800" b="0" dirty="0"/>
                  <a:t>G</a:t>
                </a:r>
                <a:r>
                  <a:rPr lang="en-US" altLang="ja-JP" sz="2800" b="0" baseline="30000" dirty="0" smtClean="0"/>
                  <a:t>D</a:t>
                </a:r>
                <a:r>
                  <a:rPr lang="en-US" altLang="ja-JP" sz="2800" b="0" dirty="0" smtClean="0"/>
                  <a:t>/C</a:t>
                </a:r>
                <a:r>
                  <a:rPr lang="en-US" altLang="ja-JP" sz="2800" b="0" baseline="30000" dirty="0" smtClean="0"/>
                  <a:t>D|T</a:t>
                </a:r>
                <a:r>
                  <a:rPr lang="en-US" altLang="ja-JP" sz="2800" b="0" dirty="0" smtClean="0"/>
                  <a:t> : λx. L(x)</a:t>
                </a:r>
                <a:endParaRPr lang="ja-JP" altLang="en-US" sz="2800" b="0" dirty="0"/>
              </a:p>
            </p:txBody>
          </p:sp>
          <p:sp>
            <p:nvSpPr>
              <p:cNvPr id="24" name="テキスト ボックス 23"/>
              <p:cNvSpPr txBox="1"/>
              <p:nvPr/>
            </p:nvSpPr>
            <p:spPr>
              <a:xfrm>
                <a:off x="7307016" y="5250031"/>
                <a:ext cx="626848" cy="584775"/>
              </a:xfrm>
              <a:prstGeom prst="rect">
                <a:avLst/>
              </a:prstGeom>
              <a:noFill/>
            </p:spPr>
            <p:txBody>
              <a:bodyPr wrap="square" rtlCol="0">
                <a:spAutoFit/>
              </a:bodyPr>
              <a:lstStyle/>
              <a:p>
                <a:r>
                  <a:rPr lang="en-US" altLang="ja-JP" sz="2400" b="0" dirty="0" smtClean="0"/>
                  <a:t>&gt;</a:t>
                </a:r>
                <a:endParaRPr lang="ja-JP" altLang="en-US" sz="2400" b="0" dirty="0"/>
              </a:p>
            </p:txBody>
          </p:sp>
        </p:grpSp>
        <p:sp>
          <p:nvSpPr>
            <p:cNvPr id="26" name="U ターン矢印 25"/>
            <p:cNvSpPr/>
            <p:nvPr/>
          </p:nvSpPr>
          <p:spPr>
            <a:xfrm>
              <a:off x="5470760" y="3571117"/>
              <a:ext cx="3310182" cy="374917"/>
            </a:xfrm>
            <a:prstGeom prst="uturnArrow">
              <a:avLst>
                <a:gd name="adj1" fmla="val 19615"/>
                <a:gd name="adj2" fmla="val 25000"/>
                <a:gd name="adj3" fmla="val 30385"/>
                <a:gd name="adj4" fmla="val 43750"/>
                <a:gd name="adj5" fmla="val 99306"/>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black"/>
                </a:solidFill>
                <a:latin typeface="Calibri"/>
                <a:ea typeface="ＭＳ Ｐゴシック"/>
              </a:endParaRPr>
            </a:p>
          </p:txBody>
        </p:sp>
        <p:sp>
          <p:nvSpPr>
            <p:cNvPr id="27" name="テキスト ボックス 26"/>
            <p:cNvSpPr txBox="1"/>
            <p:nvPr/>
          </p:nvSpPr>
          <p:spPr>
            <a:xfrm>
              <a:off x="5723294" y="3090098"/>
              <a:ext cx="3010608" cy="502702"/>
            </a:xfrm>
            <a:prstGeom prst="rect">
              <a:avLst/>
            </a:prstGeom>
            <a:noFill/>
          </p:spPr>
          <p:txBody>
            <a:bodyPr wrap="square" rtlCol="0">
              <a:spAutoFit/>
            </a:bodyPr>
            <a:lstStyle/>
            <a:p>
              <a:r>
                <a:rPr lang="ja-JP" altLang="en-US" sz="2000" b="0" dirty="0" smtClean="0"/>
                <a:t>ドミナント</a:t>
              </a:r>
              <a:r>
                <a:rPr lang="en-US" altLang="ja-JP" sz="2000" b="0" dirty="0" smtClean="0"/>
                <a:t>→</a:t>
              </a:r>
              <a:r>
                <a:rPr lang="ja-JP" altLang="en-US" sz="2000" b="0" dirty="0" smtClean="0"/>
                <a:t>トニック</a:t>
              </a:r>
              <a:endParaRPr lang="ja-JP" altLang="en-US" sz="2000" b="0" dirty="0"/>
            </a:p>
          </p:txBody>
        </p:sp>
      </p:grpSp>
    </p:spTree>
    <p:extLst>
      <p:ext uri="{BB962C8B-B14F-4D97-AF65-F5344CB8AC3E}">
        <p14:creationId xmlns:p14="http://schemas.microsoft.com/office/powerpoint/2010/main" val="16983704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CCG</a:t>
            </a:r>
            <a:r>
              <a:rPr lang="ja-JP" altLang="en-US" dirty="0"/>
              <a:t>を用いた和声解析</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dirty="0" smtClean="0"/>
              <a:t>関数合成規則</a:t>
            </a:r>
            <a:r>
              <a:rPr lang="en-US" altLang="ja-JP" dirty="0"/>
              <a:t>(Function composition</a:t>
            </a:r>
            <a:r>
              <a:rPr lang="en-US" altLang="ja-JP" dirty="0" smtClean="0"/>
              <a:t>)</a:t>
            </a:r>
          </a:p>
          <a:p>
            <a:pPr marL="0" indent="0">
              <a:buNone/>
            </a:pPr>
            <a:r>
              <a:rPr lang="en-US" altLang="ja-JP" sz="2400" dirty="0" smtClean="0"/>
              <a:t>        </a:t>
            </a:r>
            <a:r>
              <a:rPr lang="ja-JP" altLang="en-US" sz="2400" dirty="0" smtClean="0"/>
              <a:t>ー</a:t>
            </a:r>
            <a:r>
              <a:rPr lang="en-US" altLang="ja-JP" sz="2400" dirty="0" smtClean="0"/>
              <a:t> X/Y : f      Y/Z : g     →</a:t>
            </a:r>
            <a:r>
              <a:rPr lang="ja-JP" altLang="en-US" sz="2400" dirty="0" smtClean="0"/>
              <a:t>　</a:t>
            </a:r>
            <a:r>
              <a:rPr lang="en-US" altLang="ja-JP" sz="2400" dirty="0"/>
              <a:t>X</a:t>
            </a:r>
            <a:r>
              <a:rPr lang="en-US" altLang="ja-JP" sz="2400" dirty="0" smtClean="0"/>
              <a:t>/Z : λx. f(g(x))</a:t>
            </a:r>
            <a:r>
              <a:rPr lang="ja-JP" altLang="en-US" sz="2400" dirty="0" smtClean="0"/>
              <a:t>　</a:t>
            </a:r>
            <a:r>
              <a:rPr lang="en-US" altLang="ja-JP" sz="2400" dirty="0" smtClean="0"/>
              <a:t>(&gt;B)</a:t>
            </a:r>
          </a:p>
          <a:p>
            <a:pPr marL="0" indent="0">
              <a:buNone/>
            </a:pPr>
            <a:r>
              <a:rPr lang="en-US" altLang="ja-JP" sz="2400" dirty="0" smtClean="0"/>
              <a:t>        </a:t>
            </a:r>
            <a:r>
              <a:rPr lang="ja-JP" altLang="en-US" sz="2400" dirty="0" smtClean="0"/>
              <a:t>ー</a:t>
            </a:r>
            <a:r>
              <a:rPr lang="en-US" altLang="ja-JP" sz="2400" dirty="0" smtClean="0"/>
              <a:t> X\Y </a:t>
            </a:r>
            <a:r>
              <a:rPr lang="en-US" altLang="ja-JP" sz="2400" dirty="0"/>
              <a:t>: f      Z</a:t>
            </a:r>
            <a:r>
              <a:rPr lang="en-US" altLang="ja-JP" sz="2400" dirty="0" smtClean="0"/>
              <a:t>\</a:t>
            </a:r>
            <a:r>
              <a:rPr lang="en-US" altLang="ja-JP" sz="2400" dirty="0"/>
              <a:t>X</a:t>
            </a:r>
            <a:r>
              <a:rPr lang="en-US" altLang="ja-JP" sz="2400" dirty="0" smtClean="0"/>
              <a:t> </a:t>
            </a:r>
            <a:r>
              <a:rPr lang="en-US" altLang="ja-JP" sz="2400" dirty="0"/>
              <a:t>: g     →</a:t>
            </a:r>
            <a:r>
              <a:rPr lang="ja-JP" altLang="en-US" sz="2400" dirty="0"/>
              <a:t>　</a:t>
            </a:r>
            <a:r>
              <a:rPr lang="en-US" altLang="ja-JP" sz="2400" dirty="0" smtClean="0"/>
              <a:t>Z\Y </a:t>
            </a:r>
            <a:r>
              <a:rPr lang="en-US" altLang="ja-JP" sz="2400" dirty="0"/>
              <a:t>: λx. f(g(x))</a:t>
            </a:r>
            <a:r>
              <a:rPr lang="ja-JP" altLang="en-US" sz="2400" dirty="0"/>
              <a:t>　</a:t>
            </a:r>
            <a:r>
              <a:rPr lang="en-US" altLang="ja-JP" sz="2400" dirty="0" smtClean="0"/>
              <a:t>(&lt;B</a:t>
            </a:r>
            <a:r>
              <a:rPr lang="en-US" altLang="ja-JP" sz="2400" dirty="0"/>
              <a:t>)</a:t>
            </a:r>
          </a:p>
          <a:p>
            <a:pPr marL="0" indent="0">
              <a:buNone/>
            </a:pPr>
            <a:endParaRPr lang="en-US" altLang="ja-JP" sz="2400" dirty="0" smtClean="0"/>
          </a:p>
          <a:p>
            <a:pPr marL="0" indent="0">
              <a:buNone/>
            </a:pPr>
            <a:endParaRPr kumimoji="1" lang="ja-JP" altLang="en-US" sz="2800" dirty="0"/>
          </a:p>
        </p:txBody>
      </p:sp>
      <p:sp>
        <p:nvSpPr>
          <p:cNvPr id="4" name="スライド番号プレースホルダー 3"/>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83</a:t>
            </a:fld>
            <a:endParaRPr lang="ja-JP" altLang="en-US">
              <a:solidFill>
                <a:prstClr val="black">
                  <a:tint val="75000"/>
                </a:prstClr>
              </a:solidFill>
              <a:latin typeface="Calibri"/>
              <a:ea typeface="ＭＳ Ｐゴシック"/>
            </a:endParaRPr>
          </a:p>
        </p:txBody>
      </p:sp>
      <p:grpSp>
        <p:nvGrpSpPr>
          <p:cNvPr id="13" name="図形グループ 12"/>
          <p:cNvGrpSpPr/>
          <p:nvPr/>
        </p:nvGrpSpPr>
        <p:grpSpPr>
          <a:xfrm>
            <a:off x="711340" y="3088353"/>
            <a:ext cx="9539635" cy="3141822"/>
            <a:chOff x="711326" y="3073411"/>
            <a:chExt cx="9539635" cy="3141822"/>
          </a:xfrm>
        </p:grpSpPr>
        <p:grpSp>
          <p:nvGrpSpPr>
            <p:cNvPr id="25" name="図形グループ 24"/>
            <p:cNvGrpSpPr/>
            <p:nvPr/>
          </p:nvGrpSpPr>
          <p:grpSpPr>
            <a:xfrm>
              <a:off x="711326" y="3758578"/>
              <a:ext cx="9539635" cy="2456655"/>
              <a:chOff x="99805" y="3758576"/>
              <a:chExt cx="9539635" cy="2456655"/>
            </a:xfrm>
          </p:grpSpPr>
          <p:grpSp>
            <p:nvGrpSpPr>
              <p:cNvPr id="5" name="図形グループ 4"/>
              <p:cNvGrpSpPr/>
              <p:nvPr/>
            </p:nvGrpSpPr>
            <p:grpSpPr>
              <a:xfrm>
                <a:off x="99805" y="3758576"/>
                <a:ext cx="9539635" cy="2456655"/>
                <a:chOff x="56743" y="2316226"/>
                <a:chExt cx="9539635" cy="2456655"/>
              </a:xfrm>
            </p:grpSpPr>
            <p:sp>
              <p:nvSpPr>
                <p:cNvPr id="6" name="テキスト ボックス 5"/>
                <p:cNvSpPr txBox="1"/>
                <p:nvPr/>
              </p:nvSpPr>
              <p:spPr>
                <a:xfrm>
                  <a:off x="777993" y="2320626"/>
                  <a:ext cx="1104086" cy="666849"/>
                </a:xfrm>
                <a:prstGeom prst="rect">
                  <a:avLst/>
                </a:prstGeom>
                <a:noFill/>
              </p:spPr>
              <p:txBody>
                <a:bodyPr wrap="square" rtlCol="0">
                  <a:spAutoFit/>
                </a:bodyPr>
                <a:lstStyle/>
                <a:p>
                  <a:r>
                    <a:rPr lang="en-US" altLang="ja-JP" sz="2800" dirty="0" smtClean="0"/>
                    <a:t>D</a:t>
                  </a:r>
                  <a:r>
                    <a:rPr lang="en-US" altLang="ja-JP" sz="2800" baseline="-25000" dirty="0" smtClean="0"/>
                    <a:t>7</a:t>
                  </a:r>
                  <a:endParaRPr lang="ja-JP" altLang="en-US" sz="2800" dirty="0"/>
                </a:p>
              </p:txBody>
            </p:sp>
            <p:sp>
              <p:nvSpPr>
                <p:cNvPr id="7" name="テキスト ボックス 6"/>
                <p:cNvSpPr txBox="1"/>
                <p:nvPr/>
              </p:nvSpPr>
              <p:spPr>
                <a:xfrm>
                  <a:off x="4583435" y="2316226"/>
                  <a:ext cx="1104086" cy="666849"/>
                </a:xfrm>
                <a:prstGeom prst="rect">
                  <a:avLst/>
                </a:prstGeom>
                <a:noFill/>
              </p:spPr>
              <p:txBody>
                <a:bodyPr wrap="square" rtlCol="0">
                  <a:spAutoFit/>
                </a:bodyPr>
                <a:lstStyle/>
                <a:p>
                  <a:r>
                    <a:rPr lang="en-US" altLang="ja-JP" sz="2800" dirty="0" smtClean="0"/>
                    <a:t>G</a:t>
                  </a:r>
                  <a:r>
                    <a:rPr lang="en-US" altLang="ja-JP" sz="2800" baseline="-25000" dirty="0" smtClean="0"/>
                    <a:t>7</a:t>
                  </a:r>
                  <a:endParaRPr lang="ja-JP" altLang="en-US" sz="2800" dirty="0"/>
                </a:p>
              </p:txBody>
            </p:sp>
            <p:sp>
              <p:nvSpPr>
                <p:cNvPr id="8" name="テキスト ボックス 7"/>
                <p:cNvSpPr txBox="1"/>
                <p:nvPr/>
              </p:nvSpPr>
              <p:spPr>
                <a:xfrm>
                  <a:off x="7890802" y="2316226"/>
                  <a:ext cx="1104086" cy="666849"/>
                </a:xfrm>
                <a:prstGeom prst="rect">
                  <a:avLst/>
                </a:prstGeom>
                <a:noFill/>
              </p:spPr>
              <p:txBody>
                <a:bodyPr wrap="square" rtlCol="0">
                  <a:spAutoFit/>
                </a:bodyPr>
                <a:lstStyle/>
                <a:p>
                  <a:r>
                    <a:rPr lang="en-US" altLang="ja-JP" sz="2800" dirty="0" smtClean="0"/>
                    <a:t>C</a:t>
                  </a:r>
                  <a:endParaRPr lang="ja-JP" altLang="en-US" sz="2800" dirty="0"/>
                </a:p>
              </p:txBody>
            </p:sp>
            <p:cxnSp>
              <p:nvCxnSpPr>
                <p:cNvPr id="9" name="直線コネクタ 8"/>
                <p:cNvCxnSpPr/>
                <p:nvPr/>
              </p:nvCxnSpPr>
              <p:spPr>
                <a:xfrm>
                  <a:off x="98060" y="2971795"/>
                  <a:ext cx="238339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直線コネクタ 9"/>
                <p:cNvCxnSpPr/>
                <p:nvPr/>
              </p:nvCxnSpPr>
              <p:spPr>
                <a:xfrm flipV="1">
                  <a:off x="3131651" y="2967395"/>
                  <a:ext cx="3599154" cy="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直線コネクタ 10"/>
                <p:cNvCxnSpPr/>
                <p:nvPr/>
              </p:nvCxnSpPr>
              <p:spPr>
                <a:xfrm>
                  <a:off x="7329212" y="2983075"/>
                  <a:ext cx="1630746"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テキスト ボックス 11"/>
                <p:cNvSpPr txBox="1"/>
                <p:nvPr/>
              </p:nvSpPr>
              <p:spPr>
                <a:xfrm>
                  <a:off x="129418" y="2873802"/>
                  <a:ext cx="2820493" cy="666849"/>
                </a:xfrm>
                <a:prstGeom prst="rect">
                  <a:avLst/>
                </a:prstGeom>
                <a:noFill/>
              </p:spPr>
              <p:txBody>
                <a:bodyPr wrap="square" rtlCol="0">
                  <a:spAutoFit/>
                </a:bodyPr>
                <a:lstStyle/>
                <a:p>
                  <a:r>
                    <a:rPr lang="en-US" altLang="ja-JP" sz="2800" b="0" dirty="0" smtClean="0"/>
                    <a:t>D</a:t>
                  </a:r>
                  <a:r>
                    <a:rPr lang="en-US" altLang="ja-JP" sz="2800" b="0" baseline="30000" dirty="0" smtClean="0"/>
                    <a:t>D</a:t>
                  </a:r>
                  <a:r>
                    <a:rPr lang="en-US" altLang="ja-JP" sz="2800" b="0" dirty="0" smtClean="0"/>
                    <a:t>/G</a:t>
                  </a:r>
                  <a:r>
                    <a:rPr lang="en-US" altLang="ja-JP" sz="2800" b="0" baseline="30000" dirty="0" smtClean="0"/>
                    <a:t>D|T</a:t>
                  </a:r>
                  <a:r>
                    <a:rPr lang="en-US" altLang="ja-JP" sz="2800" b="0" dirty="0" smtClean="0"/>
                    <a:t> : λx. L(x)</a:t>
                  </a:r>
                  <a:endParaRPr lang="ja-JP" altLang="en-US" sz="2800" b="0" dirty="0"/>
                </a:p>
              </p:txBody>
            </p:sp>
            <p:sp>
              <p:nvSpPr>
                <p:cNvPr id="14" name="テキスト ボックス 13"/>
                <p:cNvSpPr txBox="1"/>
                <p:nvPr/>
              </p:nvSpPr>
              <p:spPr>
                <a:xfrm>
                  <a:off x="7056118" y="2889482"/>
                  <a:ext cx="2540260" cy="666849"/>
                </a:xfrm>
                <a:prstGeom prst="rect">
                  <a:avLst/>
                </a:prstGeom>
                <a:noFill/>
              </p:spPr>
              <p:txBody>
                <a:bodyPr wrap="square" rtlCol="0">
                  <a:spAutoFit/>
                </a:bodyPr>
                <a:lstStyle/>
                <a:p>
                  <a:r>
                    <a:rPr lang="en-US" altLang="ja-JP" sz="2800" b="0" dirty="0" smtClean="0"/>
                    <a:t>C</a:t>
                  </a:r>
                  <a:r>
                    <a:rPr lang="en-US" altLang="ja-JP" sz="2800" b="0" baseline="30000" dirty="0" smtClean="0"/>
                    <a:t>T</a:t>
                  </a:r>
                  <a:r>
                    <a:rPr lang="en-US" altLang="ja-JP" sz="2800" b="0" dirty="0" smtClean="0"/>
                    <a:t> : [&lt;0,0&gt;]</a:t>
                  </a:r>
                  <a:endParaRPr lang="ja-JP" altLang="en-US" sz="2800" b="0" dirty="0"/>
                </a:p>
              </p:txBody>
            </p:sp>
            <p:cxnSp>
              <p:nvCxnSpPr>
                <p:cNvPr id="15" name="直線コネクタ 14"/>
                <p:cNvCxnSpPr/>
                <p:nvPr/>
              </p:nvCxnSpPr>
              <p:spPr>
                <a:xfrm flipV="1">
                  <a:off x="56743" y="3591605"/>
                  <a:ext cx="6447705"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 name="テキスト ボックス 15"/>
                <p:cNvSpPr txBox="1"/>
                <p:nvPr/>
              </p:nvSpPr>
              <p:spPr>
                <a:xfrm>
                  <a:off x="6473088" y="3222906"/>
                  <a:ext cx="1026052" cy="584775"/>
                </a:xfrm>
                <a:prstGeom prst="rect">
                  <a:avLst/>
                </a:prstGeom>
                <a:noFill/>
              </p:spPr>
              <p:txBody>
                <a:bodyPr wrap="square" rtlCol="0">
                  <a:spAutoFit/>
                </a:bodyPr>
                <a:lstStyle/>
                <a:p>
                  <a:r>
                    <a:rPr lang="en-US" altLang="ja-JP" sz="2400" b="0" dirty="0" smtClean="0"/>
                    <a:t>&gt;B</a:t>
                  </a:r>
                  <a:endParaRPr lang="ja-JP" altLang="en-US" sz="2400" b="0" dirty="0"/>
                </a:p>
              </p:txBody>
            </p:sp>
            <p:sp>
              <p:nvSpPr>
                <p:cNvPr id="17" name="テキスト ボックス 16"/>
                <p:cNvSpPr txBox="1"/>
                <p:nvPr/>
              </p:nvSpPr>
              <p:spPr>
                <a:xfrm>
                  <a:off x="1487249" y="3493610"/>
                  <a:ext cx="4334104" cy="666849"/>
                </a:xfrm>
                <a:prstGeom prst="rect">
                  <a:avLst/>
                </a:prstGeom>
                <a:noFill/>
              </p:spPr>
              <p:txBody>
                <a:bodyPr wrap="square" rtlCol="0">
                  <a:spAutoFit/>
                </a:bodyPr>
                <a:lstStyle/>
                <a:p>
                  <a:r>
                    <a:rPr lang="en-US" altLang="ja-JP" sz="2800" b="0" dirty="0" smtClean="0"/>
                    <a:t>D</a:t>
                  </a:r>
                  <a:r>
                    <a:rPr lang="en-US" altLang="ja-JP" sz="2800" b="0" baseline="30000" dirty="0" smtClean="0"/>
                    <a:t>D</a:t>
                  </a:r>
                  <a:r>
                    <a:rPr lang="en-US" altLang="ja-JP" sz="2800" b="0" dirty="0" smtClean="0"/>
                    <a:t>/C</a:t>
                  </a:r>
                  <a:r>
                    <a:rPr lang="en-US" altLang="ja-JP" sz="2800" b="0" baseline="30000" dirty="0" smtClean="0"/>
                    <a:t>D|C</a:t>
                  </a:r>
                  <a:r>
                    <a:rPr lang="en-US" altLang="ja-JP" sz="2800" b="0" dirty="0" smtClean="0"/>
                    <a:t>  : λx. L(L(x))</a:t>
                  </a:r>
                  <a:endParaRPr lang="ja-JP" altLang="en-US" sz="2800" b="0" dirty="0"/>
                </a:p>
              </p:txBody>
            </p:sp>
            <p:cxnSp>
              <p:nvCxnSpPr>
                <p:cNvPr id="18" name="直線コネクタ 17"/>
                <p:cNvCxnSpPr/>
                <p:nvPr/>
              </p:nvCxnSpPr>
              <p:spPr>
                <a:xfrm>
                  <a:off x="762313" y="4164375"/>
                  <a:ext cx="6560365"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0" name="テキスト ボックス 19"/>
                <p:cNvSpPr txBox="1"/>
                <p:nvPr/>
              </p:nvSpPr>
              <p:spPr>
                <a:xfrm>
                  <a:off x="2815219" y="4106032"/>
                  <a:ext cx="3758786" cy="666849"/>
                </a:xfrm>
                <a:prstGeom prst="rect">
                  <a:avLst/>
                </a:prstGeom>
                <a:noFill/>
              </p:spPr>
              <p:txBody>
                <a:bodyPr wrap="square" rtlCol="0">
                  <a:spAutoFit/>
                </a:bodyPr>
                <a:lstStyle/>
                <a:p>
                  <a:r>
                    <a:rPr lang="en-US" altLang="ja-JP" sz="2800" b="0" dirty="0" smtClean="0"/>
                    <a:t>D</a:t>
                  </a:r>
                  <a:r>
                    <a:rPr lang="en-US" altLang="ja-JP" sz="2800" b="0" baseline="30000" dirty="0" smtClean="0"/>
                    <a:t>D</a:t>
                  </a:r>
                  <a:r>
                    <a:rPr lang="en-US" altLang="ja-JP" sz="2800" b="0" dirty="0"/>
                    <a:t> </a:t>
                  </a:r>
                  <a:r>
                    <a:rPr lang="en-US" altLang="ja-JP" sz="2800" b="0" dirty="0" smtClean="0"/>
                    <a:t>−</a:t>
                  </a:r>
                  <a:r>
                    <a:rPr lang="en-US" altLang="ja-JP" sz="2800" b="0" dirty="0"/>
                    <a:t> </a:t>
                  </a:r>
                  <a:r>
                    <a:rPr lang="en-US" altLang="ja-JP" sz="2800" b="0" dirty="0" smtClean="0"/>
                    <a:t>C</a:t>
                  </a:r>
                  <a:r>
                    <a:rPr lang="en-US" altLang="ja-JP" sz="2800" b="0" baseline="30000" dirty="0" smtClean="0"/>
                    <a:t>T</a:t>
                  </a:r>
                  <a:r>
                    <a:rPr lang="en-US" altLang="ja-JP" sz="2800" b="0" dirty="0" smtClean="0"/>
                    <a:t>: L(L(&lt;0,0&gt;))</a:t>
                  </a:r>
                  <a:endParaRPr lang="ja-JP" altLang="en-US" sz="2800" b="0" dirty="0"/>
                </a:p>
              </p:txBody>
            </p:sp>
          </p:grpSp>
          <p:sp>
            <p:nvSpPr>
              <p:cNvPr id="23" name="テキスト ボックス 22"/>
              <p:cNvSpPr txBox="1"/>
              <p:nvPr/>
            </p:nvSpPr>
            <p:spPr>
              <a:xfrm>
                <a:off x="3598072" y="4316152"/>
                <a:ext cx="2820493" cy="666849"/>
              </a:xfrm>
              <a:prstGeom prst="rect">
                <a:avLst/>
              </a:prstGeom>
              <a:noFill/>
            </p:spPr>
            <p:txBody>
              <a:bodyPr wrap="square" rtlCol="0">
                <a:spAutoFit/>
              </a:bodyPr>
              <a:lstStyle/>
              <a:p>
                <a:r>
                  <a:rPr lang="en-US" altLang="ja-JP" sz="2800" b="0" dirty="0"/>
                  <a:t>G</a:t>
                </a:r>
                <a:r>
                  <a:rPr lang="en-US" altLang="ja-JP" sz="2800" b="0" baseline="30000" dirty="0" smtClean="0"/>
                  <a:t>D</a:t>
                </a:r>
                <a:r>
                  <a:rPr lang="en-US" altLang="ja-JP" sz="2800" b="0" dirty="0" smtClean="0"/>
                  <a:t>/C</a:t>
                </a:r>
                <a:r>
                  <a:rPr lang="en-US" altLang="ja-JP" sz="2800" b="0" baseline="30000" dirty="0" smtClean="0"/>
                  <a:t>D|T</a:t>
                </a:r>
                <a:r>
                  <a:rPr lang="en-US" altLang="ja-JP" sz="2800" b="0" dirty="0" smtClean="0"/>
                  <a:t> : λx. L(x)</a:t>
                </a:r>
                <a:endParaRPr lang="ja-JP" altLang="en-US" sz="2800" b="0" dirty="0"/>
              </a:p>
            </p:txBody>
          </p:sp>
          <p:sp>
            <p:nvSpPr>
              <p:cNvPr id="24" name="テキスト ボックス 23"/>
              <p:cNvSpPr txBox="1"/>
              <p:nvPr/>
            </p:nvSpPr>
            <p:spPr>
              <a:xfrm>
                <a:off x="7307016" y="5250031"/>
                <a:ext cx="626848" cy="584775"/>
              </a:xfrm>
              <a:prstGeom prst="rect">
                <a:avLst/>
              </a:prstGeom>
              <a:noFill/>
            </p:spPr>
            <p:txBody>
              <a:bodyPr wrap="square" rtlCol="0">
                <a:spAutoFit/>
              </a:bodyPr>
              <a:lstStyle/>
              <a:p>
                <a:r>
                  <a:rPr lang="en-US" altLang="ja-JP" sz="2400" b="0" dirty="0" smtClean="0"/>
                  <a:t>&gt;</a:t>
                </a:r>
                <a:endParaRPr lang="ja-JP" altLang="en-US" sz="2400" b="0" dirty="0"/>
              </a:p>
            </p:txBody>
          </p:sp>
        </p:grpSp>
        <p:sp>
          <p:nvSpPr>
            <p:cNvPr id="22" name="U ターン矢印 21"/>
            <p:cNvSpPr/>
            <p:nvPr/>
          </p:nvSpPr>
          <p:spPr>
            <a:xfrm>
              <a:off x="1579348" y="3590637"/>
              <a:ext cx="3940102" cy="374917"/>
            </a:xfrm>
            <a:prstGeom prst="uturnArrow">
              <a:avLst>
                <a:gd name="adj1" fmla="val 19615"/>
                <a:gd name="adj2" fmla="val 25000"/>
                <a:gd name="adj3" fmla="val 30385"/>
                <a:gd name="adj4" fmla="val 43750"/>
                <a:gd name="adj5" fmla="val 99306"/>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solidFill>
                  <a:prstClr val="black"/>
                </a:solidFill>
                <a:latin typeface="Calibri"/>
                <a:ea typeface="ＭＳ Ｐゴシック"/>
              </a:endParaRPr>
            </a:p>
          </p:txBody>
        </p:sp>
        <p:sp>
          <p:nvSpPr>
            <p:cNvPr id="26" name="テキスト ボックス 25"/>
            <p:cNvSpPr txBox="1"/>
            <p:nvPr/>
          </p:nvSpPr>
          <p:spPr>
            <a:xfrm>
              <a:off x="1416897" y="3073411"/>
              <a:ext cx="4532552" cy="502702"/>
            </a:xfrm>
            <a:prstGeom prst="rect">
              <a:avLst/>
            </a:prstGeom>
            <a:noFill/>
          </p:spPr>
          <p:txBody>
            <a:bodyPr wrap="square" rtlCol="0">
              <a:spAutoFit/>
            </a:bodyPr>
            <a:lstStyle/>
            <a:p>
              <a:r>
                <a:rPr lang="ja-JP" altLang="en-US" sz="2000" b="0" dirty="0" smtClean="0"/>
                <a:t>セカンダリードミナント</a:t>
              </a:r>
              <a:r>
                <a:rPr lang="en-US" altLang="ja-JP" sz="2000" b="0" dirty="0" smtClean="0"/>
                <a:t>→</a:t>
              </a:r>
              <a:r>
                <a:rPr lang="ja-JP" altLang="en-US" sz="2000" b="0" dirty="0" smtClean="0"/>
                <a:t>ドミナント</a:t>
              </a:r>
              <a:endParaRPr lang="ja-JP" altLang="en-US" sz="2000" b="0" dirty="0"/>
            </a:p>
          </p:txBody>
        </p:sp>
      </p:grpSp>
    </p:spTree>
    <p:extLst>
      <p:ext uri="{BB962C8B-B14F-4D97-AF65-F5344CB8AC3E}">
        <p14:creationId xmlns:p14="http://schemas.microsoft.com/office/powerpoint/2010/main" val="1075910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意味表示とオイラー</a:t>
            </a:r>
            <a:r>
              <a:rPr lang="ja-JP" altLang="en-US" dirty="0" smtClean="0"/>
              <a:t>格子</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Tree>
    <p:extLst>
      <p:ext uri="{BB962C8B-B14F-4D97-AF65-F5344CB8AC3E}">
        <p14:creationId xmlns:p14="http://schemas.microsoft.com/office/powerpoint/2010/main" val="3408350945"/>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組み合わせ範疇文法</a:t>
            </a:r>
            <a:r>
              <a:rPr lang="en-US" altLang="ja-JP" dirty="0"/>
              <a:t/>
            </a:r>
            <a:br>
              <a:rPr lang="en-US" altLang="ja-JP" dirty="0"/>
            </a:br>
            <a:r>
              <a:rPr lang="en-US" altLang="ja-JP" dirty="0"/>
              <a:t>(Combinatory </a:t>
            </a:r>
            <a:r>
              <a:rPr lang="en-US" altLang="ja-JP" dirty="0" err="1"/>
              <a:t>Categorial</a:t>
            </a:r>
            <a:r>
              <a:rPr lang="en-US" altLang="ja-JP" dirty="0"/>
              <a:t> Grammar)</a:t>
            </a:r>
            <a:endParaRPr kumimoji="1" lang="ja-JP" altLang="en-US" dirty="0"/>
          </a:p>
        </p:txBody>
      </p:sp>
      <p:sp>
        <p:nvSpPr>
          <p:cNvPr id="3" name="コンテンツ プレースホルダー 2"/>
          <p:cNvSpPr>
            <a:spLocks noGrp="1"/>
          </p:cNvSpPr>
          <p:nvPr>
            <p:ph idx="1"/>
          </p:nvPr>
        </p:nvSpPr>
        <p:spPr>
          <a:xfrm>
            <a:off x="495317" y="1600206"/>
            <a:ext cx="9141313" cy="4525963"/>
          </a:xfrm>
        </p:spPr>
        <p:txBody>
          <a:bodyPr>
            <a:normAutofit/>
          </a:bodyPr>
          <a:lstStyle/>
          <a:p>
            <a:r>
              <a:rPr kumimoji="1" lang="ja-JP" altLang="en-US" dirty="0" smtClean="0"/>
              <a:t>意味構造</a:t>
            </a:r>
            <a:r>
              <a:rPr kumimoji="1" lang="en-US" altLang="ja-JP" dirty="0" smtClean="0"/>
              <a:t>(semantic structure)</a:t>
            </a:r>
            <a:r>
              <a:rPr kumimoji="1" lang="ja-JP" altLang="en-US" dirty="0" smtClean="0"/>
              <a:t>の計算</a:t>
            </a:r>
            <a:endParaRPr kumimoji="1" lang="en-US" altLang="ja-JP" dirty="0" smtClean="0"/>
          </a:p>
          <a:p>
            <a:pPr marL="0" indent="0">
              <a:buNone/>
            </a:pPr>
            <a:r>
              <a:rPr lang="ja-JP" altLang="ja-JP" sz="2800" dirty="0" smtClean="0"/>
              <a:t>　</a:t>
            </a:r>
            <a:r>
              <a:rPr lang="ja-JP" altLang="en-US" sz="2800" dirty="0" smtClean="0"/>
              <a:t>　　ー各カテゴリに対して意味構造の</a:t>
            </a:r>
            <a:r>
              <a:rPr lang="en-US" altLang="ja-JP" sz="2800" dirty="0" err="1" smtClean="0"/>
              <a:t>λ</a:t>
            </a:r>
            <a:r>
              <a:rPr lang="ja-JP" altLang="en-US" sz="2800" dirty="0" smtClean="0"/>
              <a:t>式が割り当てられる</a:t>
            </a:r>
            <a:endParaRPr lang="en-US" altLang="ja-JP" sz="2800" dirty="0" smtClean="0"/>
          </a:p>
          <a:p>
            <a:pPr marL="0" indent="0">
              <a:buNone/>
            </a:pPr>
            <a:r>
              <a:rPr kumimoji="1" lang="ja-JP" altLang="ja-JP" sz="2800" dirty="0"/>
              <a:t>　</a:t>
            </a:r>
            <a:r>
              <a:rPr kumimoji="1" lang="ja-JP" altLang="en-US" sz="2800" dirty="0" smtClean="0"/>
              <a:t>　　ー</a:t>
            </a:r>
            <a:r>
              <a:rPr kumimoji="1" lang="en-US" altLang="ja-JP" sz="2800" dirty="0" err="1" smtClean="0"/>
              <a:t>λ</a:t>
            </a:r>
            <a:r>
              <a:rPr kumimoji="1" lang="ja-JP" altLang="en-US" sz="2800" dirty="0" smtClean="0"/>
              <a:t>計算を行うことで意味構造を計算</a:t>
            </a:r>
            <a:endParaRPr kumimoji="1" lang="en-US" altLang="ja-JP" sz="2800" dirty="0" smtClean="0"/>
          </a:p>
          <a:p>
            <a:pPr marL="0" indent="0">
              <a:buNone/>
            </a:pPr>
            <a:endParaRPr lang="en-US" altLang="ja-JP" sz="2400" dirty="0"/>
          </a:p>
          <a:p>
            <a:r>
              <a:rPr kumimoji="1" lang="ja-JP" altLang="en-US" sz="2800" dirty="0" smtClean="0"/>
              <a:t>例</a:t>
            </a:r>
            <a:endParaRPr kumimoji="1" lang="ja-JP" altLang="en-US" sz="2800" dirty="0"/>
          </a:p>
        </p:txBody>
      </p:sp>
      <p:grpSp>
        <p:nvGrpSpPr>
          <p:cNvPr id="5" name="図形グループ 4"/>
          <p:cNvGrpSpPr/>
          <p:nvPr/>
        </p:nvGrpSpPr>
        <p:grpSpPr>
          <a:xfrm>
            <a:off x="805375" y="3758610"/>
            <a:ext cx="8831238" cy="2456655"/>
            <a:chOff x="762313" y="2316226"/>
            <a:chExt cx="8831238" cy="2456655"/>
          </a:xfrm>
        </p:grpSpPr>
        <p:sp>
          <p:nvSpPr>
            <p:cNvPr id="6" name="テキスト ボックス 5"/>
            <p:cNvSpPr txBox="1"/>
            <p:nvPr/>
          </p:nvSpPr>
          <p:spPr>
            <a:xfrm>
              <a:off x="1270107" y="2320626"/>
              <a:ext cx="1104086" cy="666849"/>
            </a:xfrm>
            <a:prstGeom prst="rect">
              <a:avLst/>
            </a:prstGeom>
            <a:noFill/>
          </p:spPr>
          <p:txBody>
            <a:bodyPr wrap="square" rtlCol="0">
              <a:spAutoFit/>
            </a:bodyPr>
            <a:lstStyle/>
            <a:p>
              <a:r>
                <a:rPr lang="en-US" altLang="ja-JP" sz="2800" dirty="0" smtClean="0"/>
                <a:t>John</a:t>
              </a:r>
              <a:endParaRPr lang="ja-JP" altLang="en-US" sz="2800" dirty="0"/>
            </a:p>
          </p:txBody>
        </p:sp>
        <p:sp>
          <p:nvSpPr>
            <p:cNvPr id="7" name="テキスト ボックス 6"/>
            <p:cNvSpPr txBox="1"/>
            <p:nvPr/>
          </p:nvSpPr>
          <p:spPr>
            <a:xfrm>
              <a:off x="4570998" y="2316226"/>
              <a:ext cx="1104086" cy="666849"/>
            </a:xfrm>
            <a:prstGeom prst="rect">
              <a:avLst/>
            </a:prstGeom>
            <a:noFill/>
          </p:spPr>
          <p:txBody>
            <a:bodyPr wrap="square" rtlCol="0">
              <a:spAutoFit/>
            </a:bodyPr>
            <a:lstStyle/>
            <a:p>
              <a:r>
                <a:rPr lang="en-US" altLang="ja-JP" sz="2800" dirty="0" smtClean="0"/>
                <a:t>loves</a:t>
              </a:r>
              <a:endParaRPr lang="ja-JP" altLang="en-US" sz="2800" dirty="0"/>
            </a:p>
          </p:txBody>
        </p:sp>
        <p:sp>
          <p:nvSpPr>
            <p:cNvPr id="8" name="テキスト ボックス 7"/>
            <p:cNvSpPr txBox="1"/>
            <p:nvPr/>
          </p:nvSpPr>
          <p:spPr>
            <a:xfrm>
              <a:off x="7483122" y="2316226"/>
              <a:ext cx="1104086" cy="666849"/>
            </a:xfrm>
            <a:prstGeom prst="rect">
              <a:avLst/>
            </a:prstGeom>
            <a:noFill/>
          </p:spPr>
          <p:txBody>
            <a:bodyPr wrap="square" rtlCol="0">
              <a:spAutoFit/>
            </a:bodyPr>
            <a:lstStyle/>
            <a:p>
              <a:r>
                <a:rPr lang="en-US" altLang="ja-JP" sz="2800" dirty="0" smtClean="0"/>
                <a:t>Mary</a:t>
              </a:r>
              <a:endParaRPr lang="ja-JP" altLang="en-US" sz="2800" dirty="0"/>
            </a:p>
          </p:txBody>
        </p:sp>
        <p:cxnSp>
          <p:nvCxnSpPr>
            <p:cNvPr id="9" name="直線コネクタ 8"/>
            <p:cNvCxnSpPr/>
            <p:nvPr/>
          </p:nvCxnSpPr>
          <p:spPr>
            <a:xfrm>
              <a:off x="762313" y="2983075"/>
              <a:ext cx="1630746"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直線コネクタ 9"/>
            <p:cNvCxnSpPr/>
            <p:nvPr/>
          </p:nvCxnSpPr>
          <p:spPr>
            <a:xfrm flipV="1">
              <a:off x="2974851" y="2983075"/>
              <a:ext cx="3599154" cy="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直線コネクタ 10"/>
            <p:cNvCxnSpPr/>
            <p:nvPr/>
          </p:nvCxnSpPr>
          <p:spPr>
            <a:xfrm>
              <a:off x="7329212" y="2983075"/>
              <a:ext cx="1630746"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テキスト ボックス 11"/>
            <p:cNvSpPr txBox="1"/>
            <p:nvPr/>
          </p:nvSpPr>
          <p:spPr>
            <a:xfrm>
              <a:off x="809353" y="2835055"/>
              <a:ext cx="1928670" cy="666849"/>
            </a:xfrm>
            <a:prstGeom prst="rect">
              <a:avLst/>
            </a:prstGeom>
            <a:noFill/>
          </p:spPr>
          <p:txBody>
            <a:bodyPr wrap="square" rtlCol="0">
              <a:spAutoFit/>
            </a:bodyPr>
            <a:lstStyle/>
            <a:p>
              <a:r>
                <a:rPr lang="en-US" altLang="ja-JP" sz="2800" b="0" dirty="0" smtClean="0"/>
                <a:t>NP: john’</a:t>
              </a:r>
              <a:endParaRPr lang="ja-JP" altLang="en-US" sz="2800" b="0" dirty="0"/>
            </a:p>
          </p:txBody>
        </p:sp>
        <p:sp>
          <p:nvSpPr>
            <p:cNvPr id="13" name="テキスト ボックス 12"/>
            <p:cNvSpPr txBox="1"/>
            <p:nvPr/>
          </p:nvSpPr>
          <p:spPr>
            <a:xfrm>
              <a:off x="2762891" y="2844408"/>
              <a:ext cx="4296390" cy="666849"/>
            </a:xfrm>
            <a:prstGeom prst="rect">
              <a:avLst/>
            </a:prstGeom>
            <a:noFill/>
          </p:spPr>
          <p:txBody>
            <a:bodyPr wrap="square" rtlCol="0">
              <a:spAutoFit/>
            </a:bodyPr>
            <a:lstStyle/>
            <a:p>
              <a:r>
                <a:rPr lang="en-US" altLang="ja-JP" sz="2800" b="0" dirty="0" smtClean="0"/>
                <a:t>S\NP/NP :</a:t>
              </a:r>
              <a:r>
                <a:rPr lang="en-US" altLang="ja-JP" sz="2800" b="0" dirty="0" err="1" smtClean="0"/>
                <a:t>λx.λy</a:t>
              </a:r>
              <a:r>
                <a:rPr lang="en-US" altLang="ja-JP" sz="2800" b="0" dirty="0" smtClean="0"/>
                <a:t>. love’ x y</a:t>
              </a:r>
              <a:endParaRPr lang="ja-JP" altLang="en-US" sz="2800" b="0" dirty="0"/>
            </a:p>
          </p:txBody>
        </p:sp>
        <p:sp>
          <p:nvSpPr>
            <p:cNvPr id="14" name="テキスト ボックス 13"/>
            <p:cNvSpPr txBox="1"/>
            <p:nvPr/>
          </p:nvSpPr>
          <p:spPr>
            <a:xfrm>
              <a:off x="7322678" y="2889482"/>
              <a:ext cx="1863049" cy="666849"/>
            </a:xfrm>
            <a:prstGeom prst="rect">
              <a:avLst/>
            </a:prstGeom>
            <a:noFill/>
          </p:spPr>
          <p:txBody>
            <a:bodyPr wrap="square" rtlCol="0">
              <a:spAutoFit/>
            </a:bodyPr>
            <a:lstStyle/>
            <a:p>
              <a:r>
                <a:rPr lang="en-US" altLang="ja-JP" sz="2800" b="0" dirty="0" smtClean="0"/>
                <a:t>NP: </a:t>
              </a:r>
              <a:r>
                <a:rPr lang="en-US" altLang="ja-JP" sz="2800" b="0" dirty="0" err="1" smtClean="0"/>
                <a:t>mary</a:t>
              </a:r>
              <a:r>
                <a:rPr lang="en-US" altLang="ja-JP" sz="2800" b="0" dirty="0" smtClean="0"/>
                <a:t>’</a:t>
              </a:r>
              <a:endParaRPr lang="ja-JP" altLang="en-US" sz="2800" b="0" dirty="0"/>
            </a:p>
          </p:txBody>
        </p:sp>
        <p:cxnSp>
          <p:nvCxnSpPr>
            <p:cNvPr id="15" name="直線コネクタ 14"/>
            <p:cNvCxnSpPr/>
            <p:nvPr/>
          </p:nvCxnSpPr>
          <p:spPr>
            <a:xfrm flipV="1">
              <a:off x="2738023" y="3544565"/>
              <a:ext cx="6447705"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 name="テキスト ボックス 15"/>
            <p:cNvSpPr txBox="1"/>
            <p:nvPr/>
          </p:nvSpPr>
          <p:spPr>
            <a:xfrm>
              <a:off x="9141724" y="3121439"/>
              <a:ext cx="451827" cy="666849"/>
            </a:xfrm>
            <a:prstGeom prst="rect">
              <a:avLst/>
            </a:prstGeom>
            <a:noFill/>
          </p:spPr>
          <p:txBody>
            <a:bodyPr wrap="square" rtlCol="0">
              <a:spAutoFit/>
            </a:bodyPr>
            <a:lstStyle/>
            <a:p>
              <a:r>
                <a:rPr lang="en-US" altLang="ja-JP" sz="2800" b="0" dirty="0"/>
                <a:t>&gt;</a:t>
              </a:r>
              <a:endParaRPr lang="ja-JP" altLang="en-US" sz="2800" b="0" dirty="0"/>
            </a:p>
          </p:txBody>
        </p:sp>
        <p:sp>
          <p:nvSpPr>
            <p:cNvPr id="17" name="テキスト ボックス 16"/>
            <p:cNvSpPr txBox="1"/>
            <p:nvPr/>
          </p:nvSpPr>
          <p:spPr>
            <a:xfrm>
              <a:off x="3629845" y="3419126"/>
              <a:ext cx="3853277" cy="666849"/>
            </a:xfrm>
            <a:prstGeom prst="rect">
              <a:avLst/>
            </a:prstGeom>
            <a:noFill/>
          </p:spPr>
          <p:txBody>
            <a:bodyPr wrap="square" rtlCol="0">
              <a:spAutoFit/>
            </a:bodyPr>
            <a:lstStyle/>
            <a:p>
              <a:r>
                <a:rPr lang="en-US" altLang="ja-JP" sz="2800" b="0" dirty="0" smtClean="0"/>
                <a:t>S\NP : </a:t>
              </a:r>
              <a:r>
                <a:rPr lang="en-US" altLang="ja-JP" sz="2800" b="0" dirty="0" err="1" smtClean="0"/>
                <a:t>λy</a:t>
              </a:r>
              <a:r>
                <a:rPr lang="en-US" altLang="ja-JP" sz="2800" b="0" dirty="0" smtClean="0"/>
                <a:t>. love’ </a:t>
              </a:r>
              <a:r>
                <a:rPr lang="en-US" altLang="ja-JP" sz="2800" b="0" dirty="0" err="1" smtClean="0"/>
                <a:t>mary</a:t>
              </a:r>
              <a:r>
                <a:rPr lang="en-US" altLang="ja-JP" sz="2800" b="0" dirty="0" smtClean="0"/>
                <a:t>’ y </a:t>
              </a:r>
              <a:endParaRPr lang="ja-JP" altLang="en-US" sz="2800" b="0" dirty="0"/>
            </a:p>
          </p:txBody>
        </p:sp>
        <p:cxnSp>
          <p:nvCxnSpPr>
            <p:cNvPr id="18" name="直線コネクタ 17"/>
            <p:cNvCxnSpPr/>
            <p:nvPr/>
          </p:nvCxnSpPr>
          <p:spPr>
            <a:xfrm>
              <a:off x="762313" y="4164375"/>
              <a:ext cx="6560365"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9" name="テキスト ボックス 18"/>
            <p:cNvSpPr txBox="1"/>
            <p:nvPr/>
          </p:nvSpPr>
          <p:spPr>
            <a:xfrm>
              <a:off x="7329212" y="3741248"/>
              <a:ext cx="1044937" cy="666849"/>
            </a:xfrm>
            <a:prstGeom prst="rect">
              <a:avLst/>
            </a:prstGeom>
            <a:noFill/>
          </p:spPr>
          <p:txBody>
            <a:bodyPr wrap="square" rtlCol="0">
              <a:spAutoFit/>
            </a:bodyPr>
            <a:lstStyle/>
            <a:p>
              <a:r>
                <a:rPr lang="en-US" altLang="ja-JP" sz="2800" b="0" dirty="0" smtClean="0"/>
                <a:t>&lt;</a:t>
              </a:r>
              <a:endParaRPr lang="ja-JP" altLang="en-US" sz="2800" b="0" dirty="0"/>
            </a:p>
          </p:txBody>
        </p:sp>
        <p:sp>
          <p:nvSpPr>
            <p:cNvPr id="20" name="テキスト ボックス 19"/>
            <p:cNvSpPr txBox="1"/>
            <p:nvPr/>
          </p:nvSpPr>
          <p:spPr>
            <a:xfrm>
              <a:off x="2815219" y="4106032"/>
              <a:ext cx="3758786" cy="666849"/>
            </a:xfrm>
            <a:prstGeom prst="rect">
              <a:avLst/>
            </a:prstGeom>
            <a:noFill/>
          </p:spPr>
          <p:txBody>
            <a:bodyPr wrap="square" rtlCol="0">
              <a:spAutoFit/>
            </a:bodyPr>
            <a:lstStyle/>
            <a:p>
              <a:r>
                <a:rPr lang="en-US" altLang="ja-JP" sz="2800" b="0" dirty="0" smtClean="0"/>
                <a:t>S: love’ </a:t>
              </a:r>
              <a:r>
                <a:rPr lang="en-US" altLang="ja-JP" sz="2800" b="0" dirty="0" err="1" smtClean="0"/>
                <a:t>mary</a:t>
              </a:r>
              <a:r>
                <a:rPr lang="en-US" altLang="ja-JP" sz="2800" b="0" dirty="0" smtClean="0"/>
                <a:t>’ john’</a:t>
              </a:r>
              <a:endParaRPr lang="ja-JP" altLang="en-US" sz="2800" b="0" dirty="0"/>
            </a:p>
          </p:txBody>
        </p:sp>
      </p:grpSp>
      <p:sp>
        <p:nvSpPr>
          <p:cNvPr id="21" name="テキスト ボックス 20"/>
          <p:cNvSpPr txBox="1"/>
          <p:nvPr/>
        </p:nvSpPr>
        <p:spPr>
          <a:xfrm>
            <a:off x="9460973" y="6413082"/>
            <a:ext cx="742950" cy="338554"/>
          </a:xfrm>
          <a:prstGeom prst="rect">
            <a:avLst/>
          </a:prstGeom>
          <a:noFill/>
        </p:spPr>
        <p:txBody>
          <a:bodyPr wrap="square" rtlCol="0">
            <a:spAutoFit/>
          </a:bodyPr>
          <a:lstStyle/>
          <a:p>
            <a:r>
              <a:rPr lang="en-US" altLang="ja-JP" sz="1200" b="0" dirty="0" smtClean="0"/>
              <a:t>10</a:t>
            </a:r>
            <a:endParaRPr lang="ja-JP" altLang="en-US" sz="1200" b="0" dirty="0"/>
          </a:p>
        </p:txBody>
      </p:sp>
    </p:spTree>
    <p:extLst>
      <p:ext uri="{BB962C8B-B14F-4D97-AF65-F5344CB8AC3E}">
        <p14:creationId xmlns:p14="http://schemas.microsoft.com/office/powerpoint/2010/main" val="1127221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grpSp>
        <p:nvGrpSpPr>
          <p:cNvPr id="18" name="図形グループ 17"/>
          <p:cNvGrpSpPr/>
          <p:nvPr/>
        </p:nvGrpSpPr>
        <p:grpSpPr>
          <a:xfrm>
            <a:off x="1807330" y="138316"/>
            <a:ext cx="6320800" cy="3428576"/>
            <a:chOff x="1668304" y="3429424"/>
            <a:chExt cx="5834585" cy="3428576"/>
          </a:xfrm>
        </p:grpSpPr>
        <p:sp>
          <p:nvSpPr>
            <p:cNvPr id="19" name="円/楕円 18"/>
            <p:cNvSpPr/>
            <p:nvPr/>
          </p:nvSpPr>
          <p:spPr>
            <a:xfrm>
              <a:off x="5972444" y="5322209"/>
              <a:ext cx="1530445" cy="1530445"/>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r>
                <a:rPr lang="ja-JP" altLang="en-US" sz="1800" b="0" dirty="0" smtClean="0">
                  <a:solidFill>
                    <a:prstClr val="black"/>
                  </a:solidFill>
                  <a:latin typeface="Calibri"/>
                  <a:ea typeface="ＭＳ Ｐゴシック"/>
                </a:rPr>
                <a:t>サブ</a:t>
              </a:r>
              <a:endParaRPr lang="en-US" altLang="ja-JP" sz="1800" b="0" dirty="0" smtClean="0">
                <a:solidFill>
                  <a:prstClr val="black"/>
                </a:solidFill>
                <a:latin typeface="Calibri"/>
                <a:ea typeface="ＭＳ Ｐゴシック"/>
              </a:endParaRPr>
            </a:p>
            <a:p>
              <a:pPr algn="ctr" defTabSz="457200" fontAlgn="auto">
                <a:lnSpc>
                  <a:spcPct val="100000"/>
                </a:lnSpc>
                <a:spcBef>
                  <a:spcPts val="0"/>
                </a:spcBef>
                <a:spcAft>
                  <a:spcPts val="0"/>
                </a:spcAft>
              </a:pPr>
              <a:r>
                <a:rPr lang="ja-JP" altLang="en-US" sz="1800" b="0" dirty="0" smtClean="0">
                  <a:solidFill>
                    <a:prstClr val="black"/>
                  </a:solidFill>
                  <a:latin typeface="Calibri"/>
                  <a:ea typeface="ＭＳ Ｐゴシック"/>
                </a:rPr>
                <a:t>ドミナント</a:t>
              </a:r>
              <a:endParaRPr lang="ja-JP" altLang="en-US" sz="1800" b="0" dirty="0">
                <a:solidFill>
                  <a:prstClr val="black"/>
                </a:solidFill>
                <a:latin typeface="Calibri"/>
                <a:ea typeface="ＭＳ Ｐゴシック"/>
              </a:endParaRPr>
            </a:p>
          </p:txBody>
        </p:sp>
        <p:sp>
          <p:nvSpPr>
            <p:cNvPr id="20" name="円/楕円 19"/>
            <p:cNvSpPr/>
            <p:nvPr/>
          </p:nvSpPr>
          <p:spPr>
            <a:xfrm>
              <a:off x="1668304" y="5327555"/>
              <a:ext cx="1530445" cy="1530445"/>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r>
                <a:rPr lang="ja-JP" altLang="en-US" sz="1800" b="0" dirty="0" smtClean="0">
                  <a:solidFill>
                    <a:prstClr val="black"/>
                  </a:solidFill>
                  <a:latin typeface="Calibri"/>
                  <a:ea typeface="ＭＳ Ｐゴシック"/>
                </a:rPr>
                <a:t>ドミナント</a:t>
              </a:r>
              <a:endParaRPr lang="ja-JP" altLang="en-US" sz="1800" b="0" dirty="0">
                <a:solidFill>
                  <a:prstClr val="black"/>
                </a:solidFill>
                <a:latin typeface="Calibri"/>
                <a:ea typeface="ＭＳ Ｐゴシック"/>
              </a:endParaRPr>
            </a:p>
          </p:txBody>
        </p:sp>
        <p:sp>
          <p:nvSpPr>
            <p:cNvPr id="21" name="円/楕円 20"/>
            <p:cNvSpPr/>
            <p:nvPr/>
          </p:nvSpPr>
          <p:spPr>
            <a:xfrm>
              <a:off x="3770338" y="3429424"/>
              <a:ext cx="1530445" cy="1530445"/>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r>
                <a:rPr lang="ja-JP" altLang="en-US" sz="1800" b="0" dirty="0" smtClean="0">
                  <a:solidFill>
                    <a:prstClr val="black"/>
                  </a:solidFill>
                  <a:latin typeface="Calibri"/>
                  <a:ea typeface="ＭＳ Ｐゴシック"/>
                </a:rPr>
                <a:t>トニック</a:t>
              </a:r>
              <a:endParaRPr lang="ja-JP" altLang="en-US" sz="1800" b="0" dirty="0">
                <a:solidFill>
                  <a:prstClr val="black"/>
                </a:solidFill>
                <a:latin typeface="Calibri"/>
                <a:ea typeface="ＭＳ Ｐゴシック"/>
              </a:endParaRPr>
            </a:p>
          </p:txBody>
        </p:sp>
        <p:sp>
          <p:nvSpPr>
            <p:cNvPr id="22" name="右矢印 21"/>
            <p:cNvSpPr/>
            <p:nvPr/>
          </p:nvSpPr>
          <p:spPr>
            <a:xfrm rot="19322494">
              <a:off x="2641627" y="4378361"/>
              <a:ext cx="1074336" cy="631385"/>
            </a:xfrm>
            <a:prstGeom prst="rightArrow">
              <a:avLst/>
            </a:prstGeom>
            <a:solidFill>
              <a:schemeClr val="tx2">
                <a:lumMod val="75000"/>
              </a:schemeClr>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endParaRPr lang="ja-JP" altLang="en-US" sz="1800" b="0" dirty="0">
                <a:solidFill>
                  <a:prstClr val="white"/>
                </a:solidFill>
                <a:latin typeface="Calibri"/>
                <a:ea typeface="ＭＳ Ｐゴシック"/>
              </a:endParaRPr>
            </a:p>
          </p:txBody>
        </p:sp>
        <p:sp>
          <p:nvSpPr>
            <p:cNvPr id="23" name="右矢印 22"/>
            <p:cNvSpPr/>
            <p:nvPr/>
          </p:nvSpPr>
          <p:spPr>
            <a:xfrm rot="13790463">
              <a:off x="5346095" y="4662956"/>
              <a:ext cx="1117010" cy="352673"/>
            </a:xfrm>
            <a:prstGeom prst="rightArrow">
              <a:avLst/>
            </a:prstGeom>
            <a:solidFill>
              <a:schemeClr val="tx2">
                <a:lumMod val="75000"/>
                <a:alpha val="12000"/>
              </a:schemeClr>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endParaRPr lang="ja-JP" altLang="en-US" sz="1800" b="0">
                <a:solidFill>
                  <a:prstClr val="white"/>
                </a:solidFill>
                <a:latin typeface="Calibri"/>
                <a:ea typeface="ＭＳ Ｐゴシック"/>
              </a:endParaRPr>
            </a:p>
          </p:txBody>
        </p:sp>
        <p:sp>
          <p:nvSpPr>
            <p:cNvPr id="24" name="右矢印 23"/>
            <p:cNvSpPr/>
            <p:nvPr/>
          </p:nvSpPr>
          <p:spPr>
            <a:xfrm rot="2879683">
              <a:off x="4917969" y="5189819"/>
              <a:ext cx="1117010" cy="191291"/>
            </a:xfrm>
            <a:prstGeom prst="rightArrow">
              <a:avLst/>
            </a:prstGeom>
            <a:solidFill>
              <a:schemeClr val="tx2">
                <a:lumMod val="75000"/>
                <a:alpha val="12000"/>
              </a:schemeClr>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endParaRPr lang="ja-JP" altLang="en-US" sz="1800" b="0">
                <a:solidFill>
                  <a:prstClr val="white"/>
                </a:solidFill>
                <a:latin typeface="Calibri"/>
                <a:ea typeface="ＭＳ Ｐゴシック"/>
              </a:endParaRPr>
            </a:p>
          </p:txBody>
        </p:sp>
        <p:sp>
          <p:nvSpPr>
            <p:cNvPr id="25" name="右矢印 24"/>
            <p:cNvSpPr/>
            <p:nvPr/>
          </p:nvSpPr>
          <p:spPr>
            <a:xfrm rot="8382988">
              <a:off x="3089364" y="5177724"/>
              <a:ext cx="1117010" cy="191291"/>
            </a:xfrm>
            <a:prstGeom prst="rightArrow">
              <a:avLst/>
            </a:prstGeom>
            <a:solidFill>
              <a:schemeClr val="tx2">
                <a:lumMod val="75000"/>
                <a:alpha val="12000"/>
              </a:schemeClr>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endParaRPr lang="ja-JP" altLang="en-US" sz="1800" b="0">
                <a:solidFill>
                  <a:prstClr val="white"/>
                </a:solidFill>
                <a:latin typeface="Calibri"/>
                <a:ea typeface="ＭＳ Ｐゴシック"/>
              </a:endParaRPr>
            </a:p>
          </p:txBody>
        </p:sp>
        <p:cxnSp>
          <p:nvCxnSpPr>
            <p:cNvPr id="26" name="直線矢印コネクタ 25"/>
            <p:cNvCxnSpPr/>
            <p:nvPr/>
          </p:nvCxnSpPr>
          <p:spPr>
            <a:xfrm>
              <a:off x="3770338" y="5967928"/>
              <a:ext cx="1497882" cy="0"/>
            </a:xfrm>
            <a:prstGeom prst="straightConnector1">
              <a:avLst/>
            </a:prstGeom>
            <a:ln>
              <a:solidFill>
                <a:schemeClr val="tx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7" name="直線矢印コネクタ 26"/>
            <p:cNvCxnSpPr/>
            <p:nvPr/>
          </p:nvCxnSpPr>
          <p:spPr>
            <a:xfrm flipH="1">
              <a:off x="3796509" y="6314692"/>
              <a:ext cx="1471711" cy="0"/>
            </a:xfrm>
            <a:prstGeom prst="straightConnector1">
              <a:avLst/>
            </a:prstGeom>
            <a:ln>
              <a:solidFill>
                <a:schemeClr val="tx2">
                  <a:lumMod val="75000"/>
                </a:schemeClr>
              </a:solidFill>
              <a:tailEnd type="arrow"/>
            </a:ln>
          </p:spPr>
          <p:style>
            <a:lnRef idx="2">
              <a:schemeClr val="accent1"/>
            </a:lnRef>
            <a:fillRef idx="0">
              <a:schemeClr val="accent1"/>
            </a:fillRef>
            <a:effectRef idx="1">
              <a:schemeClr val="accent1"/>
            </a:effectRef>
            <a:fontRef idx="minor">
              <a:schemeClr val="tx1"/>
            </a:fontRef>
          </p:style>
        </p:cxnSp>
      </p:grpSp>
      <p:graphicFrame>
        <p:nvGraphicFramePr>
          <p:cNvPr id="28" name="表 27"/>
          <p:cNvGraphicFramePr>
            <a:graphicFrameLocks noGrp="1"/>
          </p:cNvGraphicFramePr>
          <p:nvPr>
            <p:extLst>
              <p:ext uri="{D42A27DB-BD31-4B8C-83A1-F6EECF244321}">
                <p14:modId xmlns:p14="http://schemas.microsoft.com/office/powerpoint/2010/main" val="1219225646"/>
              </p:ext>
            </p:extLst>
          </p:nvPr>
        </p:nvGraphicFramePr>
        <p:xfrm>
          <a:off x="1197998" y="3847112"/>
          <a:ext cx="7939316" cy="2734126"/>
        </p:xfrm>
        <a:graphic>
          <a:graphicData uri="http://schemas.openxmlformats.org/drawingml/2006/table">
            <a:tbl>
              <a:tblPr firstRow="1" bandRow="1">
                <a:tableStyleId>{5940675A-B579-460E-94D1-54222C63F5DA}</a:tableStyleId>
              </a:tblPr>
              <a:tblGrid>
                <a:gridCol w="1134188"/>
                <a:gridCol w="1134188"/>
                <a:gridCol w="1134188"/>
                <a:gridCol w="1134188"/>
                <a:gridCol w="1134188"/>
                <a:gridCol w="1134188"/>
                <a:gridCol w="1134188"/>
              </a:tblGrid>
              <a:tr h="522055">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dirty="0" smtClean="0"/>
                        <a:t>B</a:t>
                      </a:r>
                      <a:endParaRPr kumimoji="1" lang="ja-JP" altLang="en-US" sz="2200" dirty="0"/>
                    </a:p>
                  </a:txBody>
                  <a:tcPr marL="119053" marR="119053" marT="54947" marB="54947"/>
                </a:tc>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r>
              <a:tr h="522055">
                <a:tc>
                  <a:txBody>
                    <a:bodyPr/>
                    <a:lstStyle/>
                    <a:p>
                      <a:pPr algn="ctr"/>
                      <a:r>
                        <a:rPr kumimoji="1" lang="en-US" altLang="ja-JP" sz="2200" dirty="0" smtClean="0"/>
                        <a:t>C</a:t>
                      </a:r>
                      <a:endParaRPr kumimoji="1" lang="ja-JP" altLang="en-US" sz="2200" dirty="0"/>
                    </a:p>
                  </a:txBody>
                  <a:tcPr marL="119053" marR="119053" marT="54947" marB="54947"/>
                </a:tc>
                <a:tc>
                  <a:txBody>
                    <a:bodyPr/>
                    <a:lstStyle/>
                    <a:p>
                      <a:pPr algn="ctr"/>
                      <a:r>
                        <a:rPr kumimoji="1" lang="en-US" altLang="ja-JP" sz="2200" dirty="0" smtClean="0"/>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A</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F♯</a:t>
                      </a:r>
                      <a:endParaRPr kumimoji="1" lang="ja-JP" altLang="en-US" sz="2200" dirty="0"/>
                    </a:p>
                  </a:txBody>
                  <a:tcPr marL="119053" marR="119053" marT="54947" marB="54947"/>
                </a:tc>
              </a:tr>
              <a:tr h="522055">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dirty="0" smtClean="0"/>
                        <a:t>C</a:t>
                      </a:r>
                      <a:endParaRPr kumimoji="1" lang="ja-JP" altLang="en-US" sz="2200" dirty="0"/>
                    </a:p>
                  </a:txBody>
                  <a:tcPr marL="119053" marR="119053" marT="54947" marB="54947">
                    <a:solidFill>
                      <a:schemeClr val="accent1">
                        <a:lumMod val="20000"/>
                        <a:lumOff val="80000"/>
                        <a:alpha val="45000"/>
                      </a:schemeClr>
                    </a:solidFill>
                  </a:tcPr>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r>
              <a:tr h="515835">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dirty="0" smtClean="0"/>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r>
              <a:tr h="652126">
                <a:tc>
                  <a:txBody>
                    <a:bodyPr/>
                    <a:lstStyle/>
                    <a:p>
                      <a:pPr algn="ctr"/>
                      <a:r>
                        <a:rPr kumimoji="1" lang="en-US" altLang="ja-JP" sz="2200" dirty="0" smtClean="0"/>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F♭</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r>
            </a:tbl>
          </a:graphicData>
        </a:graphic>
      </p:graphicFrame>
      <p:sp>
        <p:nvSpPr>
          <p:cNvPr id="29" name="左矢印 28"/>
          <p:cNvSpPr/>
          <p:nvPr/>
        </p:nvSpPr>
        <p:spPr>
          <a:xfrm>
            <a:off x="6470149" y="4981717"/>
            <a:ext cx="846629" cy="325602"/>
          </a:xfrm>
          <a:prstGeom prst="leftArrow">
            <a:avLst/>
          </a:prstGeom>
          <a:solidFill>
            <a:schemeClr val="tx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endParaRPr lang="ja-JP" altLang="en-US" sz="1800" b="0" dirty="0">
              <a:solidFill>
                <a:prstClr val="white"/>
              </a:solidFill>
              <a:latin typeface="Calibri"/>
              <a:ea typeface="ＭＳ Ｐゴシック"/>
            </a:endParaRPr>
          </a:p>
        </p:txBody>
      </p:sp>
      <p:sp>
        <p:nvSpPr>
          <p:cNvPr id="32" name="スライド番号プレースホルダー 31"/>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86</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755459261"/>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grpSp>
        <p:nvGrpSpPr>
          <p:cNvPr id="18" name="図形グループ 17"/>
          <p:cNvGrpSpPr/>
          <p:nvPr/>
        </p:nvGrpSpPr>
        <p:grpSpPr>
          <a:xfrm>
            <a:off x="1807330" y="138316"/>
            <a:ext cx="6320800" cy="3428576"/>
            <a:chOff x="1668304" y="3429424"/>
            <a:chExt cx="5834585" cy="3428576"/>
          </a:xfrm>
        </p:grpSpPr>
        <p:sp>
          <p:nvSpPr>
            <p:cNvPr id="19" name="円/楕円 18"/>
            <p:cNvSpPr/>
            <p:nvPr/>
          </p:nvSpPr>
          <p:spPr>
            <a:xfrm>
              <a:off x="5972444" y="5322209"/>
              <a:ext cx="1530445" cy="1530445"/>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r>
                <a:rPr lang="ja-JP" altLang="en-US" sz="1800" b="0" dirty="0" smtClean="0">
                  <a:solidFill>
                    <a:prstClr val="black"/>
                  </a:solidFill>
                  <a:latin typeface="Calibri"/>
                  <a:ea typeface="ＭＳ Ｐゴシック"/>
                </a:rPr>
                <a:t>サブ</a:t>
              </a:r>
              <a:endParaRPr lang="en-US" altLang="ja-JP" sz="1800" b="0" dirty="0" smtClean="0">
                <a:solidFill>
                  <a:prstClr val="black"/>
                </a:solidFill>
                <a:latin typeface="Calibri"/>
                <a:ea typeface="ＭＳ Ｐゴシック"/>
              </a:endParaRPr>
            </a:p>
            <a:p>
              <a:pPr algn="ctr" defTabSz="457200" fontAlgn="auto">
                <a:lnSpc>
                  <a:spcPct val="100000"/>
                </a:lnSpc>
                <a:spcBef>
                  <a:spcPts val="0"/>
                </a:spcBef>
                <a:spcAft>
                  <a:spcPts val="0"/>
                </a:spcAft>
              </a:pPr>
              <a:r>
                <a:rPr lang="ja-JP" altLang="en-US" sz="1800" b="0" dirty="0" smtClean="0">
                  <a:solidFill>
                    <a:prstClr val="black"/>
                  </a:solidFill>
                  <a:latin typeface="Calibri"/>
                  <a:ea typeface="ＭＳ Ｐゴシック"/>
                </a:rPr>
                <a:t>ドミナント</a:t>
              </a:r>
              <a:endParaRPr lang="ja-JP" altLang="en-US" sz="1800" b="0" dirty="0">
                <a:solidFill>
                  <a:prstClr val="black"/>
                </a:solidFill>
                <a:latin typeface="Calibri"/>
                <a:ea typeface="ＭＳ Ｐゴシック"/>
              </a:endParaRPr>
            </a:p>
          </p:txBody>
        </p:sp>
        <p:sp>
          <p:nvSpPr>
            <p:cNvPr id="20" name="円/楕円 19"/>
            <p:cNvSpPr/>
            <p:nvPr/>
          </p:nvSpPr>
          <p:spPr>
            <a:xfrm>
              <a:off x="1668304" y="5327555"/>
              <a:ext cx="1530445" cy="1530445"/>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r>
                <a:rPr lang="ja-JP" altLang="en-US" sz="1800" b="0" dirty="0" smtClean="0">
                  <a:solidFill>
                    <a:prstClr val="black"/>
                  </a:solidFill>
                  <a:latin typeface="Calibri"/>
                  <a:ea typeface="ＭＳ Ｐゴシック"/>
                </a:rPr>
                <a:t>ドミナント</a:t>
              </a:r>
              <a:endParaRPr lang="ja-JP" altLang="en-US" sz="1800" b="0" dirty="0">
                <a:solidFill>
                  <a:prstClr val="black"/>
                </a:solidFill>
                <a:latin typeface="Calibri"/>
                <a:ea typeface="ＭＳ Ｐゴシック"/>
              </a:endParaRPr>
            </a:p>
          </p:txBody>
        </p:sp>
        <p:sp>
          <p:nvSpPr>
            <p:cNvPr id="21" name="円/楕円 20"/>
            <p:cNvSpPr/>
            <p:nvPr/>
          </p:nvSpPr>
          <p:spPr>
            <a:xfrm>
              <a:off x="3770338" y="3429424"/>
              <a:ext cx="1530445" cy="1530445"/>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r>
                <a:rPr lang="ja-JP" altLang="en-US" sz="1800" b="0" dirty="0" smtClean="0">
                  <a:solidFill>
                    <a:prstClr val="black"/>
                  </a:solidFill>
                  <a:latin typeface="Calibri"/>
                  <a:ea typeface="ＭＳ Ｐゴシック"/>
                </a:rPr>
                <a:t>トニック</a:t>
              </a:r>
              <a:endParaRPr lang="ja-JP" altLang="en-US" sz="1800" b="0" dirty="0">
                <a:solidFill>
                  <a:prstClr val="black"/>
                </a:solidFill>
                <a:latin typeface="Calibri"/>
                <a:ea typeface="ＭＳ Ｐゴシック"/>
              </a:endParaRPr>
            </a:p>
          </p:txBody>
        </p:sp>
        <p:sp>
          <p:nvSpPr>
            <p:cNvPr id="22" name="右矢印 21"/>
            <p:cNvSpPr/>
            <p:nvPr/>
          </p:nvSpPr>
          <p:spPr>
            <a:xfrm rot="19322494">
              <a:off x="2641627" y="4378361"/>
              <a:ext cx="1074336" cy="631385"/>
            </a:xfrm>
            <a:prstGeom prst="rightArrow">
              <a:avLst/>
            </a:prstGeom>
            <a:solidFill>
              <a:schemeClr val="tx2">
                <a:lumMod val="75000"/>
                <a:alpha val="12000"/>
              </a:schemeClr>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endParaRPr lang="ja-JP" altLang="en-US" sz="1800" b="0">
                <a:solidFill>
                  <a:prstClr val="white"/>
                </a:solidFill>
                <a:latin typeface="Calibri"/>
                <a:ea typeface="ＭＳ Ｐゴシック"/>
              </a:endParaRPr>
            </a:p>
          </p:txBody>
        </p:sp>
        <p:sp>
          <p:nvSpPr>
            <p:cNvPr id="23" name="右矢印 22"/>
            <p:cNvSpPr/>
            <p:nvPr/>
          </p:nvSpPr>
          <p:spPr>
            <a:xfrm rot="13790463">
              <a:off x="5346095" y="4662956"/>
              <a:ext cx="1117010" cy="352673"/>
            </a:xfrm>
            <a:prstGeom prst="rightArrow">
              <a:avLst/>
            </a:prstGeom>
            <a:solidFill>
              <a:schemeClr val="tx2">
                <a:lumMod val="75000"/>
              </a:schemeClr>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endParaRPr lang="ja-JP" altLang="en-US" sz="1800" b="0" dirty="0">
                <a:solidFill>
                  <a:prstClr val="white"/>
                </a:solidFill>
                <a:latin typeface="Calibri"/>
                <a:ea typeface="ＭＳ Ｐゴシック"/>
              </a:endParaRPr>
            </a:p>
          </p:txBody>
        </p:sp>
        <p:sp>
          <p:nvSpPr>
            <p:cNvPr id="24" name="右矢印 23"/>
            <p:cNvSpPr/>
            <p:nvPr/>
          </p:nvSpPr>
          <p:spPr>
            <a:xfrm rot="2879683">
              <a:off x="4917969" y="5189819"/>
              <a:ext cx="1117010" cy="191291"/>
            </a:xfrm>
            <a:prstGeom prst="rightArrow">
              <a:avLst/>
            </a:prstGeom>
            <a:solidFill>
              <a:schemeClr val="tx2">
                <a:lumMod val="75000"/>
                <a:alpha val="12000"/>
              </a:schemeClr>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endParaRPr lang="ja-JP" altLang="en-US" sz="1800" b="0">
                <a:solidFill>
                  <a:prstClr val="white"/>
                </a:solidFill>
                <a:latin typeface="Calibri"/>
                <a:ea typeface="ＭＳ Ｐゴシック"/>
              </a:endParaRPr>
            </a:p>
          </p:txBody>
        </p:sp>
        <p:sp>
          <p:nvSpPr>
            <p:cNvPr id="25" name="右矢印 24"/>
            <p:cNvSpPr/>
            <p:nvPr/>
          </p:nvSpPr>
          <p:spPr>
            <a:xfrm rot="8382988">
              <a:off x="3089364" y="5177724"/>
              <a:ext cx="1117010" cy="191291"/>
            </a:xfrm>
            <a:prstGeom prst="rightArrow">
              <a:avLst/>
            </a:prstGeom>
            <a:solidFill>
              <a:schemeClr val="tx2">
                <a:lumMod val="75000"/>
                <a:alpha val="12000"/>
              </a:schemeClr>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endParaRPr lang="ja-JP" altLang="en-US" sz="1800" b="0">
                <a:solidFill>
                  <a:prstClr val="white"/>
                </a:solidFill>
                <a:latin typeface="Calibri"/>
                <a:ea typeface="ＭＳ Ｐゴシック"/>
              </a:endParaRPr>
            </a:p>
          </p:txBody>
        </p:sp>
        <p:cxnSp>
          <p:nvCxnSpPr>
            <p:cNvPr id="26" name="直線矢印コネクタ 25"/>
            <p:cNvCxnSpPr/>
            <p:nvPr/>
          </p:nvCxnSpPr>
          <p:spPr>
            <a:xfrm>
              <a:off x="3770338" y="5967928"/>
              <a:ext cx="1497882" cy="0"/>
            </a:xfrm>
            <a:prstGeom prst="straightConnector1">
              <a:avLst/>
            </a:prstGeom>
            <a:ln>
              <a:solidFill>
                <a:schemeClr val="tx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7" name="直線矢印コネクタ 26"/>
            <p:cNvCxnSpPr/>
            <p:nvPr/>
          </p:nvCxnSpPr>
          <p:spPr>
            <a:xfrm flipH="1">
              <a:off x="3796509" y="6314692"/>
              <a:ext cx="1471711" cy="0"/>
            </a:xfrm>
            <a:prstGeom prst="straightConnector1">
              <a:avLst/>
            </a:prstGeom>
            <a:ln>
              <a:solidFill>
                <a:schemeClr val="tx2">
                  <a:lumMod val="75000"/>
                </a:schemeClr>
              </a:solidFill>
              <a:tailEnd type="arrow"/>
            </a:ln>
          </p:spPr>
          <p:style>
            <a:lnRef idx="2">
              <a:schemeClr val="accent1"/>
            </a:lnRef>
            <a:fillRef idx="0">
              <a:schemeClr val="accent1"/>
            </a:fillRef>
            <a:effectRef idx="1">
              <a:schemeClr val="accent1"/>
            </a:effectRef>
            <a:fontRef idx="minor">
              <a:schemeClr val="tx1"/>
            </a:fontRef>
          </p:style>
        </p:cxnSp>
      </p:grpSp>
      <p:graphicFrame>
        <p:nvGraphicFramePr>
          <p:cNvPr id="28" name="表 27"/>
          <p:cNvGraphicFramePr>
            <a:graphicFrameLocks noGrp="1"/>
          </p:cNvGraphicFramePr>
          <p:nvPr>
            <p:extLst>
              <p:ext uri="{D42A27DB-BD31-4B8C-83A1-F6EECF244321}">
                <p14:modId xmlns:p14="http://schemas.microsoft.com/office/powerpoint/2010/main" val="3166164749"/>
              </p:ext>
            </p:extLst>
          </p:nvPr>
        </p:nvGraphicFramePr>
        <p:xfrm>
          <a:off x="1197998" y="3847112"/>
          <a:ext cx="7939316" cy="2734126"/>
        </p:xfrm>
        <a:graphic>
          <a:graphicData uri="http://schemas.openxmlformats.org/drawingml/2006/table">
            <a:tbl>
              <a:tblPr firstRow="1" bandRow="1">
                <a:tableStyleId>{5940675A-B579-460E-94D1-54222C63F5DA}</a:tableStyleId>
              </a:tblPr>
              <a:tblGrid>
                <a:gridCol w="1134188"/>
                <a:gridCol w="1134188"/>
                <a:gridCol w="1134188"/>
                <a:gridCol w="1134188"/>
                <a:gridCol w="1134188"/>
                <a:gridCol w="1134188"/>
                <a:gridCol w="1134188"/>
              </a:tblGrid>
              <a:tr h="522055">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dirty="0" smtClean="0"/>
                        <a:t>B</a:t>
                      </a:r>
                      <a:endParaRPr kumimoji="1" lang="ja-JP" altLang="en-US" sz="2200" dirty="0"/>
                    </a:p>
                  </a:txBody>
                  <a:tcPr marL="119053" marR="119053" marT="54947" marB="54947"/>
                </a:tc>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r>
              <a:tr h="522055">
                <a:tc>
                  <a:txBody>
                    <a:bodyPr/>
                    <a:lstStyle/>
                    <a:p>
                      <a:pPr algn="ctr"/>
                      <a:r>
                        <a:rPr kumimoji="1" lang="en-US" altLang="ja-JP" sz="2200" dirty="0" smtClean="0"/>
                        <a:t>C</a:t>
                      </a:r>
                      <a:endParaRPr kumimoji="1" lang="ja-JP" altLang="en-US" sz="2200" dirty="0"/>
                    </a:p>
                  </a:txBody>
                  <a:tcPr marL="119053" marR="119053" marT="54947" marB="54947"/>
                </a:tc>
                <a:tc>
                  <a:txBody>
                    <a:bodyPr/>
                    <a:lstStyle/>
                    <a:p>
                      <a:pPr algn="ctr"/>
                      <a:r>
                        <a:rPr kumimoji="1" lang="en-US" altLang="ja-JP" sz="2200" dirty="0" smtClean="0"/>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A</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F♯</a:t>
                      </a:r>
                      <a:endParaRPr kumimoji="1" lang="ja-JP" altLang="en-US" sz="2200" dirty="0"/>
                    </a:p>
                  </a:txBody>
                  <a:tcPr marL="119053" marR="119053" marT="54947" marB="54947"/>
                </a:tc>
              </a:tr>
              <a:tr h="522055">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dirty="0" smtClean="0"/>
                        <a:t>C</a:t>
                      </a:r>
                      <a:endParaRPr kumimoji="1" lang="ja-JP" altLang="en-US" sz="2200" dirty="0"/>
                    </a:p>
                  </a:txBody>
                  <a:tcPr marL="119053" marR="119053" marT="54947" marB="54947">
                    <a:solidFill>
                      <a:schemeClr val="accent1">
                        <a:lumMod val="20000"/>
                        <a:lumOff val="80000"/>
                        <a:alpha val="45000"/>
                      </a:schemeClr>
                    </a:solidFill>
                  </a:tcPr>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r>
              <a:tr h="515835">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dirty="0" smtClean="0"/>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r>
              <a:tr h="652126">
                <a:tc>
                  <a:txBody>
                    <a:bodyPr/>
                    <a:lstStyle/>
                    <a:p>
                      <a:pPr algn="ctr"/>
                      <a:r>
                        <a:rPr kumimoji="1" lang="en-US" altLang="ja-JP" sz="2200" dirty="0" smtClean="0"/>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F♭</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r>
            </a:tbl>
          </a:graphicData>
        </a:graphic>
      </p:graphicFrame>
      <p:sp>
        <p:nvSpPr>
          <p:cNvPr id="15" name="左矢印 14"/>
          <p:cNvSpPr/>
          <p:nvPr/>
        </p:nvSpPr>
        <p:spPr>
          <a:xfrm rot="10800000">
            <a:off x="5319200" y="4981717"/>
            <a:ext cx="846629" cy="325602"/>
          </a:xfrm>
          <a:prstGeom prst="leftArrow">
            <a:avLst/>
          </a:prstGeom>
          <a:solidFill>
            <a:schemeClr val="tx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endParaRPr lang="ja-JP" altLang="en-US" sz="1800" b="0" dirty="0">
              <a:solidFill>
                <a:prstClr val="white"/>
              </a:solidFill>
              <a:latin typeface="Calibri"/>
              <a:ea typeface="ＭＳ Ｐゴシック"/>
            </a:endParaRPr>
          </a:p>
        </p:txBody>
      </p:sp>
      <p:sp>
        <p:nvSpPr>
          <p:cNvPr id="6" name="スライド番号プレースホルダー 5"/>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87</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679200671"/>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p>
            <a:endParaRPr kumimoji="1" lang="ja-JP" altLang="en-US" dirty="0"/>
          </a:p>
        </p:txBody>
      </p:sp>
      <p:grpSp>
        <p:nvGrpSpPr>
          <p:cNvPr id="18" name="図形グループ 17"/>
          <p:cNvGrpSpPr/>
          <p:nvPr/>
        </p:nvGrpSpPr>
        <p:grpSpPr>
          <a:xfrm>
            <a:off x="1807330" y="138316"/>
            <a:ext cx="6320800" cy="3428576"/>
            <a:chOff x="1668304" y="3429424"/>
            <a:chExt cx="5834585" cy="3428576"/>
          </a:xfrm>
        </p:grpSpPr>
        <p:sp>
          <p:nvSpPr>
            <p:cNvPr id="19" name="円/楕円 18"/>
            <p:cNvSpPr/>
            <p:nvPr/>
          </p:nvSpPr>
          <p:spPr>
            <a:xfrm>
              <a:off x="5972444" y="5322209"/>
              <a:ext cx="1530445" cy="1530445"/>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r>
                <a:rPr lang="ja-JP" altLang="en-US" sz="1800" b="0" dirty="0" smtClean="0">
                  <a:solidFill>
                    <a:prstClr val="black"/>
                  </a:solidFill>
                  <a:latin typeface="Calibri"/>
                  <a:ea typeface="ＭＳ Ｐゴシック"/>
                </a:rPr>
                <a:t>サブ</a:t>
              </a:r>
              <a:endParaRPr lang="en-US" altLang="ja-JP" sz="1800" b="0" dirty="0" smtClean="0">
                <a:solidFill>
                  <a:prstClr val="black"/>
                </a:solidFill>
                <a:latin typeface="Calibri"/>
                <a:ea typeface="ＭＳ Ｐゴシック"/>
              </a:endParaRPr>
            </a:p>
            <a:p>
              <a:pPr algn="ctr" defTabSz="457200" fontAlgn="auto">
                <a:lnSpc>
                  <a:spcPct val="100000"/>
                </a:lnSpc>
                <a:spcBef>
                  <a:spcPts val="0"/>
                </a:spcBef>
                <a:spcAft>
                  <a:spcPts val="0"/>
                </a:spcAft>
              </a:pPr>
              <a:r>
                <a:rPr lang="ja-JP" altLang="en-US" sz="1800" b="0" dirty="0" smtClean="0">
                  <a:solidFill>
                    <a:prstClr val="black"/>
                  </a:solidFill>
                  <a:latin typeface="Calibri"/>
                  <a:ea typeface="ＭＳ Ｐゴシック"/>
                </a:rPr>
                <a:t>ドミナント</a:t>
              </a:r>
              <a:endParaRPr lang="ja-JP" altLang="en-US" sz="1800" b="0" dirty="0">
                <a:solidFill>
                  <a:prstClr val="black"/>
                </a:solidFill>
                <a:latin typeface="Calibri"/>
                <a:ea typeface="ＭＳ Ｐゴシック"/>
              </a:endParaRPr>
            </a:p>
          </p:txBody>
        </p:sp>
        <p:sp>
          <p:nvSpPr>
            <p:cNvPr id="20" name="円/楕円 19"/>
            <p:cNvSpPr/>
            <p:nvPr/>
          </p:nvSpPr>
          <p:spPr>
            <a:xfrm>
              <a:off x="1668304" y="5327555"/>
              <a:ext cx="1530445" cy="1530445"/>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r>
                <a:rPr lang="ja-JP" altLang="en-US" sz="1800" b="0" dirty="0" smtClean="0">
                  <a:solidFill>
                    <a:prstClr val="black"/>
                  </a:solidFill>
                  <a:latin typeface="Calibri"/>
                  <a:ea typeface="ＭＳ Ｐゴシック"/>
                </a:rPr>
                <a:t>ドミナント</a:t>
              </a:r>
              <a:endParaRPr lang="ja-JP" altLang="en-US" sz="1800" b="0" dirty="0">
                <a:solidFill>
                  <a:prstClr val="black"/>
                </a:solidFill>
                <a:latin typeface="Calibri"/>
                <a:ea typeface="ＭＳ Ｐゴシック"/>
              </a:endParaRPr>
            </a:p>
          </p:txBody>
        </p:sp>
        <p:sp>
          <p:nvSpPr>
            <p:cNvPr id="21" name="円/楕円 20"/>
            <p:cNvSpPr/>
            <p:nvPr/>
          </p:nvSpPr>
          <p:spPr>
            <a:xfrm>
              <a:off x="3770338" y="3429424"/>
              <a:ext cx="1530445" cy="1530445"/>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r>
                <a:rPr lang="ja-JP" altLang="en-US" sz="1800" b="0" dirty="0" smtClean="0">
                  <a:solidFill>
                    <a:prstClr val="black"/>
                  </a:solidFill>
                  <a:latin typeface="Calibri"/>
                  <a:ea typeface="ＭＳ Ｐゴシック"/>
                </a:rPr>
                <a:t>トニック</a:t>
              </a:r>
              <a:endParaRPr lang="ja-JP" altLang="en-US" sz="1800" b="0" dirty="0">
                <a:solidFill>
                  <a:prstClr val="black"/>
                </a:solidFill>
                <a:latin typeface="Calibri"/>
                <a:ea typeface="ＭＳ Ｐゴシック"/>
              </a:endParaRPr>
            </a:p>
          </p:txBody>
        </p:sp>
        <p:sp>
          <p:nvSpPr>
            <p:cNvPr id="22" name="右矢印 21"/>
            <p:cNvSpPr/>
            <p:nvPr/>
          </p:nvSpPr>
          <p:spPr>
            <a:xfrm rot="19322494">
              <a:off x="2641627" y="4378361"/>
              <a:ext cx="1074336" cy="631385"/>
            </a:xfrm>
            <a:prstGeom prst="rightArrow">
              <a:avLst/>
            </a:prstGeom>
            <a:solidFill>
              <a:schemeClr val="tx2">
                <a:lumMod val="75000"/>
                <a:alpha val="12000"/>
              </a:schemeClr>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endParaRPr lang="ja-JP" altLang="en-US" sz="1800" b="0">
                <a:solidFill>
                  <a:prstClr val="white"/>
                </a:solidFill>
                <a:latin typeface="Calibri"/>
                <a:ea typeface="ＭＳ Ｐゴシック"/>
              </a:endParaRPr>
            </a:p>
          </p:txBody>
        </p:sp>
        <p:sp>
          <p:nvSpPr>
            <p:cNvPr id="23" name="右矢印 22"/>
            <p:cNvSpPr/>
            <p:nvPr/>
          </p:nvSpPr>
          <p:spPr>
            <a:xfrm rot="13790463">
              <a:off x="5346095" y="4662956"/>
              <a:ext cx="1117010" cy="352673"/>
            </a:xfrm>
            <a:prstGeom prst="rightArrow">
              <a:avLst/>
            </a:prstGeom>
            <a:solidFill>
              <a:schemeClr val="tx2">
                <a:lumMod val="75000"/>
                <a:alpha val="12000"/>
              </a:schemeClr>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endParaRPr lang="ja-JP" altLang="en-US" sz="1800" b="0">
                <a:solidFill>
                  <a:prstClr val="white"/>
                </a:solidFill>
                <a:latin typeface="Calibri"/>
                <a:ea typeface="ＭＳ Ｐゴシック"/>
              </a:endParaRPr>
            </a:p>
          </p:txBody>
        </p:sp>
        <p:sp>
          <p:nvSpPr>
            <p:cNvPr id="24" name="右矢印 23"/>
            <p:cNvSpPr/>
            <p:nvPr/>
          </p:nvSpPr>
          <p:spPr>
            <a:xfrm rot="2879683">
              <a:off x="4917969" y="5189819"/>
              <a:ext cx="1117010" cy="191291"/>
            </a:xfrm>
            <a:prstGeom prst="rightArrow">
              <a:avLst/>
            </a:prstGeom>
            <a:solidFill>
              <a:schemeClr val="tx2">
                <a:lumMod val="75000"/>
              </a:schemeClr>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endParaRPr lang="ja-JP" altLang="en-US" sz="1800" b="0">
                <a:solidFill>
                  <a:prstClr val="white"/>
                </a:solidFill>
                <a:latin typeface="Calibri"/>
                <a:ea typeface="ＭＳ Ｐゴシック"/>
              </a:endParaRPr>
            </a:p>
          </p:txBody>
        </p:sp>
        <p:sp>
          <p:nvSpPr>
            <p:cNvPr id="25" name="右矢印 24"/>
            <p:cNvSpPr/>
            <p:nvPr/>
          </p:nvSpPr>
          <p:spPr>
            <a:xfrm rot="8382988">
              <a:off x="3089364" y="5177724"/>
              <a:ext cx="1117010" cy="191291"/>
            </a:xfrm>
            <a:prstGeom prst="rightArrow">
              <a:avLst/>
            </a:prstGeom>
            <a:solidFill>
              <a:schemeClr val="tx2">
                <a:lumMod val="75000"/>
              </a:schemeClr>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endParaRPr lang="ja-JP" altLang="en-US" sz="1800" b="0">
                <a:solidFill>
                  <a:prstClr val="white"/>
                </a:solidFill>
                <a:latin typeface="Calibri"/>
                <a:ea typeface="ＭＳ Ｐゴシック"/>
              </a:endParaRPr>
            </a:p>
          </p:txBody>
        </p:sp>
        <p:cxnSp>
          <p:nvCxnSpPr>
            <p:cNvPr id="26" name="直線矢印コネクタ 25"/>
            <p:cNvCxnSpPr/>
            <p:nvPr/>
          </p:nvCxnSpPr>
          <p:spPr>
            <a:xfrm>
              <a:off x="3770338" y="5967928"/>
              <a:ext cx="1497882" cy="0"/>
            </a:xfrm>
            <a:prstGeom prst="straightConnector1">
              <a:avLst/>
            </a:prstGeom>
            <a:ln>
              <a:solidFill>
                <a:schemeClr val="tx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7" name="直線矢印コネクタ 26"/>
            <p:cNvCxnSpPr/>
            <p:nvPr/>
          </p:nvCxnSpPr>
          <p:spPr>
            <a:xfrm flipH="1">
              <a:off x="3796509" y="6314692"/>
              <a:ext cx="1471711" cy="0"/>
            </a:xfrm>
            <a:prstGeom prst="straightConnector1">
              <a:avLst/>
            </a:prstGeom>
            <a:ln>
              <a:solidFill>
                <a:schemeClr val="tx2">
                  <a:lumMod val="75000"/>
                </a:schemeClr>
              </a:solidFill>
              <a:tailEnd type="arrow"/>
            </a:ln>
          </p:spPr>
          <p:style>
            <a:lnRef idx="2">
              <a:schemeClr val="accent1"/>
            </a:lnRef>
            <a:fillRef idx="0">
              <a:schemeClr val="accent1"/>
            </a:fillRef>
            <a:effectRef idx="1">
              <a:schemeClr val="accent1"/>
            </a:effectRef>
            <a:fontRef idx="minor">
              <a:schemeClr val="tx1"/>
            </a:fontRef>
          </p:style>
        </p:cxnSp>
      </p:grpSp>
      <p:graphicFrame>
        <p:nvGraphicFramePr>
          <p:cNvPr id="28" name="表 27"/>
          <p:cNvGraphicFramePr>
            <a:graphicFrameLocks noGrp="1"/>
          </p:cNvGraphicFramePr>
          <p:nvPr>
            <p:extLst>
              <p:ext uri="{D42A27DB-BD31-4B8C-83A1-F6EECF244321}">
                <p14:modId xmlns:p14="http://schemas.microsoft.com/office/powerpoint/2010/main" val="4275339008"/>
              </p:ext>
            </p:extLst>
          </p:nvPr>
        </p:nvGraphicFramePr>
        <p:xfrm>
          <a:off x="1197998" y="3847112"/>
          <a:ext cx="7939316" cy="2734126"/>
        </p:xfrm>
        <a:graphic>
          <a:graphicData uri="http://schemas.openxmlformats.org/drawingml/2006/table">
            <a:tbl>
              <a:tblPr firstRow="1" bandRow="1">
                <a:tableStyleId>{5940675A-B579-460E-94D1-54222C63F5DA}</a:tableStyleId>
              </a:tblPr>
              <a:tblGrid>
                <a:gridCol w="1134188"/>
                <a:gridCol w="1134188"/>
                <a:gridCol w="1134188"/>
                <a:gridCol w="1134188"/>
                <a:gridCol w="1134188"/>
                <a:gridCol w="1134188"/>
                <a:gridCol w="1134188"/>
              </a:tblGrid>
              <a:tr h="522055">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dirty="0" smtClean="0"/>
                        <a:t>B</a:t>
                      </a:r>
                      <a:endParaRPr kumimoji="1" lang="ja-JP" altLang="en-US" sz="2200" dirty="0"/>
                    </a:p>
                  </a:txBody>
                  <a:tcPr marL="119053" marR="119053" marT="54947" marB="54947"/>
                </a:tc>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r>
              <a:tr h="522055">
                <a:tc>
                  <a:txBody>
                    <a:bodyPr/>
                    <a:lstStyle/>
                    <a:p>
                      <a:pPr algn="ctr"/>
                      <a:r>
                        <a:rPr kumimoji="1" lang="en-US" altLang="ja-JP" sz="2200" dirty="0" smtClean="0"/>
                        <a:t>C</a:t>
                      </a:r>
                      <a:endParaRPr kumimoji="1" lang="ja-JP" altLang="en-US" sz="2200" dirty="0"/>
                    </a:p>
                  </a:txBody>
                  <a:tcPr marL="119053" marR="119053" marT="54947" marB="54947"/>
                </a:tc>
                <a:tc>
                  <a:txBody>
                    <a:bodyPr/>
                    <a:lstStyle/>
                    <a:p>
                      <a:pPr algn="ctr"/>
                      <a:r>
                        <a:rPr kumimoji="1" lang="en-US" altLang="ja-JP" sz="2200" dirty="0" smtClean="0"/>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A</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F♯</a:t>
                      </a:r>
                      <a:endParaRPr kumimoji="1" lang="ja-JP" altLang="en-US" sz="2200" dirty="0"/>
                    </a:p>
                  </a:txBody>
                  <a:tcPr marL="119053" marR="119053" marT="54947" marB="54947"/>
                </a:tc>
              </a:tr>
              <a:tr h="522055">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dirty="0" smtClean="0"/>
                        <a:t>C</a:t>
                      </a:r>
                      <a:endParaRPr kumimoji="1" lang="ja-JP" altLang="en-US" sz="2200" dirty="0"/>
                    </a:p>
                  </a:txBody>
                  <a:tcPr marL="119053" marR="119053" marT="54947" marB="54947">
                    <a:solidFill>
                      <a:schemeClr val="accent1">
                        <a:lumMod val="20000"/>
                        <a:lumOff val="80000"/>
                        <a:alpha val="48000"/>
                      </a:schemeClr>
                    </a:solidFill>
                  </a:tcPr>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r>
              <a:tr h="515835">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dirty="0" smtClean="0"/>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r>
              <a:tr h="652126">
                <a:tc>
                  <a:txBody>
                    <a:bodyPr/>
                    <a:lstStyle/>
                    <a:p>
                      <a:pPr algn="ctr"/>
                      <a:r>
                        <a:rPr kumimoji="1" lang="en-US" altLang="ja-JP" sz="2200" dirty="0" smtClean="0"/>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F♭</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r>
            </a:tbl>
          </a:graphicData>
        </a:graphic>
      </p:graphicFrame>
      <p:sp>
        <p:nvSpPr>
          <p:cNvPr id="16" name="左矢印 15"/>
          <p:cNvSpPr/>
          <p:nvPr/>
        </p:nvSpPr>
        <p:spPr>
          <a:xfrm rot="1677110">
            <a:off x="5283925" y="4656112"/>
            <a:ext cx="846629" cy="325602"/>
          </a:xfrm>
          <a:prstGeom prst="leftArrow">
            <a:avLst/>
          </a:prstGeom>
          <a:solidFill>
            <a:schemeClr val="tx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endParaRPr lang="ja-JP" altLang="en-US" sz="1800" b="0" dirty="0">
              <a:solidFill>
                <a:prstClr val="white"/>
              </a:solidFill>
              <a:latin typeface="Calibri"/>
              <a:ea typeface="ＭＳ Ｐゴシック"/>
            </a:endParaRPr>
          </a:p>
        </p:txBody>
      </p:sp>
      <p:sp>
        <p:nvSpPr>
          <p:cNvPr id="6" name="スライド番号プレースホルダー 5"/>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88</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3911213612"/>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オイラー格子</a:t>
            </a:r>
            <a:endParaRPr kumimoji="1" lang="ja-JP" altLang="en-US" dirty="0"/>
          </a:p>
        </p:txBody>
      </p:sp>
      <p:sp>
        <p:nvSpPr>
          <p:cNvPr id="3" name="コンテンツ プレースホルダー 2"/>
          <p:cNvSpPr>
            <a:spLocks noGrp="1"/>
          </p:cNvSpPr>
          <p:nvPr>
            <p:ph idx="1"/>
          </p:nvPr>
        </p:nvSpPr>
        <p:spPr/>
        <p:txBody>
          <a:bodyPr/>
          <a:lstStyle/>
          <a:p>
            <a:r>
              <a:rPr lang="ja-JP" altLang="en-US" sz="2800" dirty="0" smtClean="0"/>
              <a:t>オイラーが定式化した純正律</a:t>
            </a:r>
            <a:endParaRPr lang="en-US" altLang="ja-JP" sz="2800" dirty="0" smtClean="0"/>
          </a:p>
          <a:p>
            <a:endParaRPr lang="en-US" altLang="ja-JP" sz="2800" dirty="0" smtClean="0"/>
          </a:p>
          <a:p>
            <a:r>
              <a:rPr lang="ja-JP" altLang="en-US" sz="2800" dirty="0" smtClean="0"/>
              <a:t>５リミット純正律を用いる。基準音から相対的に５までの素数の乗除で表す。</a:t>
            </a:r>
            <a:endParaRPr lang="en-US" altLang="ja-JP" sz="2800" dirty="0" smtClean="0"/>
          </a:p>
          <a:p>
            <a:pPr marL="0" indent="0">
              <a:buNone/>
            </a:pPr>
            <a:r>
              <a:rPr lang="ja-JP" altLang="ja-JP" sz="2800" dirty="0" smtClean="0"/>
              <a:t>　</a:t>
            </a:r>
            <a:r>
              <a:rPr lang="ja-JP" altLang="en-US" sz="2800" dirty="0" smtClean="0"/>
              <a:t>　例：</a:t>
            </a:r>
            <a:r>
              <a:rPr lang="en-US" altLang="ja-JP" sz="2800" dirty="0" smtClean="0"/>
              <a:t>C</a:t>
            </a:r>
            <a:r>
              <a:rPr lang="ja-JP" altLang="en-US" sz="2800" dirty="0" smtClean="0"/>
              <a:t>音を基準１とする</a:t>
            </a:r>
            <a:endParaRPr lang="en-US" altLang="ja-JP" sz="2800" dirty="0" smtClean="0"/>
          </a:p>
          <a:p>
            <a:pPr marL="0" indent="0">
              <a:buNone/>
            </a:pPr>
            <a:r>
              <a:rPr lang="ja-JP" altLang="ja-JP" sz="2800" dirty="0" smtClean="0"/>
              <a:t>　</a:t>
            </a:r>
            <a:r>
              <a:rPr lang="ja-JP" altLang="en-US" sz="2800" dirty="0" smtClean="0"/>
              <a:t>　　　</a:t>
            </a:r>
            <a:r>
              <a:rPr lang="en-US" altLang="ja-JP" sz="2800" dirty="0" smtClean="0"/>
              <a:t> G= 2</a:t>
            </a:r>
            <a:r>
              <a:rPr lang="en-US" altLang="ja-JP" sz="2800" baseline="30000" dirty="0" smtClean="0"/>
              <a:t>-1</a:t>
            </a:r>
            <a:r>
              <a:rPr lang="en-US" altLang="ja-JP" sz="2800" dirty="0" smtClean="0"/>
              <a:t> </a:t>
            </a:r>
            <a:r>
              <a:rPr lang="ja-JP" altLang="en-US" sz="2800" dirty="0" smtClean="0"/>
              <a:t>・</a:t>
            </a:r>
            <a:r>
              <a:rPr lang="en-US" altLang="ja-JP" sz="2800" dirty="0" smtClean="0"/>
              <a:t> 3</a:t>
            </a:r>
            <a:r>
              <a:rPr lang="en-US" altLang="ja-JP" sz="2800" baseline="30000" dirty="0" smtClean="0"/>
              <a:t>1</a:t>
            </a:r>
            <a:r>
              <a:rPr lang="en-US" altLang="ja-JP" sz="2800" dirty="0" smtClean="0"/>
              <a:t> </a:t>
            </a:r>
            <a:r>
              <a:rPr lang="ja-JP" altLang="en-US" sz="2800" dirty="0" smtClean="0"/>
              <a:t>・</a:t>
            </a:r>
            <a:r>
              <a:rPr lang="en-US" altLang="ja-JP" sz="2800" dirty="0" smtClean="0"/>
              <a:t> 5</a:t>
            </a:r>
            <a:r>
              <a:rPr lang="en-US" altLang="ja-JP" sz="2800" baseline="30000" dirty="0" smtClean="0"/>
              <a:t>0</a:t>
            </a:r>
          </a:p>
          <a:p>
            <a:pPr marL="0" indent="0">
              <a:buNone/>
            </a:pPr>
            <a:r>
              <a:rPr lang="ja-JP" altLang="ja-JP" sz="2800" baseline="30000" dirty="0"/>
              <a:t>　</a:t>
            </a:r>
            <a:r>
              <a:rPr lang="ja-JP" altLang="en-US" sz="2800" baseline="30000" dirty="0" smtClean="0"/>
              <a:t>　　　　　</a:t>
            </a:r>
            <a:r>
              <a:rPr lang="en-US" altLang="ja-JP" sz="2800" dirty="0" smtClean="0"/>
              <a:t> </a:t>
            </a:r>
            <a:r>
              <a:rPr lang="en-US" altLang="ja-JP" sz="2800" dirty="0"/>
              <a:t>E</a:t>
            </a:r>
            <a:r>
              <a:rPr lang="en-US" altLang="ja-JP" sz="2800" dirty="0" smtClean="0"/>
              <a:t>= 2</a:t>
            </a:r>
            <a:r>
              <a:rPr lang="en-US" altLang="ja-JP" sz="2800" baseline="30000" dirty="0" smtClean="0"/>
              <a:t>-2</a:t>
            </a:r>
            <a:r>
              <a:rPr lang="en-US" altLang="ja-JP" sz="2800" dirty="0" smtClean="0"/>
              <a:t> </a:t>
            </a:r>
            <a:r>
              <a:rPr lang="ja-JP" altLang="en-US" sz="2800" dirty="0" smtClean="0"/>
              <a:t>・</a:t>
            </a:r>
            <a:r>
              <a:rPr lang="en-US" altLang="ja-JP" sz="2800" dirty="0" smtClean="0"/>
              <a:t> 3</a:t>
            </a:r>
            <a:r>
              <a:rPr lang="en-US" altLang="ja-JP" sz="2800" baseline="30000" dirty="0"/>
              <a:t>0</a:t>
            </a:r>
            <a:r>
              <a:rPr lang="en-US" altLang="ja-JP" sz="2800" dirty="0" smtClean="0"/>
              <a:t> </a:t>
            </a:r>
            <a:r>
              <a:rPr lang="ja-JP" altLang="en-US" sz="2800" dirty="0" smtClean="0"/>
              <a:t>・</a:t>
            </a:r>
            <a:r>
              <a:rPr lang="en-US" altLang="ja-JP" sz="2800" dirty="0" smtClean="0"/>
              <a:t> 5</a:t>
            </a:r>
            <a:r>
              <a:rPr lang="en-US" altLang="ja-JP" sz="2800" baseline="30000" dirty="0"/>
              <a:t>1</a:t>
            </a:r>
            <a:endParaRPr lang="en-US" altLang="ja-JP" sz="2800" dirty="0" smtClean="0"/>
          </a:p>
          <a:p>
            <a:pPr marL="0" indent="0">
              <a:buNone/>
            </a:pPr>
            <a:endParaRPr lang="en-US" altLang="ja-JP" dirty="0"/>
          </a:p>
        </p:txBody>
      </p:sp>
      <p:sp>
        <p:nvSpPr>
          <p:cNvPr id="6" name="スライド番号プレースホルダー 5"/>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89</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93200509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和声</a:t>
            </a:r>
            <a:r>
              <a:rPr lang="ja-JP" altLang="en-US" dirty="0" smtClean="0"/>
              <a:t>解析</a:t>
            </a:r>
            <a:endParaRPr kumimoji="1" lang="ja-JP" altLang="en-US" dirty="0"/>
          </a:p>
        </p:txBody>
      </p:sp>
      <p:sp>
        <p:nvSpPr>
          <p:cNvPr id="3" name="コンテンツ プレースホルダー 2"/>
          <p:cNvSpPr>
            <a:spLocks noGrp="1"/>
          </p:cNvSpPr>
          <p:nvPr>
            <p:ph idx="1"/>
          </p:nvPr>
        </p:nvSpPr>
        <p:spPr>
          <a:xfrm>
            <a:off x="495300" y="1600232"/>
            <a:ext cx="8915400" cy="5377353"/>
          </a:xfrm>
        </p:spPr>
        <p:txBody>
          <a:bodyPr>
            <a:normAutofit/>
          </a:bodyPr>
          <a:lstStyle/>
          <a:p>
            <a:r>
              <a:rPr lang="ja-JP" altLang="en-US" dirty="0"/>
              <a:t>与えられた和音</a:t>
            </a:r>
            <a:r>
              <a:rPr lang="ja-JP" altLang="en-US" dirty="0" smtClean="0"/>
              <a:t>進行から調性を</a:t>
            </a:r>
            <a:r>
              <a:rPr lang="ja-JP" altLang="en-US" dirty="0"/>
              <a:t>判別し、それをもとに各和音</a:t>
            </a:r>
            <a:r>
              <a:rPr lang="ja-JP" altLang="en-US" dirty="0" smtClean="0"/>
              <a:t>の機能を</a:t>
            </a:r>
            <a:r>
              <a:rPr lang="ja-JP" altLang="en-US" dirty="0"/>
              <a:t>決定する</a:t>
            </a:r>
            <a:r>
              <a:rPr lang="ja-JP" altLang="en-US" dirty="0" smtClean="0"/>
              <a:t>こと</a:t>
            </a:r>
            <a:endParaRPr lang="en-US" altLang="ja-JP" dirty="0"/>
          </a:p>
          <a:p>
            <a:pPr marL="0" indent="0">
              <a:buNone/>
            </a:pPr>
            <a:endParaRPr lang="en-US" altLang="ja-JP" sz="2800" dirty="0" smtClean="0"/>
          </a:p>
          <a:p>
            <a:pPr marL="0" indent="0">
              <a:buNone/>
            </a:pPr>
            <a:endParaRPr lang="en-US" altLang="ja-JP" sz="2800" dirty="0"/>
          </a:p>
          <a:p>
            <a:r>
              <a:rPr lang="ja-JP" altLang="en-US" dirty="0"/>
              <a:t>研究</a:t>
            </a:r>
            <a:r>
              <a:rPr lang="ja-JP" altLang="en-US" dirty="0" smtClean="0"/>
              <a:t>対象：ビバップ時代の</a:t>
            </a:r>
            <a:r>
              <a:rPr lang="en-US" altLang="en-US" dirty="0" smtClean="0"/>
              <a:t>ジャズ</a:t>
            </a:r>
            <a:r>
              <a:rPr lang="ja-JP" altLang="en-US" dirty="0" smtClean="0"/>
              <a:t>和声</a:t>
            </a:r>
            <a:endParaRPr lang="en-US" altLang="ja-JP" dirty="0" smtClean="0"/>
          </a:p>
          <a:p>
            <a:pPr lvl="1"/>
            <a:r>
              <a:rPr lang="ja-JP" altLang="en-US" dirty="0" smtClean="0"/>
              <a:t>機能和声理論の限界を極めた</a:t>
            </a:r>
            <a:endParaRPr lang="en-US" altLang="ja-JP" dirty="0"/>
          </a:p>
          <a:p>
            <a:pPr lvl="1"/>
            <a:r>
              <a:rPr lang="ja-JP" altLang="en-US" dirty="0" smtClean="0"/>
              <a:t>現代</a:t>
            </a:r>
            <a:r>
              <a:rPr lang="ja-JP" altLang="en-US" dirty="0"/>
              <a:t>における商業</a:t>
            </a:r>
            <a:r>
              <a:rPr lang="ja-JP" altLang="en-US" dirty="0" smtClean="0"/>
              <a:t>音楽の</a:t>
            </a:r>
            <a:r>
              <a:rPr lang="ja-JP" altLang="en-US" dirty="0"/>
              <a:t>和声に影響</a:t>
            </a:r>
            <a:r>
              <a:rPr lang="ja-JP" altLang="en-US" dirty="0" smtClean="0"/>
              <a:t>を与えている</a:t>
            </a:r>
            <a:r>
              <a:rPr lang="ja-JP" altLang="ja-JP" sz="2400" dirty="0"/>
              <a:t>　</a:t>
            </a:r>
            <a:r>
              <a:rPr lang="ja-JP" altLang="en-US" sz="2400" dirty="0"/>
              <a:t>　　</a:t>
            </a:r>
            <a:r>
              <a:rPr lang="en-US" altLang="ja-JP" sz="2400" dirty="0" smtClean="0"/>
              <a:t>		</a:t>
            </a:r>
            <a:r>
              <a:rPr lang="en-US" altLang="ja-JP" dirty="0" smtClean="0"/>
              <a:t>→</a:t>
            </a:r>
            <a:r>
              <a:rPr lang="ja-JP" altLang="en-US" dirty="0"/>
              <a:t>より多くの楽曲の解析が可能に</a:t>
            </a:r>
            <a:endParaRPr lang="en-US" altLang="ja-JP" dirty="0"/>
          </a:p>
          <a:p>
            <a:pPr marL="0" indent="0">
              <a:buNone/>
            </a:pPr>
            <a:endParaRPr kumimoji="1" lang="ja-JP" altLang="en-US" sz="2800" dirty="0"/>
          </a:p>
        </p:txBody>
      </p:sp>
    </p:spTree>
    <p:extLst>
      <p:ext uri="{BB962C8B-B14F-4D97-AF65-F5344CB8AC3E}">
        <p14:creationId xmlns:p14="http://schemas.microsoft.com/office/powerpoint/2010/main" val="31055388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オイラー格子</a:t>
            </a:r>
            <a:endParaRPr kumimoji="1" lang="ja-JP" altLang="en-US" dirty="0"/>
          </a:p>
        </p:txBody>
      </p:sp>
      <p:sp>
        <p:nvSpPr>
          <p:cNvPr id="3" name="コンテンツ プレースホルダー 2"/>
          <p:cNvSpPr>
            <a:spLocks noGrp="1"/>
          </p:cNvSpPr>
          <p:nvPr>
            <p:ph idx="1"/>
          </p:nvPr>
        </p:nvSpPr>
        <p:spPr>
          <a:xfrm>
            <a:off x="495300" y="1437821"/>
            <a:ext cx="8915400" cy="4525963"/>
          </a:xfrm>
        </p:spPr>
        <p:txBody>
          <a:bodyPr>
            <a:normAutofit/>
          </a:bodyPr>
          <a:lstStyle/>
          <a:p>
            <a:r>
              <a:rPr lang="ja-JP" altLang="en-US" sz="2800" dirty="0" smtClean="0"/>
              <a:t>無限の二次元空間として考える</a:t>
            </a:r>
            <a:endParaRPr lang="en-US" altLang="ja-JP" sz="2800" dirty="0" smtClean="0"/>
          </a:p>
          <a:p>
            <a:r>
              <a:rPr lang="ja-JP" altLang="en-US" sz="2800" dirty="0" smtClean="0"/>
              <a:t>横は３の整数乗で純正５度間隔</a:t>
            </a:r>
            <a:endParaRPr lang="en-US" altLang="ja-JP" sz="2800" dirty="0" smtClean="0"/>
          </a:p>
          <a:p>
            <a:pPr marL="0" indent="0">
              <a:buNone/>
            </a:pPr>
            <a:r>
              <a:rPr lang="ja-JP" altLang="en-US" sz="2800" dirty="0" smtClean="0"/>
              <a:t>　</a:t>
            </a:r>
            <a:r>
              <a:rPr lang="en-US" altLang="ja-JP" sz="2800" dirty="0"/>
              <a:t> </a:t>
            </a:r>
            <a:r>
              <a:rPr lang="ja-JP" altLang="en-US" sz="2800" dirty="0" smtClean="0"/>
              <a:t>縦は５の整数乗で純正３度間隔</a:t>
            </a:r>
            <a:endParaRPr lang="en-US" altLang="ja-JP" sz="2800" dirty="0" smtClean="0"/>
          </a:p>
          <a:p>
            <a:r>
              <a:rPr lang="ja-JP" altLang="en-US" sz="2800" dirty="0" smtClean="0"/>
              <a:t>１</a:t>
            </a:r>
            <a:r>
              <a:rPr kumimoji="1" lang="ja-JP" altLang="en-US" sz="2800" dirty="0" smtClean="0"/>
              <a:t>オクターブ以内に収まるよう２の乗数で乗除</a:t>
            </a:r>
            <a:endParaRPr kumimoji="1" lang="en-US" altLang="ja-JP" sz="2800" dirty="0"/>
          </a:p>
        </p:txBody>
      </p:sp>
      <p:graphicFrame>
        <p:nvGraphicFramePr>
          <p:cNvPr id="6" name="表 5"/>
          <p:cNvGraphicFramePr>
            <a:graphicFrameLocks noGrp="1"/>
          </p:cNvGraphicFramePr>
          <p:nvPr>
            <p:extLst>
              <p:ext uri="{D42A27DB-BD31-4B8C-83A1-F6EECF244321}">
                <p14:modId xmlns:p14="http://schemas.microsoft.com/office/powerpoint/2010/main" val="1827801038"/>
              </p:ext>
            </p:extLst>
          </p:nvPr>
        </p:nvGraphicFramePr>
        <p:xfrm>
          <a:off x="317282" y="3611360"/>
          <a:ext cx="9332704" cy="3157200"/>
        </p:xfrm>
        <a:graphic>
          <a:graphicData uri="http://schemas.openxmlformats.org/drawingml/2006/table">
            <a:tbl>
              <a:tblPr firstRow="1" bandRow="1">
                <a:tableStyleId>{5940675A-B579-460E-94D1-54222C63F5DA}</a:tableStyleId>
              </a:tblPr>
              <a:tblGrid>
                <a:gridCol w="1166588"/>
                <a:gridCol w="1166588"/>
                <a:gridCol w="1166588"/>
                <a:gridCol w="1166588"/>
                <a:gridCol w="1166588"/>
                <a:gridCol w="1166588"/>
                <a:gridCol w="1166588"/>
                <a:gridCol w="1166588"/>
              </a:tblGrid>
              <a:tr h="451220">
                <a:tc>
                  <a:txBody>
                    <a:bodyPr/>
                    <a:lstStyle/>
                    <a:p>
                      <a:pPr algn="ctr"/>
                      <a:r>
                        <a:rPr kumimoji="1" lang="en-US" altLang="ja-JP" baseline="0" dirty="0" smtClean="0"/>
                        <a:t>5</a:t>
                      </a:r>
                      <a:r>
                        <a:rPr kumimoji="1" lang="en-US" altLang="ja-JP" baseline="30000" dirty="0" smtClean="0"/>
                        <a:t>j</a:t>
                      </a:r>
                      <a:r>
                        <a:rPr kumimoji="1" lang="ja-JP" altLang="en-US" baseline="0" dirty="0" smtClean="0"/>
                        <a:t>＼</a:t>
                      </a:r>
                      <a:r>
                        <a:rPr kumimoji="1" lang="en-US" altLang="ja-JP" baseline="0" dirty="0" smtClean="0"/>
                        <a:t>3</a:t>
                      </a:r>
                      <a:r>
                        <a:rPr kumimoji="1" lang="en-US" altLang="ja-JP" baseline="30000" dirty="0" smtClean="0"/>
                        <a:t>i</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1/27</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1/9</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1/3</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3</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9</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27</a:t>
                      </a:r>
                      <a:endParaRPr kumimoji="1" lang="ja-JP" altLang="en-US" dirty="0"/>
                    </a:p>
                  </a:txBody>
                  <a:tcPr marL="99060" marR="99060">
                    <a:solidFill>
                      <a:schemeClr val="bg1">
                        <a:lumMod val="75000"/>
                        <a:alpha val="45000"/>
                      </a:schemeClr>
                    </a:solidFill>
                  </a:tcPr>
                </a:tc>
              </a:tr>
              <a:tr h="563690">
                <a:tc>
                  <a:txBody>
                    <a:bodyPr/>
                    <a:lstStyle/>
                    <a:p>
                      <a:pPr algn="ctr"/>
                      <a:r>
                        <a:rPr kumimoji="1" lang="en-US" altLang="ja-JP" dirty="0" smtClean="0"/>
                        <a:t>25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50/27</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25/18</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25/24</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25/16</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75/64</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225/128</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675/512</a:t>
                      </a:r>
                      <a:endParaRPr kumimoji="1" lang="ja-JP" altLang="en-US" dirty="0"/>
                    </a:p>
                  </a:txBody>
                  <a:tcPr marL="99060" marR="99060"/>
                </a:tc>
              </a:tr>
              <a:tr h="563690">
                <a:tc>
                  <a:txBody>
                    <a:bodyPr/>
                    <a:lstStyle/>
                    <a:p>
                      <a:pPr algn="ctr"/>
                      <a:r>
                        <a:rPr kumimoji="1" lang="en-US" altLang="ja-JP" dirty="0" smtClean="0"/>
                        <a:t>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40/27</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10/9</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5/3</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5/4</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15/8</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45/32</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135//128</a:t>
                      </a:r>
                      <a:endParaRPr kumimoji="1" lang="ja-JP" altLang="en-US" dirty="0"/>
                    </a:p>
                  </a:txBody>
                  <a:tcPr marL="99060" marR="99060"/>
                </a:tc>
              </a:tr>
              <a:tr h="451220">
                <a:tc>
                  <a:txBody>
                    <a:bodyPr/>
                    <a:lstStyle/>
                    <a:p>
                      <a:pPr algn="ctr"/>
                      <a:r>
                        <a:rPr kumimoji="1" lang="en-US" altLang="ja-JP" dirty="0" smtClean="0"/>
                        <a:t>1</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32/27</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16/9</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4/3</a:t>
                      </a:r>
                      <a:endParaRPr kumimoji="1" lang="ja-JP" altLang="en-US" dirty="0"/>
                    </a:p>
                  </a:txBody>
                  <a:tcPr marL="99060" marR="99060"/>
                </a:tc>
                <a:tc>
                  <a:txBody>
                    <a:bodyPr/>
                    <a:lstStyle/>
                    <a:p>
                      <a:pPr algn="ctr"/>
                      <a:r>
                        <a:rPr kumimoji="1" lang="en-US" altLang="ja-JP" dirty="0" smtClean="0"/>
                        <a:t>1</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3/2</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9/8</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27/16</a:t>
                      </a:r>
                      <a:endParaRPr kumimoji="1" lang="ja-JP" altLang="en-US" dirty="0"/>
                    </a:p>
                  </a:txBody>
                  <a:tcPr marL="99060" marR="99060"/>
                </a:tc>
              </a:tr>
              <a:tr h="563690">
                <a:tc>
                  <a:txBody>
                    <a:bodyPr/>
                    <a:lstStyle/>
                    <a:p>
                      <a:pPr algn="ctr"/>
                      <a:r>
                        <a:rPr kumimoji="1" lang="en-US" altLang="ja-JP" dirty="0" smtClean="0"/>
                        <a:t>1/5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256/135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64/45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16/15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8/5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6/5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9/5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27/20</a:t>
                      </a:r>
                      <a:endParaRPr kumimoji="1" lang="ja-JP" altLang="en-US" dirty="0"/>
                    </a:p>
                  </a:txBody>
                  <a:tcPr marL="99060" marR="99060"/>
                </a:tc>
              </a:tr>
              <a:tr h="563690">
                <a:tc>
                  <a:txBody>
                    <a:bodyPr/>
                    <a:lstStyle/>
                    <a:p>
                      <a:pPr algn="ctr"/>
                      <a:r>
                        <a:rPr kumimoji="1" lang="en-US" altLang="ja-JP" dirty="0" smtClean="0"/>
                        <a:t>1/25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1024/675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256/225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128/75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32/25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48/25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36/25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27/25</a:t>
                      </a:r>
                      <a:endParaRPr kumimoji="1" lang="ja-JP" altLang="en-US" dirty="0"/>
                    </a:p>
                  </a:txBody>
                  <a:tcPr marL="99060" marR="99060"/>
                </a:tc>
              </a:tr>
            </a:tbl>
          </a:graphicData>
        </a:graphic>
      </p:graphicFrame>
      <p:sp>
        <p:nvSpPr>
          <p:cNvPr id="7" name="スライド番号プレースホルダー 6"/>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90</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169713534"/>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graphicFrame>
        <p:nvGraphicFramePr>
          <p:cNvPr id="3" name="表 2"/>
          <p:cNvGraphicFramePr>
            <a:graphicFrameLocks noGrp="1"/>
          </p:cNvGraphicFramePr>
          <p:nvPr>
            <p:extLst>
              <p:ext uri="{D42A27DB-BD31-4B8C-83A1-F6EECF244321}">
                <p14:modId xmlns:p14="http://schemas.microsoft.com/office/powerpoint/2010/main" val="3008777017"/>
              </p:ext>
            </p:extLst>
          </p:nvPr>
        </p:nvGraphicFramePr>
        <p:xfrm>
          <a:off x="226151" y="140513"/>
          <a:ext cx="9460762" cy="2769002"/>
        </p:xfrm>
        <a:graphic>
          <a:graphicData uri="http://schemas.openxmlformats.org/drawingml/2006/table">
            <a:tbl>
              <a:tblPr firstRow="1" bandRow="1">
                <a:tableStyleId>{5940675A-B579-460E-94D1-54222C63F5DA}</a:tableStyleId>
              </a:tblPr>
              <a:tblGrid>
                <a:gridCol w="1187311"/>
                <a:gridCol w="1172637"/>
                <a:gridCol w="1183469"/>
                <a:gridCol w="1183469"/>
                <a:gridCol w="1183469"/>
                <a:gridCol w="1183469"/>
                <a:gridCol w="1183469"/>
                <a:gridCol w="1183469"/>
              </a:tblGrid>
              <a:tr h="380917">
                <a:tc>
                  <a:txBody>
                    <a:bodyPr/>
                    <a:lstStyle/>
                    <a:p>
                      <a:pPr algn="ctr"/>
                      <a:r>
                        <a:rPr kumimoji="1" lang="en-US" altLang="ja-JP" baseline="0" dirty="0" smtClean="0"/>
                        <a:t>5</a:t>
                      </a:r>
                      <a:r>
                        <a:rPr kumimoji="1" lang="en-US" altLang="ja-JP" baseline="30000" dirty="0" smtClean="0"/>
                        <a:t>j</a:t>
                      </a:r>
                      <a:r>
                        <a:rPr kumimoji="1" lang="ja-JP" altLang="en-US" baseline="0" dirty="0" smtClean="0"/>
                        <a:t>＼</a:t>
                      </a:r>
                      <a:r>
                        <a:rPr kumimoji="1" lang="en-US" altLang="ja-JP" baseline="0" dirty="0" smtClean="0"/>
                        <a:t>3</a:t>
                      </a:r>
                      <a:r>
                        <a:rPr kumimoji="1" lang="en-US" altLang="ja-JP" baseline="30000" dirty="0" smtClean="0"/>
                        <a:t>i</a:t>
                      </a:r>
                      <a:endParaRPr kumimoji="1" lang="ja-JP" altLang="en-US" dirty="0"/>
                    </a:p>
                  </a:txBody>
                  <a:tcPr marL="99060" marR="99060">
                    <a:solidFill>
                      <a:schemeClr val="bg1">
                        <a:lumMod val="50000"/>
                        <a:alpha val="60000"/>
                      </a:schemeClr>
                    </a:solidFill>
                  </a:tcPr>
                </a:tc>
                <a:tc>
                  <a:txBody>
                    <a:bodyPr/>
                    <a:lstStyle/>
                    <a:p>
                      <a:pPr algn="ctr"/>
                      <a:r>
                        <a:rPr kumimoji="1" lang="en-US" altLang="ja-JP" dirty="0" smtClean="0"/>
                        <a:t>1/27</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1/9</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1/3</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3</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9</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27</a:t>
                      </a:r>
                      <a:endParaRPr kumimoji="1" lang="ja-JP" altLang="en-US" dirty="0"/>
                    </a:p>
                  </a:txBody>
                  <a:tcPr marL="99060" marR="99060">
                    <a:solidFill>
                      <a:schemeClr val="bg1">
                        <a:lumMod val="75000"/>
                        <a:alpha val="45000"/>
                      </a:schemeClr>
                    </a:solidFill>
                  </a:tcPr>
                </a:tc>
              </a:tr>
              <a:tr h="380917">
                <a:tc>
                  <a:txBody>
                    <a:bodyPr/>
                    <a:lstStyle/>
                    <a:p>
                      <a:pPr algn="ctr"/>
                      <a:r>
                        <a:rPr kumimoji="1" lang="en-US" altLang="ja-JP" dirty="0" smtClean="0"/>
                        <a:t>25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50/27</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25/18</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25/24</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25/16</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75/64</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225/128</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675/512</a:t>
                      </a:r>
                      <a:endParaRPr kumimoji="1" lang="ja-JP" altLang="en-US" dirty="0"/>
                    </a:p>
                  </a:txBody>
                  <a:tcPr marL="99060" marR="99060"/>
                </a:tc>
              </a:tr>
              <a:tr h="506652">
                <a:tc>
                  <a:txBody>
                    <a:bodyPr/>
                    <a:lstStyle/>
                    <a:p>
                      <a:pPr algn="ctr"/>
                      <a:r>
                        <a:rPr kumimoji="1" lang="en-US" altLang="ja-JP" dirty="0" smtClean="0"/>
                        <a:t>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40/27</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10/9</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5/3</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5/4</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15/8</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45/32</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135//128</a:t>
                      </a:r>
                      <a:endParaRPr kumimoji="1" lang="ja-JP" altLang="en-US" dirty="0"/>
                    </a:p>
                  </a:txBody>
                  <a:tcPr marL="99060" marR="99060"/>
                </a:tc>
              </a:tr>
              <a:tr h="380917">
                <a:tc>
                  <a:txBody>
                    <a:bodyPr/>
                    <a:lstStyle/>
                    <a:p>
                      <a:pPr algn="ctr"/>
                      <a:r>
                        <a:rPr kumimoji="1" lang="en-US" altLang="ja-JP" dirty="0" smtClean="0"/>
                        <a:t>1</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32/27</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16/9</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4/3</a:t>
                      </a:r>
                      <a:endParaRPr kumimoji="1" lang="ja-JP" altLang="en-US" dirty="0"/>
                    </a:p>
                  </a:txBody>
                  <a:tcPr marL="99060" marR="99060"/>
                </a:tc>
                <a:tc>
                  <a:txBody>
                    <a:bodyPr/>
                    <a:lstStyle/>
                    <a:p>
                      <a:pPr algn="ctr"/>
                      <a:r>
                        <a:rPr kumimoji="1" lang="en-US" altLang="ja-JP" dirty="0" smtClean="0"/>
                        <a:t>1</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3/2</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9/8</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27/16</a:t>
                      </a:r>
                      <a:endParaRPr kumimoji="1" lang="ja-JP" altLang="en-US" dirty="0"/>
                    </a:p>
                  </a:txBody>
                  <a:tcPr marL="99060" marR="99060"/>
                </a:tc>
              </a:tr>
              <a:tr h="460934">
                <a:tc>
                  <a:txBody>
                    <a:bodyPr/>
                    <a:lstStyle/>
                    <a:p>
                      <a:pPr algn="ctr"/>
                      <a:r>
                        <a:rPr kumimoji="1" lang="en-US" altLang="ja-JP" dirty="0" smtClean="0"/>
                        <a:t>1/5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256/135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64/45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16/15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8/5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6/5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9/5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27/20</a:t>
                      </a:r>
                      <a:endParaRPr kumimoji="1" lang="ja-JP" altLang="en-US" dirty="0"/>
                    </a:p>
                  </a:txBody>
                  <a:tcPr marL="99060" marR="99060"/>
                </a:tc>
              </a:tr>
              <a:tr h="658665">
                <a:tc>
                  <a:txBody>
                    <a:bodyPr/>
                    <a:lstStyle/>
                    <a:p>
                      <a:pPr algn="ctr"/>
                      <a:r>
                        <a:rPr kumimoji="1" lang="en-US" altLang="ja-JP" dirty="0" smtClean="0"/>
                        <a:t>1/25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1024/675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256/225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128/75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32/25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48/25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36/25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27/25</a:t>
                      </a:r>
                      <a:endParaRPr kumimoji="1" lang="ja-JP" altLang="en-US" dirty="0"/>
                    </a:p>
                  </a:txBody>
                  <a:tcPr marL="99060" marR="99060"/>
                </a:tc>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55634804"/>
              </p:ext>
            </p:extLst>
          </p:nvPr>
        </p:nvGraphicFramePr>
        <p:xfrm>
          <a:off x="226151" y="4105239"/>
          <a:ext cx="9460761" cy="2490411"/>
        </p:xfrm>
        <a:graphic>
          <a:graphicData uri="http://schemas.openxmlformats.org/drawingml/2006/table">
            <a:tbl>
              <a:tblPr firstRow="1" bandRow="1">
                <a:tableStyleId>{5940675A-B579-460E-94D1-54222C63F5DA}</a:tableStyleId>
              </a:tblPr>
              <a:tblGrid>
                <a:gridCol w="1176478"/>
                <a:gridCol w="1183469"/>
                <a:gridCol w="1183469"/>
                <a:gridCol w="1183469"/>
                <a:gridCol w="1183469"/>
                <a:gridCol w="1183469"/>
                <a:gridCol w="1183469"/>
                <a:gridCol w="1183469"/>
              </a:tblGrid>
              <a:tr h="399281">
                <a:tc>
                  <a:txBody>
                    <a:bodyPr/>
                    <a:lstStyle/>
                    <a:p>
                      <a:pPr algn="ctr"/>
                      <a:r>
                        <a:rPr kumimoji="1" lang="en-US" altLang="ja-JP" baseline="0" dirty="0" smtClean="0"/>
                        <a:t>5</a:t>
                      </a:r>
                      <a:r>
                        <a:rPr kumimoji="1" lang="en-US" altLang="ja-JP" baseline="30000" dirty="0" smtClean="0"/>
                        <a:t>j</a:t>
                      </a:r>
                      <a:r>
                        <a:rPr kumimoji="1" lang="ja-JP" altLang="en-US" baseline="0" dirty="0" smtClean="0"/>
                        <a:t>＼</a:t>
                      </a:r>
                      <a:r>
                        <a:rPr kumimoji="1" lang="en-US" altLang="ja-JP" baseline="0" dirty="0" smtClean="0"/>
                        <a:t>3</a:t>
                      </a:r>
                      <a:r>
                        <a:rPr kumimoji="1" lang="en-US" altLang="ja-JP" baseline="30000" dirty="0" smtClean="0"/>
                        <a:t>i</a:t>
                      </a:r>
                      <a:endParaRPr kumimoji="1" lang="ja-JP" altLang="en-US" dirty="0"/>
                    </a:p>
                  </a:txBody>
                  <a:tcPr marL="99060" marR="99060">
                    <a:solidFill>
                      <a:schemeClr val="bg1">
                        <a:lumMod val="50000"/>
                        <a:alpha val="60000"/>
                      </a:schemeClr>
                    </a:solidFill>
                  </a:tcPr>
                </a:tc>
                <a:tc>
                  <a:txBody>
                    <a:bodyPr/>
                    <a:lstStyle/>
                    <a:p>
                      <a:pPr algn="ctr"/>
                      <a:r>
                        <a:rPr kumimoji="1" lang="en-US" altLang="ja-JP" dirty="0" smtClean="0"/>
                        <a:t>1/27</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1/9</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1/3</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3</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9</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27</a:t>
                      </a:r>
                      <a:endParaRPr kumimoji="1" lang="ja-JP" altLang="en-US" dirty="0"/>
                    </a:p>
                  </a:txBody>
                  <a:tcPr marL="99060" marR="99060">
                    <a:solidFill>
                      <a:schemeClr val="bg1">
                        <a:lumMod val="75000"/>
                        <a:alpha val="45000"/>
                      </a:schemeClr>
                    </a:solidFill>
                  </a:tcPr>
                </a:tc>
              </a:tr>
              <a:tr h="399281">
                <a:tc>
                  <a:txBody>
                    <a:bodyPr/>
                    <a:lstStyle/>
                    <a:p>
                      <a:pPr algn="ctr"/>
                      <a:r>
                        <a:rPr kumimoji="1" lang="en-US" altLang="ja-JP" dirty="0" smtClean="0"/>
                        <a:t>25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B</a:t>
                      </a:r>
                      <a:endParaRPr kumimoji="1" lang="ja-JP" altLang="en-US" dirty="0"/>
                    </a:p>
                  </a:txBody>
                  <a:tcPr marL="99060" marR="99060"/>
                </a:tc>
                <a:tc>
                  <a:txBody>
                    <a:bodyPr/>
                    <a:lstStyle/>
                    <a:p>
                      <a:pPr algn="ctr"/>
                      <a:r>
                        <a:rPr kumimoji="1" lang="en-US" altLang="ja-JP" dirty="0" smtClean="0"/>
                        <a:t>F♯</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C♯</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G♯</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D♯</a:t>
                      </a:r>
                      <a:endParaRPr kumimoji="1" lang="ja-JP" altLang="en-US" dirty="0"/>
                    </a:p>
                  </a:txBody>
                  <a:tcPr marL="99060" marR="99060"/>
                </a:tc>
                <a:tc>
                  <a:txBody>
                    <a:bodyPr/>
                    <a:lstStyle/>
                    <a:p>
                      <a:pPr algn="ctr"/>
                      <a:r>
                        <a:rPr kumimoji="1" lang="en-US" altLang="ja-JP" dirty="0" smtClean="0"/>
                        <a:t>A♯</a:t>
                      </a:r>
                      <a:endParaRPr kumimoji="1" lang="ja-JP" altLang="en-US" dirty="0"/>
                    </a:p>
                  </a:txBody>
                  <a:tcPr marL="99060" marR="99060"/>
                </a:tc>
                <a:tc>
                  <a:txBody>
                    <a:bodyPr/>
                    <a:lstStyle/>
                    <a:p>
                      <a:pPr algn="ctr"/>
                      <a:r>
                        <a:rPr kumimoji="1" lang="en-US" altLang="ja-JP" dirty="0" smtClean="0"/>
                        <a:t>E♯</a:t>
                      </a:r>
                      <a:endParaRPr kumimoji="1" lang="ja-JP" altLang="en-US" dirty="0"/>
                    </a:p>
                  </a:txBody>
                  <a:tcPr marL="99060" marR="99060"/>
                </a:tc>
              </a:tr>
              <a:tr h="399281">
                <a:tc>
                  <a:txBody>
                    <a:bodyPr/>
                    <a:lstStyle/>
                    <a:p>
                      <a:pPr algn="ctr"/>
                      <a:r>
                        <a:rPr kumimoji="1" lang="en-US" altLang="ja-JP" dirty="0" smtClean="0"/>
                        <a:t>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G</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D</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A</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E</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B</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F♯</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C♯</a:t>
                      </a:r>
                      <a:endParaRPr kumimoji="1" lang="ja-JP" altLang="en-US" dirty="0"/>
                    </a:p>
                  </a:txBody>
                  <a:tcPr marL="99060" marR="99060"/>
                </a:tc>
              </a:tr>
              <a:tr h="399281">
                <a:tc>
                  <a:txBody>
                    <a:bodyPr/>
                    <a:lstStyle/>
                    <a:p>
                      <a:pPr algn="ctr"/>
                      <a:r>
                        <a:rPr kumimoji="1" lang="en-US" altLang="ja-JP" dirty="0" smtClean="0"/>
                        <a:t>1</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E♭</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B♭</a:t>
                      </a:r>
                      <a:endParaRPr kumimoji="1" lang="ja-JP" altLang="en-US" dirty="0"/>
                    </a:p>
                  </a:txBody>
                  <a:tcPr marL="99060" marR="99060"/>
                </a:tc>
                <a:tc>
                  <a:txBody>
                    <a:bodyPr/>
                    <a:lstStyle/>
                    <a:p>
                      <a:pPr algn="ctr"/>
                      <a:r>
                        <a:rPr kumimoji="1" lang="en-US" altLang="ja-JP" dirty="0" smtClean="0"/>
                        <a:t>F</a:t>
                      </a:r>
                      <a:endParaRPr kumimoji="1" lang="ja-JP" altLang="en-US" dirty="0"/>
                    </a:p>
                  </a:txBody>
                  <a:tcPr marL="99060" marR="99060"/>
                </a:tc>
                <a:tc>
                  <a:txBody>
                    <a:bodyPr/>
                    <a:lstStyle/>
                    <a:p>
                      <a:pPr algn="ctr"/>
                      <a:r>
                        <a:rPr kumimoji="1" lang="en-US" altLang="ja-JP" dirty="0" smtClean="0"/>
                        <a:t>C</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G</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D</a:t>
                      </a:r>
                      <a:endParaRPr kumimoji="1" lang="ja-JP" altLang="en-US" dirty="0"/>
                    </a:p>
                  </a:txBody>
                  <a:tcPr marL="99060" marR="99060"/>
                </a:tc>
                <a:tc>
                  <a:txBody>
                    <a:bodyPr/>
                    <a:lstStyle/>
                    <a:p>
                      <a:pPr algn="ctr"/>
                      <a:r>
                        <a:rPr kumimoji="1" lang="en-US" altLang="ja-JP" dirty="0" smtClean="0"/>
                        <a:t>A</a:t>
                      </a:r>
                      <a:endParaRPr kumimoji="1" lang="ja-JP" altLang="en-US" dirty="0"/>
                    </a:p>
                  </a:txBody>
                  <a:tcPr marL="99060" marR="99060"/>
                </a:tc>
              </a:tr>
              <a:tr h="394524">
                <a:tc>
                  <a:txBody>
                    <a:bodyPr/>
                    <a:lstStyle/>
                    <a:p>
                      <a:pPr algn="ctr"/>
                      <a:r>
                        <a:rPr kumimoji="1" lang="en-US" altLang="ja-JP" dirty="0" smtClean="0"/>
                        <a:t>1/5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C♭</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G♭</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D♭</a:t>
                      </a:r>
                      <a:endParaRPr kumimoji="1" lang="ja-JP" altLang="en-US" dirty="0"/>
                    </a:p>
                  </a:txBody>
                  <a:tcPr marL="99060" marR="99060"/>
                </a:tc>
                <a:tc>
                  <a:txBody>
                    <a:bodyPr/>
                    <a:lstStyle/>
                    <a:p>
                      <a:pPr algn="ctr"/>
                      <a:r>
                        <a:rPr kumimoji="1" lang="en-US" altLang="ja-JP" dirty="0" smtClean="0"/>
                        <a:t>A♭</a:t>
                      </a:r>
                      <a:endParaRPr kumimoji="1" lang="ja-JP" altLang="en-US" dirty="0"/>
                    </a:p>
                  </a:txBody>
                  <a:tcPr marL="99060" marR="99060"/>
                </a:tc>
                <a:tc>
                  <a:txBody>
                    <a:bodyPr/>
                    <a:lstStyle/>
                    <a:p>
                      <a:pPr algn="ctr"/>
                      <a:r>
                        <a:rPr kumimoji="1" lang="en-US" altLang="ja-JP" dirty="0" smtClean="0"/>
                        <a:t>E♭</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B♭</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F</a:t>
                      </a:r>
                      <a:endParaRPr kumimoji="1" lang="ja-JP" altLang="en-US" dirty="0"/>
                    </a:p>
                  </a:txBody>
                  <a:tcPr marL="99060" marR="99060"/>
                </a:tc>
              </a:tr>
              <a:tr h="498763">
                <a:tc>
                  <a:txBody>
                    <a:bodyPr/>
                    <a:lstStyle/>
                    <a:p>
                      <a:pPr algn="ctr"/>
                      <a:r>
                        <a:rPr kumimoji="1" lang="en-US" altLang="ja-JP" dirty="0" smtClean="0"/>
                        <a:t>1/25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A♭♭</a:t>
                      </a:r>
                      <a:endParaRPr kumimoji="1" lang="ja-JP" altLang="en-US" dirty="0"/>
                    </a:p>
                  </a:txBody>
                  <a:tcPr marL="99060" marR="99060"/>
                </a:tc>
                <a:tc>
                  <a:txBody>
                    <a:bodyPr/>
                    <a:lstStyle/>
                    <a:p>
                      <a:pPr algn="ctr"/>
                      <a:r>
                        <a:rPr kumimoji="1" lang="en-US" altLang="ja-JP" dirty="0" smtClean="0"/>
                        <a:t>E♭♭</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B♭♭</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F♭</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C♭</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G♭</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D♭</a:t>
                      </a:r>
                      <a:endParaRPr kumimoji="1" lang="ja-JP" altLang="en-US" dirty="0"/>
                    </a:p>
                  </a:txBody>
                  <a:tcPr marL="99060" marR="99060"/>
                </a:tc>
              </a:tr>
            </a:tbl>
          </a:graphicData>
        </a:graphic>
      </p:graphicFrame>
      <p:sp>
        <p:nvSpPr>
          <p:cNvPr id="5" name="下矢印 4"/>
          <p:cNvSpPr/>
          <p:nvPr/>
        </p:nvSpPr>
        <p:spPr>
          <a:xfrm>
            <a:off x="4485380" y="2948474"/>
            <a:ext cx="1036538" cy="1252443"/>
          </a:xfrm>
          <a:prstGeom prst="downArrow">
            <a:avLst/>
          </a:prstGeom>
          <a:solidFill>
            <a:schemeClr val="tx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endParaRPr lang="ja-JP" altLang="en-US" sz="1800" b="0" dirty="0">
              <a:solidFill>
                <a:prstClr val="white"/>
              </a:solidFill>
              <a:latin typeface="Calibri"/>
              <a:ea typeface="ＭＳ Ｐゴシック"/>
            </a:endParaRPr>
          </a:p>
        </p:txBody>
      </p:sp>
      <p:sp>
        <p:nvSpPr>
          <p:cNvPr id="6" name="テキスト ボックス 5"/>
          <p:cNvSpPr txBox="1"/>
          <p:nvPr/>
        </p:nvSpPr>
        <p:spPr>
          <a:xfrm>
            <a:off x="5371148" y="3174585"/>
            <a:ext cx="2204997" cy="400110"/>
          </a:xfrm>
          <a:prstGeom prst="rect">
            <a:avLst/>
          </a:prstGeom>
          <a:noFill/>
        </p:spPr>
        <p:txBody>
          <a:bodyPr wrap="square" rtlCol="0">
            <a:spAutoFit/>
          </a:bodyPr>
          <a:lstStyle/>
          <a:p>
            <a:pPr defTabSz="457200" fontAlgn="auto">
              <a:lnSpc>
                <a:spcPct val="100000"/>
              </a:lnSpc>
              <a:spcBef>
                <a:spcPts val="0"/>
              </a:spcBef>
              <a:spcAft>
                <a:spcPts val="0"/>
              </a:spcAft>
            </a:pPr>
            <a:r>
              <a:rPr lang="ja-JP" altLang="en-US" sz="2000" b="0" dirty="0" smtClean="0">
                <a:solidFill>
                  <a:prstClr val="black"/>
                </a:solidFill>
                <a:latin typeface="Calibri"/>
                <a:ea typeface="ＭＳ Ｐゴシック"/>
                <a:cs typeface="+mn-cs"/>
              </a:rPr>
              <a:t>音名に置き換え</a:t>
            </a:r>
            <a:endParaRPr lang="ja-JP" altLang="en-US" sz="2000" b="0" dirty="0">
              <a:solidFill>
                <a:prstClr val="black"/>
              </a:solidFill>
              <a:latin typeface="Calibri"/>
              <a:ea typeface="ＭＳ Ｐゴシック"/>
              <a:cs typeface="+mn-cs"/>
            </a:endParaRPr>
          </a:p>
        </p:txBody>
      </p:sp>
      <p:sp>
        <p:nvSpPr>
          <p:cNvPr id="9" name="スライド番号プレースホルダー 8"/>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91</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4030127786"/>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graphicFrame>
        <p:nvGraphicFramePr>
          <p:cNvPr id="3" name="表 2"/>
          <p:cNvGraphicFramePr>
            <a:graphicFrameLocks noGrp="1"/>
          </p:cNvGraphicFramePr>
          <p:nvPr>
            <p:extLst>
              <p:ext uri="{D42A27DB-BD31-4B8C-83A1-F6EECF244321}">
                <p14:modId xmlns:p14="http://schemas.microsoft.com/office/powerpoint/2010/main" val="2622581361"/>
              </p:ext>
            </p:extLst>
          </p:nvPr>
        </p:nvGraphicFramePr>
        <p:xfrm>
          <a:off x="226151" y="140513"/>
          <a:ext cx="9460762" cy="2769002"/>
        </p:xfrm>
        <a:graphic>
          <a:graphicData uri="http://schemas.openxmlformats.org/drawingml/2006/table">
            <a:tbl>
              <a:tblPr firstRow="1" bandRow="1">
                <a:tableStyleId>{5940675A-B579-460E-94D1-54222C63F5DA}</a:tableStyleId>
              </a:tblPr>
              <a:tblGrid>
                <a:gridCol w="1187311"/>
                <a:gridCol w="1172637"/>
                <a:gridCol w="1183469"/>
                <a:gridCol w="1183469"/>
                <a:gridCol w="1183469"/>
                <a:gridCol w="1183469"/>
                <a:gridCol w="1183469"/>
                <a:gridCol w="1183469"/>
              </a:tblGrid>
              <a:tr h="380917">
                <a:tc>
                  <a:txBody>
                    <a:bodyPr/>
                    <a:lstStyle/>
                    <a:p>
                      <a:pPr algn="ctr"/>
                      <a:r>
                        <a:rPr kumimoji="1" lang="en-US" altLang="ja-JP" baseline="0" dirty="0" smtClean="0"/>
                        <a:t>5</a:t>
                      </a:r>
                      <a:r>
                        <a:rPr kumimoji="1" lang="en-US" altLang="ja-JP" baseline="30000" dirty="0" smtClean="0"/>
                        <a:t>j</a:t>
                      </a:r>
                      <a:r>
                        <a:rPr kumimoji="1" lang="ja-JP" altLang="en-US" baseline="0" dirty="0" smtClean="0"/>
                        <a:t>＼</a:t>
                      </a:r>
                      <a:r>
                        <a:rPr kumimoji="1" lang="en-US" altLang="ja-JP" baseline="0" dirty="0" smtClean="0"/>
                        <a:t>3</a:t>
                      </a:r>
                      <a:r>
                        <a:rPr kumimoji="1" lang="en-US" altLang="ja-JP" baseline="30000" dirty="0" smtClean="0"/>
                        <a:t>i</a:t>
                      </a:r>
                      <a:endParaRPr kumimoji="1" lang="ja-JP" altLang="en-US" dirty="0"/>
                    </a:p>
                  </a:txBody>
                  <a:tcPr marL="99060" marR="99060">
                    <a:solidFill>
                      <a:schemeClr val="bg1">
                        <a:lumMod val="50000"/>
                        <a:alpha val="60000"/>
                      </a:schemeClr>
                    </a:solidFill>
                  </a:tcPr>
                </a:tc>
                <a:tc>
                  <a:txBody>
                    <a:bodyPr/>
                    <a:lstStyle/>
                    <a:p>
                      <a:pPr algn="ctr"/>
                      <a:r>
                        <a:rPr kumimoji="1" lang="en-US" altLang="ja-JP" dirty="0" smtClean="0"/>
                        <a:t>1/27</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1/9</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1/3</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3</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9</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27</a:t>
                      </a:r>
                      <a:endParaRPr kumimoji="1" lang="ja-JP" altLang="en-US" dirty="0"/>
                    </a:p>
                  </a:txBody>
                  <a:tcPr marL="99060" marR="99060">
                    <a:solidFill>
                      <a:schemeClr val="bg1">
                        <a:lumMod val="75000"/>
                        <a:alpha val="45000"/>
                      </a:schemeClr>
                    </a:solidFill>
                  </a:tcPr>
                </a:tc>
              </a:tr>
              <a:tr h="380917">
                <a:tc>
                  <a:txBody>
                    <a:bodyPr/>
                    <a:lstStyle/>
                    <a:p>
                      <a:pPr algn="ctr"/>
                      <a:r>
                        <a:rPr kumimoji="1" lang="en-US" altLang="ja-JP" dirty="0" smtClean="0"/>
                        <a:t>25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50/27</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25/18</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25/24</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25/16</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75/64</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225/128</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675/512</a:t>
                      </a:r>
                      <a:endParaRPr kumimoji="1" lang="ja-JP" altLang="en-US" dirty="0"/>
                    </a:p>
                  </a:txBody>
                  <a:tcPr marL="99060" marR="99060"/>
                </a:tc>
              </a:tr>
              <a:tr h="506652">
                <a:tc>
                  <a:txBody>
                    <a:bodyPr/>
                    <a:lstStyle/>
                    <a:p>
                      <a:pPr algn="ctr"/>
                      <a:r>
                        <a:rPr kumimoji="1" lang="en-US" altLang="ja-JP" dirty="0" smtClean="0"/>
                        <a:t>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40/27</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10/9</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5/3</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5/4</a:t>
                      </a:r>
                      <a:endParaRPr kumimoji="1" lang="ja-JP" altLang="en-US" dirty="0"/>
                    </a:p>
                  </a:txBody>
                  <a:tcPr marL="99060" marR="99060">
                    <a:solidFill>
                      <a:schemeClr val="accent1">
                        <a:lumMod val="40000"/>
                        <a:lumOff val="60000"/>
                        <a:alpha val="45000"/>
                      </a:schemeClr>
                    </a:solidFill>
                  </a:tcPr>
                </a:tc>
                <a:tc>
                  <a:txBody>
                    <a:bodyPr/>
                    <a:lstStyle/>
                    <a:p>
                      <a:pPr algn="ctr"/>
                      <a:r>
                        <a:rPr kumimoji="1" lang="en-US" altLang="ja-JP" sz="1800" kern="1200" dirty="0" smtClean="0">
                          <a:solidFill>
                            <a:schemeClr val="tx1"/>
                          </a:solidFill>
                          <a:latin typeface="+mn-lt"/>
                          <a:ea typeface="+mn-ea"/>
                          <a:cs typeface="+mn-cs"/>
                        </a:rPr>
                        <a:t>15/8</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45/32</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135//128</a:t>
                      </a:r>
                      <a:endParaRPr kumimoji="1" lang="ja-JP" altLang="en-US" dirty="0"/>
                    </a:p>
                  </a:txBody>
                  <a:tcPr marL="99060" marR="99060"/>
                </a:tc>
              </a:tr>
              <a:tr h="380917">
                <a:tc>
                  <a:txBody>
                    <a:bodyPr/>
                    <a:lstStyle/>
                    <a:p>
                      <a:pPr algn="ctr"/>
                      <a:r>
                        <a:rPr kumimoji="1" lang="en-US" altLang="ja-JP" dirty="0" smtClean="0"/>
                        <a:t>1</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32/27</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16/9</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4/3</a:t>
                      </a:r>
                      <a:endParaRPr kumimoji="1" lang="ja-JP" altLang="en-US" dirty="0"/>
                    </a:p>
                  </a:txBody>
                  <a:tcPr marL="99060" marR="99060"/>
                </a:tc>
                <a:tc>
                  <a:txBody>
                    <a:bodyPr/>
                    <a:lstStyle/>
                    <a:p>
                      <a:pPr algn="ctr"/>
                      <a:r>
                        <a:rPr kumimoji="1" lang="en-US" altLang="ja-JP" dirty="0" smtClean="0"/>
                        <a:t>1</a:t>
                      </a:r>
                      <a:endParaRPr kumimoji="1" lang="ja-JP" altLang="en-US" dirty="0"/>
                    </a:p>
                  </a:txBody>
                  <a:tcPr marL="99060" marR="99060">
                    <a:solidFill>
                      <a:schemeClr val="accent1">
                        <a:lumMod val="40000"/>
                        <a:lumOff val="60000"/>
                        <a:alpha val="45000"/>
                      </a:schemeClr>
                    </a:solidFill>
                  </a:tcPr>
                </a:tc>
                <a:tc>
                  <a:txBody>
                    <a:bodyPr/>
                    <a:lstStyle/>
                    <a:p>
                      <a:pPr algn="ctr"/>
                      <a:r>
                        <a:rPr kumimoji="1" lang="en-US" altLang="ja-JP" sz="1800" kern="1200" dirty="0" smtClean="0">
                          <a:solidFill>
                            <a:schemeClr val="tx1"/>
                          </a:solidFill>
                          <a:latin typeface="+mn-lt"/>
                          <a:ea typeface="+mn-ea"/>
                          <a:cs typeface="+mn-cs"/>
                        </a:rPr>
                        <a:t>3/2</a:t>
                      </a:r>
                      <a:endParaRPr kumimoji="1" lang="ja-JP" altLang="en-US" dirty="0"/>
                    </a:p>
                  </a:txBody>
                  <a:tcPr marL="99060" marR="99060">
                    <a:solidFill>
                      <a:schemeClr val="accent1">
                        <a:lumMod val="40000"/>
                        <a:lumOff val="60000"/>
                        <a:alpha val="45000"/>
                      </a:schemeClr>
                    </a:solidFill>
                  </a:tcPr>
                </a:tc>
                <a:tc>
                  <a:txBody>
                    <a:bodyPr/>
                    <a:lstStyle/>
                    <a:p>
                      <a:pPr algn="ctr"/>
                      <a:r>
                        <a:rPr kumimoji="1" lang="en-US" altLang="ja-JP" sz="1800" kern="1200" dirty="0" smtClean="0">
                          <a:solidFill>
                            <a:schemeClr val="tx1"/>
                          </a:solidFill>
                          <a:latin typeface="+mn-lt"/>
                          <a:ea typeface="+mn-ea"/>
                          <a:cs typeface="+mn-cs"/>
                        </a:rPr>
                        <a:t>9/8</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27/16</a:t>
                      </a:r>
                      <a:endParaRPr kumimoji="1" lang="ja-JP" altLang="en-US" dirty="0"/>
                    </a:p>
                  </a:txBody>
                  <a:tcPr marL="99060" marR="99060"/>
                </a:tc>
              </a:tr>
              <a:tr h="460934">
                <a:tc>
                  <a:txBody>
                    <a:bodyPr/>
                    <a:lstStyle/>
                    <a:p>
                      <a:pPr algn="ctr"/>
                      <a:r>
                        <a:rPr kumimoji="1" lang="en-US" altLang="ja-JP" dirty="0" smtClean="0"/>
                        <a:t>1/5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256/135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64/45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16/15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8/5</a:t>
                      </a:r>
                      <a:endParaRPr kumimoji="1" lang="ja-JP" altLang="en-US" dirty="0"/>
                    </a:p>
                  </a:txBody>
                  <a:tcPr marL="99060" marR="99060">
                    <a:noFill/>
                  </a:tcPr>
                </a:tc>
                <a:tc>
                  <a:txBody>
                    <a:bodyPr/>
                    <a:lstStyle/>
                    <a:p>
                      <a:pPr algn="ctr"/>
                      <a:r>
                        <a:rPr kumimoji="1" lang="en-US" altLang="ja-JP" sz="1800" kern="1200" dirty="0" smtClean="0">
                          <a:solidFill>
                            <a:schemeClr val="tx1"/>
                          </a:solidFill>
                          <a:latin typeface="+mn-lt"/>
                          <a:ea typeface="+mn-ea"/>
                          <a:cs typeface="+mn-cs"/>
                        </a:rPr>
                        <a:t>6/5</a:t>
                      </a:r>
                      <a:endParaRPr kumimoji="1" lang="ja-JP" altLang="en-US" dirty="0"/>
                    </a:p>
                  </a:txBody>
                  <a:tcPr marL="99060" marR="99060">
                    <a:noFill/>
                  </a:tcPr>
                </a:tc>
                <a:tc>
                  <a:txBody>
                    <a:bodyPr/>
                    <a:lstStyle/>
                    <a:p>
                      <a:pPr algn="ctr"/>
                      <a:r>
                        <a:rPr kumimoji="1" lang="en-US" altLang="ja-JP" sz="1800" kern="1200" dirty="0" smtClean="0">
                          <a:solidFill>
                            <a:schemeClr val="tx1"/>
                          </a:solidFill>
                          <a:latin typeface="+mn-lt"/>
                          <a:ea typeface="+mn-ea"/>
                          <a:cs typeface="+mn-cs"/>
                        </a:rPr>
                        <a:t>9/5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27/20</a:t>
                      </a:r>
                      <a:endParaRPr kumimoji="1" lang="ja-JP" altLang="en-US" dirty="0"/>
                    </a:p>
                  </a:txBody>
                  <a:tcPr marL="99060" marR="99060"/>
                </a:tc>
              </a:tr>
              <a:tr h="658665">
                <a:tc>
                  <a:txBody>
                    <a:bodyPr/>
                    <a:lstStyle/>
                    <a:p>
                      <a:pPr algn="ctr"/>
                      <a:r>
                        <a:rPr kumimoji="1" lang="en-US" altLang="ja-JP" dirty="0" smtClean="0"/>
                        <a:t>1/25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1024/675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256/225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128/75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32/25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48/25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36/25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27/25</a:t>
                      </a:r>
                      <a:endParaRPr kumimoji="1" lang="ja-JP" altLang="en-US" dirty="0"/>
                    </a:p>
                  </a:txBody>
                  <a:tcPr marL="99060" marR="99060"/>
                </a:tc>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615772184"/>
              </p:ext>
            </p:extLst>
          </p:nvPr>
        </p:nvGraphicFramePr>
        <p:xfrm>
          <a:off x="226151" y="4105239"/>
          <a:ext cx="9460761" cy="2490411"/>
        </p:xfrm>
        <a:graphic>
          <a:graphicData uri="http://schemas.openxmlformats.org/drawingml/2006/table">
            <a:tbl>
              <a:tblPr firstRow="1" bandRow="1">
                <a:tableStyleId>{5940675A-B579-460E-94D1-54222C63F5DA}</a:tableStyleId>
              </a:tblPr>
              <a:tblGrid>
                <a:gridCol w="1176478"/>
                <a:gridCol w="1183469"/>
                <a:gridCol w="1183469"/>
                <a:gridCol w="1183469"/>
                <a:gridCol w="1183469"/>
                <a:gridCol w="1183469"/>
                <a:gridCol w="1183469"/>
                <a:gridCol w="1183469"/>
              </a:tblGrid>
              <a:tr h="399281">
                <a:tc>
                  <a:txBody>
                    <a:bodyPr/>
                    <a:lstStyle/>
                    <a:p>
                      <a:pPr algn="ctr"/>
                      <a:r>
                        <a:rPr kumimoji="1" lang="en-US" altLang="ja-JP" baseline="0" dirty="0" smtClean="0"/>
                        <a:t>5</a:t>
                      </a:r>
                      <a:r>
                        <a:rPr kumimoji="1" lang="en-US" altLang="ja-JP" baseline="30000" dirty="0" smtClean="0"/>
                        <a:t>j</a:t>
                      </a:r>
                      <a:r>
                        <a:rPr kumimoji="1" lang="ja-JP" altLang="en-US" baseline="0" dirty="0" smtClean="0"/>
                        <a:t>＼</a:t>
                      </a:r>
                      <a:r>
                        <a:rPr kumimoji="1" lang="en-US" altLang="ja-JP" baseline="0" dirty="0" smtClean="0"/>
                        <a:t>3</a:t>
                      </a:r>
                      <a:r>
                        <a:rPr kumimoji="1" lang="en-US" altLang="ja-JP" baseline="30000" dirty="0" smtClean="0"/>
                        <a:t>i</a:t>
                      </a:r>
                      <a:endParaRPr kumimoji="1" lang="ja-JP" altLang="en-US" dirty="0"/>
                    </a:p>
                  </a:txBody>
                  <a:tcPr marL="99060" marR="99060">
                    <a:solidFill>
                      <a:schemeClr val="bg1">
                        <a:lumMod val="50000"/>
                        <a:alpha val="60000"/>
                      </a:schemeClr>
                    </a:solidFill>
                  </a:tcPr>
                </a:tc>
                <a:tc>
                  <a:txBody>
                    <a:bodyPr/>
                    <a:lstStyle/>
                    <a:p>
                      <a:pPr algn="ctr"/>
                      <a:r>
                        <a:rPr kumimoji="1" lang="en-US" altLang="ja-JP" dirty="0" smtClean="0"/>
                        <a:t>1/27</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1/9</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1/3</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3</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9</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27</a:t>
                      </a:r>
                      <a:endParaRPr kumimoji="1" lang="ja-JP" altLang="en-US" dirty="0"/>
                    </a:p>
                  </a:txBody>
                  <a:tcPr marL="99060" marR="99060">
                    <a:solidFill>
                      <a:schemeClr val="bg1">
                        <a:lumMod val="75000"/>
                        <a:alpha val="45000"/>
                      </a:schemeClr>
                    </a:solidFill>
                  </a:tcPr>
                </a:tc>
              </a:tr>
              <a:tr h="399281">
                <a:tc>
                  <a:txBody>
                    <a:bodyPr/>
                    <a:lstStyle/>
                    <a:p>
                      <a:pPr algn="ctr"/>
                      <a:r>
                        <a:rPr kumimoji="1" lang="en-US" altLang="ja-JP" dirty="0" smtClean="0"/>
                        <a:t>25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B</a:t>
                      </a:r>
                      <a:endParaRPr kumimoji="1" lang="ja-JP" altLang="en-US" dirty="0"/>
                    </a:p>
                  </a:txBody>
                  <a:tcPr marL="99060" marR="99060"/>
                </a:tc>
                <a:tc>
                  <a:txBody>
                    <a:bodyPr/>
                    <a:lstStyle/>
                    <a:p>
                      <a:pPr algn="ctr"/>
                      <a:r>
                        <a:rPr kumimoji="1" lang="en-US" altLang="ja-JP" dirty="0" smtClean="0"/>
                        <a:t>F♯</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C♯</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G♯</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D♯</a:t>
                      </a:r>
                      <a:endParaRPr kumimoji="1" lang="ja-JP" altLang="en-US" dirty="0"/>
                    </a:p>
                  </a:txBody>
                  <a:tcPr marL="99060" marR="99060"/>
                </a:tc>
                <a:tc>
                  <a:txBody>
                    <a:bodyPr/>
                    <a:lstStyle/>
                    <a:p>
                      <a:pPr algn="ctr"/>
                      <a:r>
                        <a:rPr kumimoji="1" lang="en-US" altLang="ja-JP" dirty="0" smtClean="0"/>
                        <a:t>A♯</a:t>
                      </a:r>
                      <a:endParaRPr kumimoji="1" lang="ja-JP" altLang="en-US" dirty="0"/>
                    </a:p>
                  </a:txBody>
                  <a:tcPr marL="99060" marR="99060"/>
                </a:tc>
                <a:tc>
                  <a:txBody>
                    <a:bodyPr/>
                    <a:lstStyle/>
                    <a:p>
                      <a:pPr algn="ctr"/>
                      <a:r>
                        <a:rPr kumimoji="1" lang="en-US" altLang="ja-JP" dirty="0" smtClean="0"/>
                        <a:t>E♯</a:t>
                      </a:r>
                      <a:endParaRPr kumimoji="1" lang="ja-JP" altLang="en-US" dirty="0"/>
                    </a:p>
                  </a:txBody>
                  <a:tcPr marL="99060" marR="99060"/>
                </a:tc>
              </a:tr>
              <a:tr h="399281">
                <a:tc>
                  <a:txBody>
                    <a:bodyPr/>
                    <a:lstStyle/>
                    <a:p>
                      <a:pPr algn="ctr"/>
                      <a:r>
                        <a:rPr kumimoji="1" lang="en-US" altLang="ja-JP" dirty="0" smtClean="0"/>
                        <a:t>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G</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D</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A</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E</a:t>
                      </a:r>
                      <a:endParaRPr kumimoji="1" lang="ja-JP" altLang="en-US" dirty="0"/>
                    </a:p>
                  </a:txBody>
                  <a:tcPr marL="99060" marR="99060">
                    <a:solidFill>
                      <a:schemeClr val="accent1">
                        <a:lumMod val="40000"/>
                        <a:lumOff val="60000"/>
                        <a:alpha val="45000"/>
                      </a:schemeClr>
                    </a:solidFill>
                  </a:tcPr>
                </a:tc>
                <a:tc>
                  <a:txBody>
                    <a:bodyPr/>
                    <a:lstStyle/>
                    <a:p>
                      <a:pPr algn="ctr"/>
                      <a:r>
                        <a:rPr kumimoji="1" lang="en-US" altLang="ja-JP" sz="1800" kern="1200" dirty="0" smtClean="0">
                          <a:solidFill>
                            <a:schemeClr val="tx1"/>
                          </a:solidFill>
                          <a:latin typeface="+mn-lt"/>
                          <a:ea typeface="+mn-ea"/>
                          <a:cs typeface="+mn-cs"/>
                        </a:rPr>
                        <a:t>B</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F♯</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C♯</a:t>
                      </a:r>
                      <a:endParaRPr kumimoji="1" lang="ja-JP" altLang="en-US" dirty="0"/>
                    </a:p>
                  </a:txBody>
                  <a:tcPr marL="99060" marR="99060"/>
                </a:tc>
              </a:tr>
              <a:tr h="399281">
                <a:tc>
                  <a:txBody>
                    <a:bodyPr/>
                    <a:lstStyle/>
                    <a:p>
                      <a:pPr algn="ctr"/>
                      <a:r>
                        <a:rPr kumimoji="1" lang="en-US" altLang="ja-JP" dirty="0" smtClean="0"/>
                        <a:t>1</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E♭</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B♭</a:t>
                      </a:r>
                      <a:endParaRPr kumimoji="1" lang="ja-JP" altLang="en-US" dirty="0"/>
                    </a:p>
                  </a:txBody>
                  <a:tcPr marL="99060" marR="99060"/>
                </a:tc>
                <a:tc>
                  <a:txBody>
                    <a:bodyPr/>
                    <a:lstStyle/>
                    <a:p>
                      <a:pPr algn="ctr"/>
                      <a:r>
                        <a:rPr kumimoji="1" lang="en-US" altLang="ja-JP" dirty="0" smtClean="0"/>
                        <a:t>F</a:t>
                      </a:r>
                      <a:endParaRPr kumimoji="1" lang="ja-JP" altLang="en-US" dirty="0"/>
                    </a:p>
                  </a:txBody>
                  <a:tcPr marL="99060" marR="99060"/>
                </a:tc>
                <a:tc>
                  <a:txBody>
                    <a:bodyPr/>
                    <a:lstStyle/>
                    <a:p>
                      <a:pPr algn="ctr"/>
                      <a:r>
                        <a:rPr kumimoji="1" lang="en-US" altLang="ja-JP" dirty="0" smtClean="0"/>
                        <a:t>C</a:t>
                      </a:r>
                      <a:endParaRPr kumimoji="1" lang="ja-JP" altLang="en-US" dirty="0"/>
                    </a:p>
                  </a:txBody>
                  <a:tcPr marL="99060" marR="99060">
                    <a:solidFill>
                      <a:schemeClr val="accent1">
                        <a:lumMod val="40000"/>
                        <a:lumOff val="60000"/>
                        <a:alpha val="45000"/>
                      </a:schemeClr>
                    </a:solidFill>
                  </a:tcPr>
                </a:tc>
                <a:tc>
                  <a:txBody>
                    <a:bodyPr/>
                    <a:lstStyle/>
                    <a:p>
                      <a:pPr algn="ctr"/>
                      <a:r>
                        <a:rPr kumimoji="1" lang="en-US" altLang="ja-JP" sz="1800" kern="1200" dirty="0" smtClean="0">
                          <a:solidFill>
                            <a:schemeClr val="tx1"/>
                          </a:solidFill>
                          <a:latin typeface="+mn-lt"/>
                          <a:ea typeface="+mn-ea"/>
                          <a:cs typeface="+mn-cs"/>
                        </a:rPr>
                        <a:t>G</a:t>
                      </a:r>
                      <a:endParaRPr kumimoji="1" lang="ja-JP" altLang="en-US" dirty="0"/>
                    </a:p>
                  </a:txBody>
                  <a:tcPr marL="99060" marR="99060">
                    <a:solidFill>
                      <a:schemeClr val="accent1">
                        <a:lumMod val="40000"/>
                        <a:lumOff val="60000"/>
                        <a:alpha val="45000"/>
                      </a:schemeClr>
                    </a:solidFill>
                  </a:tcPr>
                </a:tc>
                <a:tc>
                  <a:txBody>
                    <a:bodyPr/>
                    <a:lstStyle/>
                    <a:p>
                      <a:pPr algn="ctr"/>
                      <a:r>
                        <a:rPr kumimoji="1" lang="en-US" altLang="ja-JP" sz="1800" kern="1200" dirty="0" smtClean="0">
                          <a:solidFill>
                            <a:schemeClr val="tx1"/>
                          </a:solidFill>
                          <a:latin typeface="+mn-lt"/>
                          <a:ea typeface="+mn-ea"/>
                          <a:cs typeface="+mn-cs"/>
                        </a:rPr>
                        <a:t>D</a:t>
                      </a:r>
                      <a:endParaRPr kumimoji="1" lang="ja-JP" altLang="en-US" dirty="0"/>
                    </a:p>
                  </a:txBody>
                  <a:tcPr marL="99060" marR="99060"/>
                </a:tc>
                <a:tc>
                  <a:txBody>
                    <a:bodyPr/>
                    <a:lstStyle/>
                    <a:p>
                      <a:pPr algn="ctr"/>
                      <a:r>
                        <a:rPr kumimoji="1" lang="en-US" altLang="ja-JP" dirty="0" smtClean="0"/>
                        <a:t>A</a:t>
                      </a:r>
                      <a:endParaRPr kumimoji="1" lang="ja-JP" altLang="en-US" dirty="0"/>
                    </a:p>
                  </a:txBody>
                  <a:tcPr marL="99060" marR="99060"/>
                </a:tc>
              </a:tr>
              <a:tr h="394524">
                <a:tc>
                  <a:txBody>
                    <a:bodyPr/>
                    <a:lstStyle/>
                    <a:p>
                      <a:pPr algn="ctr"/>
                      <a:r>
                        <a:rPr kumimoji="1" lang="en-US" altLang="ja-JP" dirty="0" smtClean="0"/>
                        <a:t>1/5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C♭</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G♭</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D♭</a:t>
                      </a:r>
                      <a:endParaRPr kumimoji="1" lang="ja-JP" altLang="en-US" dirty="0"/>
                    </a:p>
                  </a:txBody>
                  <a:tcPr marL="99060" marR="99060"/>
                </a:tc>
                <a:tc>
                  <a:txBody>
                    <a:bodyPr/>
                    <a:lstStyle/>
                    <a:p>
                      <a:pPr algn="ctr"/>
                      <a:r>
                        <a:rPr kumimoji="1" lang="en-US" altLang="ja-JP" dirty="0" smtClean="0"/>
                        <a:t>A♭</a:t>
                      </a:r>
                      <a:endParaRPr kumimoji="1" lang="ja-JP" altLang="en-US" dirty="0"/>
                    </a:p>
                  </a:txBody>
                  <a:tcPr marL="99060" marR="99060"/>
                </a:tc>
                <a:tc>
                  <a:txBody>
                    <a:bodyPr/>
                    <a:lstStyle/>
                    <a:p>
                      <a:pPr algn="ctr"/>
                      <a:r>
                        <a:rPr kumimoji="1" lang="en-US" altLang="ja-JP" dirty="0" smtClean="0"/>
                        <a:t>E♭</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B♭</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F</a:t>
                      </a:r>
                      <a:endParaRPr kumimoji="1" lang="ja-JP" altLang="en-US" dirty="0"/>
                    </a:p>
                  </a:txBody>
                  <a:tcPr marL="99060" marR="99060"/>
                </a:tc>
              </a:tr>
              <a:tr h="498763">
                <a:tc>
                  <a:txBody>
                    <a:bodyPr/>
                    <a:lstStyle/>
                    <a:p>
                      <a:pPr algn="ctr"/>
                      <a:r>
                        <a:rPr kumimoji="1" lang="en-US" altLang="ja-JP" dirty="0" smtClean="0"/>
                        <a:t>1/25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A♭♭</a:t>
                      </a:r>
                      <a:endParaRPr kumimoji="1" lang="ja-JP" altLang="en-US" dirty="0"/>
                    </a:p>
                  </a:txBody>
                  <a:tcPr marL="99060" marR="99060"/>
                </a:tc>
                <a:tc>
                  <a:txBody>
                    <a:bodyPr/>
                    <a:lstStyle/>
                    <a:p>
                      <a:pPr algn="ctr"/>
                      <a:r>
                        <a:rPr kumimoji="1" lang="en-US" altLang="ja-JP" dirty="0" smtClean="0"/>
                        <a:t>E♭♭</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B♭♭</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F♭</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C♭</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G♭</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D♭</a:t>
                      </a:r>
                      <a:endParaRPr kumimoji="1" lang="ja-JP" altLang="en-US" dirty="0"/>
                    </a:p>
                  </a:txBody>
                  <a:tcPr marL="99060" marR="99060"/>
                </a:tc>
              </a:tr>
            </a:tbl>
          </a:graphicData>
        </a:graphic>
      </p:graphicFrame>
      <p:sp>
        <p:nvSpPr>
          <p:cNvPr id="5" name="下矢印 4"/>
          <p:cNvSpPr/>
          <p:nvPr/>
        </p:nvSpPr>
        <p:spPr>
          <a:xfrm>
            <a:off x="4485380" y="2948474"/>
            <a:ext cx="1036538" cy="1252443"/>
          </a:xfrm>
          <a:prstGeom prst="downArrow">
            <a:avLst/>
          </a:prstGeom>
          <a:solidFill>
            <a:schemeClr val="tx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endParaRPr lang="ja-JP" altLang="en-US" sz="1800" b="0" dirty="0">
              <a:solidFill>
                <a:prstClr val="white"/>
              </a:solidFill>
              <a:latin typeface="Calibri"/>
              <a:ea typeface="ＭＳ Ｐゴシック"/>
            </a:endParaRPr>
          </a:p>
        </p:txBody>
      </p:sp>
      <p:sp>
        <p:nvSpPr>
          <p:cNvPr id="6" name="テキスト ボックス 5"/>
          <p:cNvSpPr txBox="1"/>
          <p:nvPr/>
        </p:nvSpPr>
        <p:spPr>
          <a:xfrm>
            <a:off x="5371148" y="3174585"/>
            <a:ext cx="2204997" cy="400110"/>
          </a:xfrm>
          <a:prstGeom prst="rect">
            <a:avLst/>
          </a:prstGeom>
          <a:noFill/>
        </p:spPr>
        <p:txBody>
          <a:bodyPr wrap="square" rtlCol="0">
            <a:spAutoFit/>
          </a:bodyPr>
          <a:lstStyle/>
          <a:p>
            <a:pPr defTabSz="457200" fontAlgn="auto">
              <a:lnSpc>
                <a:spcPct val="100000"/>
              </a:lnSpc>
              <a:spcBef>
                <a:spcPts val="0"/>
              </a:spcBef>
              <a:spcAft>
                <a:spcPts val="0"/>
              </a:spcAft>
            </a:pPr>
            <a:r>
              <a:rPr lang="ja-JP" altLang="en-US" sz="2000" b="0" dirty="0" smtClean="0">
                <a:solidFill>
                  <a:prstClr val="black"/>
                </a:solidFill>
                <a:latin typeface="Calibri"/>
                <a:ea typeface="ＭＳ Ｐゴシック"/>
                <a:cs typeface="+mn-cs"/>
              </a:rPr>
              <a:t>音名に置き換え</a:t>
            </a:r>
            <a:endParaRPr lang="ja-JP" altLang="en-US" sz="2000" b="0" dirty="0">
              <a:solidFill>
                <a:prstClr val="black"/>
              </a:solidFill>
              <a:latin typeface="Calibri"/>
              <a:ea typeface="ＭＳ Ｐゴシック"/>
              <a:cs typeface="+mn-cs"/>
            </a:endParaRPr>
          </a:p>
        </p:txBody>
      </p:sp>
      <p:sp>
        <p:nvSpPr>
          <p:cNvPr id="9" name="スライド番号プレースホルダー 8"/>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92</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3835921351"/>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graphicFrame>
        <p:nvGraphicFramePr>
          <p:cNvPr id="3" name="表 2"/>
          <p:cNvGraphicFramePr>
            <a:graphicFrameLocks noGrp="1"/>
          </p:cNvGraphicFramePr>
          <p:nvPr>
            <p:extLst>
              <p:ext uri="{D42A27DB-BD31-4B8C-83A1-F6EECF244321}">
                <p14:modId xmlns:p14="http://schemas.microsoft.com/office/powerpoint/2010/main" val="4251016764"/>
              </p:ext>
            </p:extLst>
          </p:nvPr>
        </p:nvGraphicFramePr>
        <p:xfrm>
          <a:off x="226151" y="140513"/>
          <a:ext cx="9460762" cy="2769002"/>
        </p:xfrm>
        <a:graphic>
          <a:graphicData uri="http://schemas.openxmlformats.org/drawingml/2006/table">
            <a:tbl>
              <a:tblPr firstRow="1" bandRow="1">
                <a:tableStyleId>{5940675A-B579-460E-94D1-54222C63F5DA}</a:tableStyleId>
              </a:tblPr>
              <a:tblGrid>
                <a:gridCol w="1187311"/>
                <a:gridCol w="1172637"/>
                <a:gridCol w="1183469"/>
                <a:gridCol w="1183469"/>
                <a:gridCol w="1183469"/>
                <a:gridCol w="1183469"/>
                <a:gridCol w="1183469"/>
                <a:gridCol w="1183469"/>
              </a:tblGrid>
              <a:tr h="380917">
                <a:tc>
                  <a:txBody>
                    <a:bodyPr/>
                    <a:lstStyle/>
                    <a:p>
                      <a:pPr algn="ctr"/>
                      <a:r>
                        <a:rPr kumimoji="1" lang="en-US" altLang="ja-JP" baseline="0" dirty="0" smtClean="0"/>
                        <a:t>5</a:t>
                      </a:r>
                      <a:r>
                        <a:rPr kumimoji="1" lang="en-US" altLang="ja-JP" baseline="30000" dirty="0" smtClean="0"/>
                        <a:t>j</a:t>
                      </a:r>
                      <a:r>
                        <a:rPr kumimoji="1" lang="ja-JP" altLang="en-US" baseline="0" dirty="0" smtClean="0"/>
                        <a:t>＼</a:t>
                      </a:r>
                      <a:r>
                        <a:rPr kumimoji="1" lang="en-US" altLang="ja-JP" baseline="0" dirty="0" smtClean="0"/>
                        <a:t>3</a:t>
                      </a:r>
                      <a:r>
                        <a:rPr kumimoji="1" lang="en-US" altLang="ja-JP" baseline="30000" dirty="0" smtClean="0"/>
                        <a:t>i</a:t>
                      </a:r>
                      <a:endParaRPr kumimoji="1" lang="ja-JP" altLang="en-US" dirty="0"/>
                    </a:p>
                  </a:txBody>
                  <a:tcPr marL="99060" marR="99060">
                    <a:solidFill>
                      <a:schemeClr val="bg1">
                        <a:lumMod val="50000"/>
                        <a:alpha val="60000"/>
                      </a:schemeClr>
                    </a:solidFill>
                  </a:tcPr>
                </a:tc>
                <a:tc>
                  <a:txBody>
                    <a:bodyPr/>
                    <a:lstStyle/>
                    <a:p>
                      <a:pPr algn="ctr"/>
                      <a:r>
                        <a:rPr kumimoji="1" lang="en-US" altLang="ja-JP" dirty="0" smtClean="0"/>
                        <a:t>1/27</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1/9</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1/3</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3</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9</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27</a:t>
                      </a:r>
                      <a:endParaRPr kumimoji="1" lang="ja-JP" altLang="en-US" dirty="0"/>
                    </a:p>
                  </a:txBody>
                  <a:tcPr marL="99060" marR="99060">
                    <a:solidFill>
                      <a:schemeClr val="bg1">
                        <a:lumMod val="75000"/>
                        <a:alpha val="45000"/>
                      </a:schemeClr>
                    </a:solidFill>
                  </a:tcPr>
                </a:tc>
              </a:tr>
              <a:tr h="380917">
                <a:tc>
                  <a:txBody>
                    <a:bodyPr/>
                    <a:lstStyle/>
                    <a:p>
                      <a:pPr algn="ctr"/>
                      <a:r>
                        <a:rPr kumimoji="1" lang="en-US" altLang="ja-JP" dirty="0" smtClean="0"/>
                        <a:t>25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50/27</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25/18</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25/24</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25/16</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75/64</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225/128</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675/512</a:t>
                      </a:r>
                      <a:endParaRPr kumimoji="1" lang="ja-JP" altLang="en-US" dirty="0"/>
                    </a:p>
                  </a:txBody>
                  <a:tcPr marL="99060" marR="99060"/>
                </a:tc>
              </a:tr>
              <a:tr h="506652">
                <a:tc>
                  <a:txBody>
                    <a:bodyPr/>
                    <a:lstStyle/>
                    <a:p>
                      <a:pPr algn="ctr"/>
                      <a:r>
                        <a:rPr kumimoji="1" lang="en-US" altLang="ja-JP" dirty="0" smtClean="0"/>
                        <a:t>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40/27</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10/9</a:t>
                      </a:r>
                      <a:endParaRPr kumimoji="1" lang="ja-JP" altLang="en-US" dirty="0"/>
                    </a:p>
                  </a:txBody>
                  <a:tcPr marL="99060" marR="99060">
                    <a:solidFill>
                      <a:schemeClr val="accent1">
                        <a:lumMod val="40000"/>
                        <a:lumOff val="60000"/>
                        <a:alpha val="45000"/>
                      </a:schemeClr>
                    </a:solidFill>
                  </a:tcPr>
                </a:tc>
                <a:tc>
                  <a:txBody>
                    <a:bodyPr/>
                    <a:lstStyle/>
                    <a:p>
                      <a:pPr algn="ctr"/>
                      <a:r>
                        <a:rPr kumimoji="1" lang="en-US" altLang="ja-JP" sz="1800" kern="1200" dirty="0" smtClean="0">
                          <a:solidFill>
                            <a:schemeClr val="tx1"/>
                          </a:solidFill>
                          <a:latin typeface="+mn-lt"/>
                          <a:ea typeface="+mn-ea"/>
                          <a:cs typeface="+mn-cs"/>
                        </a:rPr>
                        <a:t>5/3</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5/4</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15/8</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45/32</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135//128</a:t>
                      </a:r>
                      <a:endParaRPr kumimoji="1" lang="ja-JP" altLang="en-US" dirty="0"/>
                    </a:p>
                  </a:txBody>
                  <a:tcPr marL="99060" marR="99060"/>
                </a:tc>
              </a:tr>
              <a:tr h="380917">
                <a:tc>
                  <a:txBody>
                    <a:bodyPr/>
                    <a:lstStyle/>
                    <a:p>
                      <a:pPr algn="ctr"/>
                      <a:r>
                        <a:rPr kumimoji="1" lang="en-US" altLang="ja-JP" dirty="0" smtClean="0"/>
                        <a:t>1</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32/27</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16/9</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4/3</a:t>
                      </a:r>
                      <a:endParaRPr kumimoji="1" lang="ja-JP" altLang="en-US" dirty="0"/>
                    </a:p>
                  </a:txBody>
                  <a:tcPr marL="99060" marR="99060"/>
                </a:tc>
                <a:tc>
                  <a:txBody>
                    <a:bodyPr/>
                    <a:lstStyle/>
                    <a:p>
                      <a:pPr algn="ctr"/>
                      <a:r>
                        <a:rPr kumimoji="1" lang="en-US" altLang="ja-JP" dirty="0" smtClean="0"/>
                        <a:t>1</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3/2</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9/8</a:t>
                      </a:r>
                      <a:endParaRPr kumimoji="1" lang="ja-JP" altLang="en-US" dirty="0"/>
                    </a:p>
                  </a:txBody>
                  <a:tcPr marL="99060" marR="99060">
                    <a:solidFill>
                      <a:schemeClr val="accent1">
                        <a:lumMod val="40000"/>
                        <a:lumOff val="60000"/>
                        <a:alpha val="45000"/>
                      </a:schemeClr>
                    </a:solidFill>
                  </a:tcPr>
                </a:tc>
                <a:tc>
                  <a:txBody>
                    <a:bodyPr/>
                    <a:lstStyle/>
                    <a:p>
                      <a:pPr algn="ctr"/>
                      <a:r>
                        <a:rPr kumimoji="1" lang="en-US" altLang="ja-JP" sz="1800" kern="1200" dirty="0" smtClean="0">
                          <a:solidFill>
                            <a:schemeClr val="tx1"/>
                          </a:solidFill>
                          <a:latin typeface="+mn-lt"/>
                          <a:ea typeface="+mn-ea"/>
                          <a:cs typeface="+mn-cs"/>
                        </a:rPr>
                        <a:t>27/16</a:t>
                      </a:r>
                      <a:endParaRPr kumimoji="1" lang="ja-JP" altLang="en-US" dirty="0"/>
                    </a:p>
                  </a:txBody>
                  <a:tcPr marL="99060" marR="99060"/>
                </a:tc>
              </a:tr>
              <a:tr h="460934">
                <a:tc>
                  <a:txBody>
                    <a:bodyPr/>
                    <a:lstStyle/>
                    <a:p>
                      <a:pPr algn="ctr"/>
                      <a:r>
                        <a:rPr kumimoji="1" lang="en-US" altLang="ja-JP" dirty="0" smtClean="0"/>
                        <a:t>1/5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256/135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64/45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16/15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8/5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6/5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9/5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27/20</a:t>
                      </a:r>
                      <a:endParaRPr kumimoji="1" lang="ja-JP" altLang="en-US" dirty="0"/>
                    </a:p>
                  </a:txBody>
                  <a:tcPr marL="99060" marR="99060"/>
                </a:tc>
              </a:tr>
              <a:tr h="658665">
                <a:tc>
                  <a:txBody>
                    <a:bodyPr/>
                    <a:lstStyle/>
                    <a:p>
                      <a:pPr algn="ctr"/>
                      <a:r>
                        <a:rPr kumimoji="1" lang="en-US" altLang="ja-JP" dirty="0" smtClean="0"/>
                        <a:t>1/25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1024/675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256/225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128/75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32/25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48/25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36/25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27/25</a:t>
                      </a:r>
                      <a:endParaRPr kumimoji="1" lang="ja-JP" altLang="en-US" dirty="0"/>
                    </a:p>
                  </a:txBody>
                  <a:tcPr marL="99060" marR="99060"/>
                </a:tc>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3339477597"/>
              </p:ext>
            </p:extLst>
          </p:nvPr>
        </p:nvGraphicFramePr>
        <p:xfrm>
          <a:off x="226151" y="4105239"/>
          <a:ext cx="9460761" cy="2490411"/>
        </p:xfrm>
        <a:graphic>
          <a:graphicData uri="http://schemas.openxmlformats.org/drawingml/2006/table">
            <a:tbl>
              <a:tblPr firstRow="1" bandRow="1">
                <a:tableStyleId>{5940675A-B579-460E-94D1-54222C63F5DA}</a:tableStyleId>
              </a:tblPr>
              <a:tblGrid>
                <a:gridCol w="1176478"/>
                <a:gridCol w="1183469"/>
                <a:gridCol w="1183469"/>
                <a:gridCol w="1183469"/>
                <a:gridCol w="1183469"/>
                <a:gridCol w="1183469"/>
                <a:gridCol w="1183469"/>
                <a:gridCol w="1183469"/>
              </a:tblGrid>
              <a:tr h="399281">
                <a:tc>
                  <a:txBody>
                    <a:bodyPr/>
                    <a:lstStyle/>
                    <a:p>
                      <a:pPr algn="ctr"/>
                      <a:r>
                        <a:rPr kumimoji="1" lang="en-US" altLang="ja-JP" baseline="0" dirty="0" smtClean="0"/>
                        <a:t>5</a:t>
                      </a:r>
                      <a:r>
                        <a:rPr kumimoji="1" lang="en-US" altLang="ja-JP" baseline="30000" dirty="0" smtClean="0"/>
                        <a:t>j</a:t>
                      </a:r>
                      <a:r>
                        <a:rPr kumimoji="1" lang="ja-JP" altLang="en-US" baseline="0" dirty="0" smtClean="0"/>
                        <a:t>＼</a:t>
                      </a:r>
                      <a:r>
                        <a:rPr kumimoji="1" lang="en-US" altLang="ja-JP" baseline="0" dirty="0" smtClean="0"/>
                        <a:t>3</a:t>
                      </a:r>
                      <a:r>
                        <a:rPr kumimoji="1" lang="en-US" altLang="ja-JP" baseline="30000" dirty="0" smtClean="0"/>
                        <a:t>i</a:t>
                      </a:r>
                      <a:endParaRPr kumimoji="1" lang="ja-JP" altLang="en-US" dirty="0"/>
                    </a:p>
                  </a:txBody>
                  <a:tcPr marL="99060" marR="99060">
                    <a:solidFill>
                      <a:schemeClr val="bg1">
                        <a:lumMod val="50000"/>
                        <a:alpha val="60000"/>
                      </a:schemeClr>
                    </a:solidFill>
                  </a:tcPr>
                </a:tc>
                <a:tc>
                  <a:txBody>
                    <a:bodyPr/>
                    <a:lstStyle/>
                    <a:p>
                      <a:pPr algn="ctr"/>
                      <a:r>
                        <a:rPr kumimoji="1" lang="en-US" altLang="ja-JP" dirty="0" smtClean="0"/>
                        <a:t>1/27</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1/9</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1/3</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3</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9</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27</a:t>
                      </a:r>
                      <a:endParaRPr kumimoji="1" lang="ja-JP" altLang="en-US" dirty="0"/>
                    </a:p>
                  </a:txBody>
                  <a:tcPr marL="99060" marR="99060">
                    <a:solidFill>
                      <a:schemeClr val="bg1">
                        <a:lumMod val="75000"/>
                        <a:alpha val="45000"/>
                      </a:schemeClr>
                    </a:solidFill>
                  </a:tcPr>
                </a:tc>
              </a:tr>
              <a:tr h="399281">
                <a:tc>
                  <a:txBody>
                    <a:bodyPr/>
                    <a:lstStyle/>
                    <a:p>
                      <a:pPr algn="ctr"/>
                      <a:r>
                        <a:rPr kumimoji="1" lang="en-US" altLang="ja-JP" dirty="0" smtClean="0"/>
                        <a:t>25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B</a:t>
                      </a:r>
                      <a:endParaRPr kumimoji="1" lang="ja-JP" altLang="en-US" dirty="0"/>
                    </a:p>
                  </a:txBody>
                  <a:tcPr marL="99060" marR="99060"/>
                </a:tc>
                <a:tc>
                  <a:txBody>
                    <a:bodyPr/>
                    <a:lstStyle/>
                    <a:p>
                      <a:pPr algn="ctr"/>
                      <a:r>
                        <a:rPr kumimoji="1" lang="en-US" altLang="ja-JP" dirty="0" smtClean="0"/>
                        <a:t>F♯</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C♯</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G♯</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D♯</a:t>
                      </a:r>
                      <a:endParaRPr kumimoji="1" lang="ja-JP" altLang="en-US" dirty="0"/>
                    </a:p>
                  </a:txBody>
                  <a:tcPr marL="99060" marR="99060"/>
                </a:tc>
                <a:tc>
                  <a:txBody>
                    <a:bodyPr/>
                    <a:lstStyle/>
                    <a:p>
                      <a:pPr algn="ctr"/>
                      <a:r>
                        <a:rPr kumimoji="1" lang="en-US" altLang="ja-JP" dirty="0" smtClean="0"/>
                        <a:t>A♯</a:t>
                      </a:r>
                      <a:endParaRPr kumimoji="1" lang="ja-JP" altLang="en-US" dirty="0"/>
                    </a:p>
                  </a:txBody>
                  <a:tcPr marL="99060" marR="99060"/>
                </a:tc>
                <a:tc>
                  <a:txBody>
                    <a:bodyPr/>
                    <a:lstStyle/>
                    <a:p>
                      <a:pPr algn="ctr"/>
                      <a:r>
                        <a:rPr kumimoji="1" lang="en-US" altLang="ja-JP" dirty="0" smtClean="0"/>
                        <a:t>E♯</a:t>
                      </a:r>
                      <a:endParaRPr kumimoji="1" lang="ja-JP" altLang="en-US" dirty="0"/>
                    </a:p>
                  </a:txBody>
                  <a:tcPr marL="99060" marR="99060"/>
                </a:tc>
              </a:tr>
              <a:tr h="399281">
                <a:tc>
                  <a:txBody>
                    <a:bodyPr/>
                    <a:lstStyle/>
                    <a:p>
                      <a:pPr algn="ctr"/>
                      <a:r>
                        <a:rPr kumimoji="1" lang="en-US" altLang="ja-JP" dirty="0" smtClean="0"/>
                        <a:t>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G</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D</a:t>
                      </a:r>
                      <a:endParaRPr kumimoji="1" lang="ja-JP" altLang="en-US" dirty="0"/>
                    </a:p>
                  </a:txBody>
                  <a:tcPr marL="99060" marR="99060">
                    <a:solidFill>
                      <a:schemeClr val="accent1">
                        <a:lumMod val="40000"/>
                        <a:lumOff val="60000"/>
                        <a:alpha val="45000"/>
                      </a:schemeClr>
                    </a:solidFill>
                  </a:tcPr>
                </a:tc>
                <a:tc>
                  <a:txBody>
                    <a:bodyPr/>
                    <a:lstStyle/>
                    <a:p>
                      <a:pPr algn="ctr"/>
                      <a:r>
                        <a:rPr kumimoji="1" lang="en-US" altLang="ja-JP" sz="1800" kern="1200" dirty="0" smtClean="0">
                          <a:solidFill>
                            <a:schemeClr val="tx1"/>
                          </a:solidFill>
                          <a:latin typeface="+mn-lt"/>
                          <a:ea typeface="+mn-ea"/>
                          <a:cs typeface="+mn-cs"/>
                        </a:rPr>
                        <a:t>A</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E</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B</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F♯</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C♯</a:t>
                      </a:r>
                      <a:endParaRPr kumimoji="1" lang="ja-JP" altLang="en-US" dirty="0"/>
                    </a:p>
                  </a:txBody>
                  <a:tcPr marL="99060" marR="99060"/>
                </a:tc>
              </a:tr>
              <a:tr h="399281">
                <a:tc>
                  <a:txBody>
                    <a:bodyPr/>
                    <a:lstStyle/>
                    <a:p>
                      <a:pPr algn="ctr"/>
                      <a:r>
                        <a:rPr kumimoji="1" lang="en-US" altLang="ja-JP" dirty="0" smtClean="0"/>
                        <a:t>1</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E♭</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B♭</a:t>
                      </a:r>
                      <a:endParaRPr kumimoji="1" lang="ja-JP" altLang="en-US" dirty="0"/>
                    </a:p>
                  </a:txBody>
                  <a:tcPr marL="99060" marR="99060"/>
                </a:tc>
                <a:tc>
                  <a:txBody>
                    <a:bodyPr/>
                    <a:lstStyle/>
                    <a:p>
                      <a:pPr algn="ctr"/>
                      <a:r>
                        <a:rPr kumimoji="1" lang="en-US" altLang="ja-JP" dirty="0" smtClean="0"/>
                        <a:t>F</a:t>
                      </a:r>
                      <a:endParaRPr kumimoji="1" lang="ja-JP" altLang="en-US" dirty="0"/>
                    </a:p>
                  </a:txBody>
                  <a:tcPr marL="99060" marR="99060"/>
                </a:tc>
                <a:tc>
                  <a:txBody>
                    <a:bodyPr/>
                    <a:lstStyle/>
                    <a:p>
                      <a:pPr algn="ctr"/>
                      <a:r>
                        <a:rPr kumimoji="1" lang="en-US" altLang="ja-JP" dirty="0" smtClean="0"/>
                        <a:t>C</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G</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D</a:t>
                      </a:r>
                      <a:endParaRPr kumimoji="1" lang="ja-JP" altLang="en-US" dirty="0"/>
                    </a:p>
                  </a:txBody>
                  <a:tcPr marL="99060" marR="99060">
                    <a:solidFill>
                      <a:schemeClr val="accent1">
                        <a:lumMod val="40000"/>
                        <a:lumOff val="60000"/>
                        <a:alpha val="45000"/>
                      </a:schemeClr>
                    </a:solidFill>
                  </a:tcPr>
                </a:tc>
                <a:tc>
                  <a:txBody>
                    <a:bodyPr/>
                    <a:lstStyle/>
                    <a:p>
                      <a:pPr algn="ctr"/>
                      <a:r>
                        <a:rPr kumimoji="1" lang="en-US" altLang="ja-JP" dirty="0" smtClean="0"/>
                        <a:t>A</a:t>
                      </a:r>
                      <a:endParaRPr kumimoji="1" lang="ja-JP" altLang="en-US" dirty="0"/>
                    </a:p>
                  </a:txBody>
                  <a:tcPr marL="99060" marR="99060"/>
                </a:tc>
              </a:tr>
              <a:tr h="394524">
                <a:tc>
                  <a:txBody>
                    <a:bodyPr/>
                    <a:lstStyle/>
                    <a:p>
                      <a:pPr algn="ctr"/>
                      <a:r>
                        <a:rPr kumimoji="1" lang="en-US" altLang="ja-JP" dirty="0" smtClean="0"/>
                        <a:t>1/5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C♭</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G♭</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D♭</a:t>
                      </a:r>
                      <a:endParaRPr kumimoji="1" lang="ja-JP" altLang="en-US" dirty="0"/>
                    </a:p>
                  </a:txBody>
                  <a:tcPr marL="99060" marR="99060"/>
                </a:tc>
                <a:tc>
                  <a:txBody>
                    <a:bodyPr/>
                    <a:lstStyle/>
                    <a:p>
                      <a:pPr algn="ctr"/>
                      <a:r>
                        <a:rPr kumimoji="1" lang="en-US" altLang="ja-JP" dirty="0" smtClean="0"/>
                        <a:t>A♭</a:t>
                      </a:r>
                      <a:endParaRPr kumimoji="1" lang="ja-JP" altLang="en-US" dirty="0"/>
                    </a:p>
                  </a:txBody>
                  <a:tcPr marL="99060" marR="99060"/>
                </a:tc>
                <a:tc>
                  <a:txBody>
                    <a:bodyPr/>
                    <a:lstStyle/>
                    <a:p>
                      <a:pPr algn="ctr"/>
                      <a:r>
                        <a:rPr kumimoji="1" lang="en-US" altLang="ja-JP" dirty="0" smtClean="0"/>
                        <a:t>E♭</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B♭</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F</a:t>
                      </a:r>
                      <a:endParaRPr kumimoji="1" lang="ja-JP" altLang="en-US" dirty="0"/>
                    </a:p>
                  </a:txBody>
                  <a:tcPr marL="99060" marR="99060"/>
                </a:tc>
              </a:tr>
              <a:tr h="498763">
                <a:tc>
                  <a:txBody>
                    <a:bodyPr/>
                    <a:lstStyle/>
                    <a:p>
                      <a:pPr algn="ctr"/>
                      <a:r>
                        <a:rPr kumimoji="1" lang="en-US" altLang="ja-JP" dirty="0" smtClean="0"/>
                        <a:t>1/25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A♭♭</a:t>
                      </a:r>
                      <a:endParaRPr kumimoji="1" lang="ja-JP" altLang="en-US" dirty="0"/>
                    </a:p>
                  </a:txBody>
                  <a:tcPr marL="99060" marR="99060"/>
                </a:tc>
                <a:tc>
                  <a:txBody>
                    <a:bodyPr/>
                    <a:lstStyle/>
                    <a:p>
                      <a:pPr algn="ctr"/>
                      <a:r>
                        <a:rPr kumimoji="1" lang="en-US" altLang="ja-JP" dirty="0" smtClean="0"/>
                        <a:t>E♭♭</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B♭♭</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F♭</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C♭</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G♭</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D♭</a:t>
                      </a:r>
                      <a:endParaRPr kumimoji="1" lang="ja-JP" altLang="en-US" dirty="0"/>
                    </a:p>
                  </a:txBody>
                  <a:tcPr marL="99060" marR="99060"/>
                </a:tc>
              </a:tr>
            </a:tbl>
          </a:graphicData>
        </a:graphic>
      </p:graphicFrame>
      <p:sp>
        <p:nvSpPr>
          <p:cNvPr id="5" name="下矢印 4"/>
          <p:cNvSpPr/>
          <p:nvPr/>
        </p:nvSpPr>
        <p:spPr>
          <a:xfrm>
            <a:off x="4485380" y="2948474"/>
            <a:ext cx="1036538" cy="1252443"/>
          </a:xfrm>
          <a:prstGeom prst="downArrow">
            <a:avLst/>
          </a:prstGeom>
          <a:solidFill>
            <a:schemeClr val="tx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endParaRPr lang="ja-JP" altLang="en-US" sz="1800" b="0" dirty="0">
              <a:solidFill>
                <a:prstClr val="white"/>
              </a:solidFill>
              <a:latin typeface="Calibri"/>
              <a:ea typeface="ＭＳ Ｐゴシック"/>
            </a:endParaRPr>
          </a:p>
        </p:txBody>
      </p:sp>
      <p:sp>
        <p:nvSpPr>
          <p:cNvPr id="6" name="テキスト ボックス 5"/>
          <p:cNvSpPr txBox="1"/>
          <p:nvPr/>
        </p:nvSpPr>
        <p:spPr>
          <a:xfrm>
            <a:off x="5371148" y="3174585"/>
            <a:ext cx="2204997" cy="400110"/>
          </a:xfrm>
          <a:prstGeom prst="rect">
            <a:avLst/>
          </a:prstGeom>
          <a:noFill/>
        </p:spPr>
        <p:txBody>
          <a:bodyPr wrap="square" rtlCol="0">
            <a:spAutoFit/>
          </a:bodyPr>
          <a:lstStyle/>
          <a:p>
            <a:pPr defTabSz="457200" fontAlgn="auto">
              <a:lnSpc>
                <a:spcPct val="100000"/>
              </a:lnSpc>
              <a:spcBef>
                <a:spcPts val="0"/>
              </a:spcBef>
              <a:spcAft>
                <a:spcPts val="0"/>
              </a:spcAft>
            </a:pPr>
            <a:r>
              <a:rPr lang="ja-JP" altLang="en-US" sz="2000" b="0" dirty="0" smtClean="0">
                <a:solidFill>
                  <a:prstClr val="black"/>
                </a:solidFill>
                <a:latin typeface="Calibri"/>
                <a:ea typeface="ＭＳ Ｐゴシック"/>
                <a:cs typeface="+mn-cs"/>
              </a:rPr>
              <a:t>音名に置き換え</a:t>
            </a:r>
            <a:endParaRPr lang="ja-JP" altLang="en-US" sz="2000" b="0" dirty="0">
              <a:solidFill>
                <a:prstClr val="black"/>
              </a:solidFill>
              <a:latin typeface="Calibri"/>
              <a:ea typeface="ＭＳ Ｐゴシック"/>
              <a:cs typeface="+mn-cs"/>
            </a:endParaRPr>
          </a:p>
        </p:txBody>
      </p:sp>
      <p:sp>
        <p:nvSpPr>
          <p:cNvPr id="9" name="スライド番号プレースホルダー 8"/>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93</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1693578676"/>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graphicFrame>
        <p:nvGraphicFramePr>
          <p:cNvPr id="3" name="表 2"/>
          <p:cNvGraphicFramePr>
            <a:graphicFrameLocks noGrp="1"/>
          </p:cNvGraphicFramePr>
          <p:nvPr>
            <p:extLst>
              <p:ext uri="{D42A27DB-BD31-4B8C-83A1-F6EECF244321}">
                <p14:modId xmlns:p14="http://schemas.microsoft.com/office/powerpoint/2010/main" val="4127343146"/>
              </p:ext>
            </p:extLst>
          </p:nvPr>
        </p:nvGraphicFramePr>
        <p:xfrm>
          <a:off x="226151" y="140513"/>
          <a:ext cx="9460762" cy="2769002"/>
        </p:xfrm>
        <a:graphic>
          <a:graphicData uri="http://schemas.openxmlformats.org/drawingml/2006/table">
            <a:tbl>
              <a:tblPr firstRow="1" bandRow="1">
                <a:tableStyleId>{5940675A-B579-460E-94D1-54222C63F5DA}</a:tableStyleId>
              </a:tblPr>
              <a:tblGrid>
                <a:gridCol w="1187311"/>
                <a:gridCol w="1172637"/>
                <a:gridCol w="1183469"/>
                <a:gridCol w="1183469"/>
                <a:gridCol w="1183469"/>
                <a:gridCol w="1183469"/>
                <a:gridCol w="1183469"/>
                <a:gridCol w="1183469"/>
              </a:tblGrid>
              <a:tr h="380917">
                <a:tc>
                  <a:txBody>
                    <a:bodyPr/>
                    <a:lstStyle/>
                    <a:p>
                      <a:pPr algn="ctr"/>
                      <a:r>
                        <a:rPr kumimoji="1" lang="en-US" altLang="ja-JP" baseline="0" dirty="0" smtClean="0"/>
                        <a:t>5</a:t>
                      </a:r>
                      <a:r>
                        <a:rPr kumimoji="1" lang="en-US" altLang="ja-JP" baseline="30000" dirty="0" smtClean="0"/>
                        <a:t>j</a:t>
                      </a:r>
                      <a:r>
                        <a:rPr kumimoji="1" lang="ja-JP" altLang="en-US" baseline="0" dirty="0" smtClean="0"/>
                        <a:t>＼</a:t>
                      </a:r>
                      <a:r>
                        <a:rPr kumimoji="1" lang="en-US" altLang="ja-JP" baseline="0" dirty="0" smtClean="0"/>
                        <a:t>3</a:t>
                      </a:r>
                      <a:r>
                        <a:rPr kumimoji="1" lang="en-US" altLang="ja-JP" baseline="30000" dirty="0" smtClean="0"/>
                        <a:t>i</a:t>
                      </a:r>
                      <a:endParaRPr kumimoji="1" lang="ja-JP" altLang="en-US" dirty="0"/>
                    </a:p>
                  </a:txBody>
                  <a:tcPr marL="99060" marR="99060">
                    <a:solidFill>
                      <a:schemeClr val="bg1">
                        <a:lumMod val="50000"/>
                        <a:alpha val="60000"/>
                      </a:schemeClr>
                    </a:solidFill>
                  </a:tcPr>
                </a:tc>
                <a:tc>
                  <a:txBody>
                    <a:bodyPr/>
                    <a:lstStyle/>
                    <a:p>
                      <a:pPr algn="ctr"/>
                      <a:r>
                        <a:rPr kumimoji="1" lang="en-US" altLang="ja-JP" dirty="0" smtClean="0"/>
                        <a:t>1/27</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1/9</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1/3</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3</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9</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27</a:t>
                      </a:r>
                      <a:endParaRPr kumimoji="1" lang="ja-JP" altLang="en-US" dirty="0"/>
                    </a:p>
                  </a:txBody>
                  <a:tcPr marL="99060" marR="99060">
                    <a:solidFill>
                      <a:schemeClr val="bg1">
                        <a:lumMod val="75000"/>
                        <a:alpha val="45000"/>
                      </a:schemeClr>
                    </a:solidFill>
                  </a:tcPr>
                </a:tc>
              </a:tr>
              <a:tr h="380917">
                <a:tc>
                  <a:txBody>
                    <a:bodyPr/>
                    <a:lstStyle/>
                    <a:p>
                      <a:pPr algn="ctr"/>
                      <a:r>
                        <a:rPr kumimoji="1" lang="en-US" altLang="ja-JP" dirty="0" smtClean="0"/>
                        <a:t>25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50/27</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25/18</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25/24</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25/16</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75/64</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225/128</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675/512</a:t>
                      </a:r>
                      <a:endParaRPr kumimoji="1" lang="ja-JP" altLang="en-US" dirty="0"/>
                    </a:p>
                  </a:txBody>
                  <a:tcPr marL="99060" marR="99060"/>
                </a:tc>
              </a:tr>
              <a:tr h="506652">
                <a:tc>
                  <a:txBody>
                    <a:bodyPr/>
                    <a:lstStyle/>
                    <a:p>
                      <a:pPr algn="ctr"/>
                      <a:r>
                        <a:rPr kumimoji="1" lang="en-US" altLang="ja-JP" dirty="0" smtClean="0"/>
                        <a:t>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40/27</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10/9</a:t>
                      </a:r>
                      <a:endParaRPr kumimoji="1" lang="ja-JP" altLang="en-US" dirty="0"/>
                    </a:p>
                  </a:txBody>
                  <a:tcPr marL="99060" marR="99060">
                    <a:solidFill>
                      <a:schemeClr val="accent1">
                        <a:lumMod val="40000"/>
                        <a:lumOff val="60000"/>
                        <a:alpha val="45000"/>
                      </a:schemeClr>
                    </a:solidFill>
                  </a:tcPr>
                </a:tc>
                <a:tc>
                  <a:txBody>
                    <a:bodyPr/>
                    <a:lstStyle/>
                    <a:p>
                      <a:pPr algn="ctr"/>
                      <a:r>
                        <a:rPr kumimoji="1" lang="en-US" altLang="ja-JP" sz="1800" kern="1200" dirty="0" smtClean="0">
                          <a:solidFill>
                            <a:schemeClr val="tx1"/>
                          </a:solidFill>
                          <a:latin typeface="+mn-lt"/>
                          <a:ea typeface="+mn-ea"/>
                          <a:cs typeface="+mn-cs"/>
                        </a:rPr>
                        <a:t>5/3</a:t>
                      </a:r>
                      <a:endParaRPr kumimoji="1" lang="ja-JP" altLang="en-US" dirty="0"/>
                    </a:p>
                  </a:txBody>
                  <a:tcPr marL="99060" marR="99060">
                    <a:solidFill>
                      <a:schemeClr val="accent1">
                        <a:lumMod val="40000"/>
                        <a:lumOff val="60000"/>
                        <a:alpha val="45000"/>
                      </a:schemeClr>
                    </a:solidFill>
                  </a:tcPr>
                </a:tc>
                <a:tc>
                  <a:txBody>
                    <a:bodyPr/>
                    <a:lstStyle/>
                    <a:p>
                      <a:pPr algn="ctr"/>
                      <a:r>
                        <a:rPr kumimoji="1" lang="en-US" altLang="ja-JP" sz="1800" kern="1200" dirty="0" smtClean="0">
                          <a:solidFill>
                            <a:schemeClr val="tx1"/>
                          </a:solidFill>
                          <a:latin typeface="+mn-lt"/>
                          <a:ea typeface="+mn-ea"/>
                          <a:cs typeface="+mn-cs"/>
                        </a:rPr>
                        <a:t>5/4</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15/8</a:t>
                      </a:r>
                      <a:endParaRPr kumimoji="1" lang="ja-JP" altLang="en-US" dirty="0"/>
                    </a:p>
                  </a:txBody>
                  <a:tcPr marL="99060" marR="99060">
                    <a:solidFill>
                      <a:schemeClr val="accent1">
                        <a:lumMod val="40000"/>
                        <a:lumOff val="60000"/>
                        <a:alpha val="45000"/>
                      </a:schemeClr>
                    </a:solidFill>
                  </a:tcPr>
                </a:tc>
                <a:tc>
                  <a:txBody>
                    <a:bodyPr/>
                    <a:lstStyle/>
                    <a:p>
                      <a:pPr algn="ctr"/>
                      <a:r>
                        <a:rPr kumimoji="1" lang="en-US" altLang="ja-JP" sz="1800" kern="1200" dirty="0" smtClean="0">
                          <a:solidFill>
                            <a:schemeClr val="tx1"/>
                          </a:solidFill>
                          <a:latin typeface="+mn-lt"/>
                          <a:ea typeface="+mn-ea"/>
                          <a:cs typeface="+mn-cs"/>
                        </a:rPr>
                        <a:t>45/32</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135//128</a:t>
                      </a:r>
                      <a:endParaRPr kumimoji="1" lang="ja-JP" altLang="en-US" dirty="0"/>
                    </a:p>
                  </a:txBody>
                  <a:tcPr marL="99060" marR="99060"/>
                </a:tc>
              </a:tr>
              <a:tr h="380917">
                <a:tc>
                  <a:txBody>
                    <a:bodyPr/>
                    <a:lstStyle/>
                    <a:p>
                      <a:pPr algn="ctr"/>
                      <a:r>
                        <a:rPr kumimoji="1" lang="en-US" altLang="ja-JP" dirty="0" smtClean="0"/>
                        <a:t>1</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32/27</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16/9</a:t>
                      </a:r>
                      <a:endParaRPr kumimoji="1" lang="ja-JP" altLang="en-US" dirty="0"/>
                    </a:p>
                  </a:txBody>
                  <a:tcPr marL="99060" marR="99060">
                    <a:noFill/>
                  </a:tcPr>
                </a:tc>
                <a:tc>
                  <a:txBody>
                    <a:bodyPr/>
                    <a:lstStyle/>
                    <a:p>
                      <a:pPr algn="ctr"/>
                      <a:r>
                        <a:rPr kumimoji="1" lang="en-US" altLang="ja-JP" sz="1800" kern="1200" dirty="0" smtClean="0">
                          <a:solidFill>
                            <a:schemeClr val="tx1"/>
                          </a:solidFill>
                          <a:latin typeface="+mn-lt"/>
                          <a:ea typeface="+mn-ea"/>
                          <a:cs typeface="+mn-cs"/>
                        </a:rPr>
                        <a:t>4/3</a:t>
                      </a:r>
                      <a:endParaRPr kumimoji="1" lang="ja-JP" altLang="en-US" dirty="0"/>
                    </a:p>
                  </a:txBody>
                  <a:tcPr marL="99060" marR="99060">
                    <a:solidFill>
                      <a:schemeClr val="accent1">
                        <a:lumMod val="40000"/>
                        <a:lumOff val="60000"/>
                        <a:alpha val="45000"/>
                      </a:schemeClr>
                    </a:solidFill>
                  </a:tcPr>
                </a:tc>
                <a:tc>
                  <a:txBody>
                    <a:bodyPr/>
                    <a:lstStyle/>
                    <a:p>
                      <a:pPr algn="ctr"/>
                      <a:r>
                        <a:rPr kumimoji="1" lang="en-US" altLang="ja-JP" dirty="0" smtClean="0"/>
                        <a:t>1</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3/2</a:t>
                      </a:r>
                      <a:endParaRPr kumimoji="1" lang="ja-JP" altLang="en-US" dirty="0"/>
                    </a:p>
                  </a:txBody>
                  <a:tcPr marL="99060" marR="99060">
                    <a:solidFill>
                      <a:schemeClr val="accent1">
                        <a:lumMod val="40000"/>
                        <a:lumOff val="60000"/>
                        <a:alpha val="45000"/>
                      </a:schemeClr>
                    </a:solidFill>
                  </a:tcPr>
                </a:tc>
                <a:tc>
                  <a:txBody>
                    <a:bodyPr/>
                    <a:lstStyle/>
                    <a:p>
                      <a:pPr algn="ctr"/>
                      <a:r>
                        <a:rPr kumimoji="1" lang="en-US" altLang="ja-JP" sz="1800" kern="1200" dirty="0" smtClean="0">
                          <a:solidFill>
                            <a:schemeClr val="tx1"/>
                          </a:solidFill>
                          <a:latin typeface="+mn-lt"/>
                          <a:ea typeface="+mn-ea"/>
                          <a:cs typeface="+mn-cs"/>
                        </a:rPr>
                        <a:t>9/8</a:t>
                      </a:r>
                      <a:endParaRPr kumimoji="1" lang="ja-JP" altLang="en-US" dirty="0"/>
                    </a:p>
                  </a:txBody>
                  <a:tcPr marL="99060" marR="99060">
                    <a:solidFill>
                      <a:schemeClr val="accent1">
                        <a:lumMod val="40000"/>
                        <a:lumOff val="60000"/>
                        <a:alpha val="45000"/>
                      </a:schemeClr>
                    </a:solidFill>
                  </a:tcPr>
                </a:tc>
                <a:tc>
                  <a:txBody>
                    <a:bodyPr/>
                    <a:lstStyle/>
                    <a:p>
                      <a:pPr algn="ctr"/>
                      <a:r>
                        <a:rPr kumimoji="1" lang="en-US" altLang="ja-JP" sz="1800" kern="1200" dirty="0" smtClean="0">
                          <a:solidFill>
                            <a:schemeClr val="tx1"/>
                          </a:solidFill>
                          <a:latin typeface="+mn-lt"/>
                          <a:ea typeface="+mn-ea"/>
                          <a:cs typeface="+mn-cs"/>
                        </a:rPr>
                        <a:t>27/16</a:t>
                      </a:r>
                      <a:endParaRPr kumimoji="1" lang="ja-JP" altLang="en-US" dirty="0"/>
                    </a:p>
                  </a:txBody>
                  <a:tcPr marL="99060" marR="99060"/>
                </a:tc>
              </a:tr>
              <a:tr h="460934">
                <a:tc>
                  <a:txBody>
                    <a:bodyPr/>
                    <a:lstStyle/>
                    <a:p>
                      <a:pPr algn="ctr"/>
                      <a:r>
                        <a:rPr kumimoji="1" lang="en-US" altLang="ja-JP" dirty="0" smtClean="0"/>
                        <a:t>1/5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256/135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64/45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16/15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8/5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6/5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9/5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27/20</a:t>
                      </a:r>
                      <a:endParaRPr kumimoji="1" lang="ja-JP" altLang="en-US" dirty="0"/>
                    </a:p>
                  </a:txBody>
                  <a:tcPr marL="99060" marR="99060"/>
                </a:tc>
              </a:tr>
              <a:tr h="658665">
                <a:tc>
                  <a:txBody>
                    <a:bodyPr/>
                    <a:lstStyle/>
                    <a:p>
                      <a:pPr algn="ctr"/>
                      <a:r>
                        <a:rPr kumimoji="1" lang="en-US" altLang="ja-JP" dirty="0" smtClean="0"/>
                        <a:t>1/25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1024/675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256/225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128/75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32/25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48/25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36/25</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27/25</a:t>
                      </a:r>
                      <a:endParaRPr kumimoji="1" lang="ja-JP" altLang="en-US" dirty="0"/>
                    </a:p>
                  </a:txBody>
                  <a:tcPr marL="99060" marR="99060"/>
                </a:tc>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2748872728"/>
              </p:ext>
            </p:extLst>
          </p:nvPr>
        </p:nvGraphicFramePr>
        <p:xfrm>
          <a:off x="226151" y="4105239"/>
          <a:ext cx="9460761" cy="2490411"/>
        </p:xfrm>
        <a:graphic>
          <a:graphicData uri="http://schemas.openxmlformats.org/drawingml/2006/table">
            <a:tbl>
              <a:tblPr firstRow="1" bandRow="1">
                <a:tableStyleId>{5940675A-B579-460E-94D1-54222C63F5DA}</a:tableStyleId>
              </a:tblPr>
              <a:tblGrid>
                <a:gridCol w="1176478"/>
                <a:gridCol w="1183469"/>
                <a:gridCol w="1183469"/>
                <a:gridCol w="1183469"/>
                <a:gridCol w="1183469"/>
                <a:gridCol w="1183469"/>
                <a:gridCol w="1183469"/>
                <a:gridCol w="1183469"/>
              </a:tblGrid>
              <a:tr h="399281">
                <a:tc>
                  <a:txBody>
                    <a:bodyPr/>
                    <a:lstStyle/>
                    <a:p>
                      <a:pPr algn="ctr"/>
                      <a:r>
                        <a:rPr kumimoji="1" lang="en-US" altLang="ja-JP" baseline="0" dirty="0" smtClean="0"/>
                        <a:t>5</a:t>
                      </a:r>
                      <a:r>
                        <a:rPr kumimoji="1" lang="en-US" altLang="ja-JP" baseline="30000" dirty="0" smtClean="0"/>
                        <a:t>j</a:t>
                      </a:r>
                      <a:r>
                        <a:rPr kumimoji="1" lang="ja-JP" altLang="en-US" baseline="0" dirty="0" smtClean="0"/>
                        <a:t>＼</a:t>
                      </a:r>
                      <a:r>
                        <a:rPr kumimoji="1" lang="en-US" altLang="ja-JP" baseline="0" dirty="0" smtClean="0"/>
                        <a:t>3</a:t>
                      </a:r>
                      <a:r>
                        <a:rPr kumimoji="1" lang="en-US" altLang="ja-JP" baseline="30000" dirty="0" smtClean="0"/>
                        <a:t>i</a:t>
                      </a:r>
                      <a:endParaRPr kumimoji="1" lang="ja-JP" altLang="en-US" dirty="0"/>
                    </a:p>
                  </a:txBody>
                  <a:tcPr marL="99060" marR="99060">
                    <a:solidFill>
                      <a:schemeClr val="bg1">
                        <a:lumMod val="50000"/>
                        <a:alpha val="60000"/>
                      </a:schemeClr>
                    </a:solidFill>
                  </a:tcPr>
                </a:tc>
                <a:tc>
                  <a:txBody>
                    <a:bodyPr/>
                    <a:lstStyle/>
                    <a:p>
                      <a:pPr algn="ctr"/>
                      <a:r>
                        <a:rPr kumimoji="1" lang="en-US" altLang="ja-JP" dirty="0" smtClean="0"/>
                        <a:t>1/27</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1/9</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1/3</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1</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3</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9</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27</a:t>
                      </a:r>
                      <a:endParaRPr kumimoji="1" lang="ja-JP" altLang="en-US" dirty="0"/>
                    </a:p>
                  </a:txBody>
                  <a:tcPr marL="99060" marR="99060">
                    <a:solidFill>
                      <a:schemeClr val="bg1">
                        <a:lumMod val="75000"/>
                        <a:alpha val="45000"/>
                      </a:schemeClr>
                    </a:solidFill>
                  </a:tcPr>
                </a:tc>
              </a:tr>
              <a:tr h="399281">
                <a:tc>
                  <a:txBody>
                    <a:bodyPr/>
                    <a:lstStyle/>
                    <a:p>
                      <a:pPr algn="ctr"/>
                      <a:r>
                        <a:rPr kumimoji="1" lang="en-US" altLang="ja-JP" dirty="0" smtClean="0"/>
                        <a:t>25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B</a:t>
                      </a:r>
                      <a:endParaRPr kumimoji="1" lang="ja-JP" altLang="en-US" dirty="0"/>
                    </a:p>
                  </a:txBody>
                  <a:tcPr marL="99060" marR="99060"/>
                </a:tc>
                <a:tc>
                  <a:txBody>
                    <a:bodyPr/>
                    <a:lstStyle/>
                    <a:p>
                      <a:pPr algn="ctr"/>
                      <a:r>
                        <a:rPr kumimoji="1" lang="en-US" altLang="ja-JP" dirty="0" smtClean="0"/>
                        <a:t>F♯</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C♯</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G♯</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D♯</a:t>
                      </a:r>
                      <a:endParaRPr kumimoji="1" lang="ja-JP" altLang="en-US" dirty="0"/>
                    </a:p>
                  </a:txBody>
                  <a:tcPr marL="99060" marR="99060"/>
                </a:tc>
                <a:tc>
                  <a:txBody>
                    <a:bodyPr/>
                    <a:lstStyle/>
                    <a:p>
                      <a:pPr algn="ctr"/>
                      <a:r>
                        <a:rPr kumimoji="1" lang="en-US" altLang="ja-JP" dirty="0" smtClean="0"/>
                        <a:t>A♯</a:t>
                      </a:r>
                      <a:endParaRPr kumimoji="1" lang="ja-JP" altLang="en-US" dirty="0"/>
                    </a:p>
                  </a:txBody>
                  <a:tcPr marL="99060" marR="99060"/>
                </a:tc>
                <a:tc>
                  <a:txBody>
                    <a:bodyPr/>
                    <a:lstStyle/>
                    <a:p>
                      <a:pPr algn="ctr"/>
                      <a:r>
                        <a:rPr kumimoji="1" lang="en-US" altLang="ja-JP" dirty="0" smtClean="0"/>
                        <a:t>E♯</a:t>
                      </a:r>
                      <a:endParaRPr kumimoji="1" lang="ja-JP" altLang="en-US" dirty="0"/>
                    </a:p>
                  </a:txBody>
                  <a:tcPr marL="99060" marR="99060"/>
                </a:tc>
              </a:tr>
              <a:tr h="399281">
                <a:tc>
                  <a:txBody>
                    <a:bodyPr/>
                    <a:lstStyle/>
                    <a:p>
                      <a:pPr algn="ctr"/>
                      <a:r>
                        <a:rPr kumimoji="1" lang="en-US" altLang="ja-JP" dirty="0" smtClean="0"/>
                        <a:t>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G</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D</a:t>
                      </a:r>
                      <a:endParaRPr kumimoji="1" lang="ja-JP" altLang="en-US" dirty="0"/>
                    </a:p>
                  </a:txBody>
                  <a:tcPr marL="99060" marR="99060">
                    <a:solidFill>
                      <a:schemeClr val="accent1">
                        <a:lumMod val="40000"/>
                        <a:lumOff val="60000"/>
                        <a:alpha val="45000"/>
                      </a:schemeClr>
                    </a:solidFill>
                  </a:tcPr>
                </a:tc>
                <a:tc>
                  <a:txBody>
                    <a:bodyPr/>
                    <a:lstStyle/>
                    <a:p>
                      <a:pPr algn="ctr"/>
                      <a:r>
                        <a:rPr kumimoji="1" lang="en-US" altLang="ja-JP" sz="1800" kern="1200" dirty="0" smtClean="0">
                          <a:solidFill>
                            <a:schemeClr val="tx1"/>
                          </a:solidFill>
                          <a:latin typeface="+mn-lt"/>
                          <a:ea typeface="+mn-ea"/>
                          <a:cs typeface="+mn-cs"/>
                        </a:rPr>
                        <a:t>A</a:t>
                      </a:r>
                      <a:endParaRPr kumimoji="1" lang="ja-JP" altLang="en-US" dirty="0"/>
                    </a:p>
                  </a:txBody>
                  <a:tcPr marL="99060" marR="99060">
                    <a:solidFill>
                      <a:schemeClr val="accent1">
                        <a:lumMod val="40000"/>
                        <a:lumOff val="60000"/>
                        <a:alpha val="45000"/>
                      </a:schemeClr>
                    </a:solidFill>
                  </a:tcPr>
                </a:tc>
                <a:tc>
                  <a:txBody>
                    <a:bodyPr/>
                    <a:lstStyle/>
                    <a:p>
                      <a:pPr algn="ctr"/>
                      <a:r>
                        <a:rPr kumimoji="1" lang="en-US" altLang="ja-JP" sz="1800" kern="1200" dirty="0" smtClean="0">
                          <a:solidFill>
                            <a:schemeClr val="tx1"/>
                          </a:solidFill>
                          <a:latin typeface="+mn-lt"/>
                          <a:ea typeface="+mn-ea"/>
                          <a:cs typeface="+mn-cs"/>
                        </a:rPr>
                        <a:t>E</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B</a:t>
                      </a:r>
                      <a:endParaRPr kumimoji="1" lang="ja-JP" altLang="en-US" dirty="0"/>
                    </a:p>
                  </a:txBody>
                  <a:tcPr marL="99060" marR="99060">
                    <a:solidFill>
                      <a:schemeClr val="accent1">
                        <a:lumMod val="40000"/>
                        <a:lumOff val="60000"/>
                        <a:alpha val="45000"/>
                      </a:schemeClr>
                    </a:solidFill>
                  </a:tcPr>
                </a:tc>
                <a:tc>
                  <a:txBody>
                    <a:bodyPr/>
                    <a:lstStyle/>
                    <a:p>
                      <a:pPr algn="ctr"/>
                      <a:r>
                        <a:rPr kumimoji="1" lang="en-US" altLang="ja-JP" sz="1800" kern="1200" dirty="0" smtClean="0">
                          <a:solidFill>
                            <a:schemeClr val="tx1"/>
                          </a:solidFill>
                          <a:latin typeface="+mn-lt"/>
                          <a:ea typeface="+mn-ea"/>
                          <a:cs typeface="+mn-cs"/>
                        </a:rPr>
                        <a:t>F♯</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C♯</a:t>
                      </a:r>
                      <a:endParaRPr kumimoji="1" lang="ja-JP" altLang="en-US" dirty="0"/>
                    </a:p>
                  </a:txBody>
                  <a:tcPr marL="99060" marR="99060"/>
                </a:tc>
              </a:tr>
              <a:tr h="399281">
                <a:tc>
                  <a:txBody>
                    <a:bodyPr/>
                    <a:lstStyle/>
                    <a:p>
                      <a:pPr algn="ctr"/>
                      <a:r>
                        <a:rPr kumimoji="1" lang="en-US" altLang="ja-JP" dirty="0" smtClean="0"/>
                        <a:t>1</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E♭</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B♭</a:t>
                      </a:r>
                      <a:endParaRPr kumimoji="1" lang="ja-JP" altLang="en-US" dirty="0"/>
                    </a:p>
                  </a:txBody>
                  <a:tcPr marL="99060" marR="99060"/>
                </a:tc>
                <a:tc>
                  <a:txBody>
                    <a:bodyPr/>
                    <a:lstStyle/>
                    <a:p>
                      <a:pPr algn="ctr"/>
                      <a:r>
                        <a:rPr kumimoji="1" lang="en-US" altLang="ja-JP" dirty="0" smtClean="0"/>
                        <a:t>F</a:t>
                      </a:r>
                      <a:endParaRPr kumimoji="1" lang="ja-JP" altLang="en-US" dirty="0"/>
                    </a:p>
                  </a:txBody>
                  <a:tcPr marL="99060" marR="99060">
                    <a:solidFill>
                      <a:schemeClr val="accent1">
                        <a:lumMod val="40000"/>
                        <a:lumOff val="60000"/>
                        <a:alpha val="45000"/>
                      </a:schemeClr>
                    </a:solidFill>
                  </a:tcPr>
                </a:tc>
                <a:tc>
                  <a:txBody>
                    <a:bodyPr/>
                    <a:lstStyle/>
                    <a:p>
                      <a:pPr algn="ctr"/>
                      <a:r>
                        <a:rPr kumimoji="1" lang="en-US" altLang="ja-JP" dirty="0" smtClean="0"/>
                        <a:t>C</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G</a:t>
                      </a:r>
                      <a:endParaRPr kumimoji="1" lang="ja-JP" altLang="en-US" dirty="0"/>
                    </a:p>
                  </a:txBody>
                  <a:tcPr marL="99060" marR="99060">
                    <a:solidFill>
                      <a:schemeClr val="accent1">
                        <a:lumMod val="40000"/>
                        <a:lumOff val="60000"/>
                        <a:alpha val="45000"/>
                      </a:schemeClr>
                    </a:solidFill>
                  </a:tcPr>
                </a:tc>
                <a:tc>
                  <a:txBody>
                    <a:bodyPr/>
                    <a:lstStyle/>
                    <a:p>
                      <a:pPr algn="ctr"/>
                      <a:r>
                        <a:rPr kumimoji="1" lang="en-US" altLang="ja-JP" sz="1800" kern="1200" dirty="0" smtClean="0">
                          <a:solidFill>
                            <a:schemeClr val="tx1"/>
                          </a:solidFill>
                          <a:latin typeface="+mn-lt"/>
                          <a:ea typeface="+mn-ea"/>
                          <a:cs typeface="+mn-cs"/>
                        </a:rPr>
                        <a:t>D</a:t>
                      </a:r>
                      <a:endParaRPr kumimoji="1" lang="ja-JP" altLang="en-US" dirty="0"/>
                    </a:p>
                  </a:txBody>
                  <a:tcPr marL="99060" marR="99060">
                    <a:solidFill>
                      <a:schemeClr val="accent1">
                        <a:lumMod val="40000"/>
                        <a:lumOff val="60000"/>
                        <a:alpha val="45000"/>
                      </a:schemeClr>
                    </a:solidFill>
                  </a:tcPr>
                </a:tc>
                <a:tc>
                  <a:txBody>
                    <a:bodyPr/>
                    <a:lstStyle/>
                    <a:p>
                      <a:pPr algn="ctr"/>
                      <a:r>
                        <a:rPr kumimoji="1" lang="en-US" altLang="ja-JP" dirty="0" smtClean="0"/>
                        <a:t>A</a:t>
                      </a:r>
                      <a:endParaRPr kumimoji="1" lang="ja-JP" altLang="en-US" dirty="0"/>
                    </a:p>
                  </a:txBody>
                  <a:tcPr marL="99060" marR="99060"/>
                </a:tc>
              </a:tr>
              <a:tr h="394524">
                <a:tc>
                  <a:txBody>
                    <a:bodyPr/>
                    <a:lstStyle/>
                    <a:p>
                      <a:pPr algn="ctr"/>
                      <a:r>
                        <a:rPr kumimoji="1" lang="en-US" altLang="ja-JP" dirty="0" smtClean="0"/>
                        <a:t>1/5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C♭</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G♭</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D♭</a:t>
                      </a:r>
                      <a:endParaRPr kumimoji="1" lang="ja-JP" altLang="en-US" dirty="0"/>
                    </a:p>
                  </a:txBody>
                  <a:tcPr marL="99060" marR="99060"/>
                </a:tc>
                <a:tc>
                  <a:txBody>
                    <a:bodyPr/>
                    <a:lstStyle/>
                    <a:p>
                      <a:pPr algn="ctr"/>
                      <a:r>
                        <a:rPr kumimoji="1" lang="en-US" altLang="ja-JP" dirty="0" smtClean="0"/>
                        <a:t>A♭</a:t>
                      </a:r>
                      <a:endParaRPr kumimoji="1" lang="ja-JP" altLang="en-US" dirty="0"/>
                    </a:p>
                  </a:txBody>
                  <a:tcPr marL="99060" marR="99060"/>
                </a:tc>
                <a:tc>
                  <a:txBody>
                    <a:bodyPr/>
                    <a:lstStyle/>
                    <a:p>
                      <a:pPr algn="ctr"/>
                      <a:r>
                        <a:rPr kumimoji="1" lang="en-US" altLang="ja-JP" dirty="0" smtClean="0"/>
                        <a:t>E♭</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B♭</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F</a:t>
                      </a:r>
                      <a:endParaRPr kumimoji="1" lang="ja-JP" altLang="en-US" dirty="0"/>
                    </a:p>
                  </a:txBody>
                  <a:tcPr marL="99060" marR="99060"/>
                </a:tc>
              </a:tr>
              <a:tr h="498763">
                <a:tc>
                  <a:txBody>
                    <a:bodyPr/>
                    <a:lstStyle/>
                    <a:p>
                      <a:pPr algn="ctr"/>
                      <a:r>
                        <a:rPr kumimoji="1" lang="en-US" altLang="ja-JP" dirty="0" smtClean="0"/>
                        <a:t>1/25</a:t>
                      </a:r>
                      <a:endParaRPr kumimoji="1" lang="ja-JP" altLang="en-US" dirty="0"/>
                    </a:p>
                  </a:txBody>
                  <a:tcPr marL="99060" marR="99060">
                    <a:solidFill>
                      <a:schemeClr val="bg1">
                        <a:lumMod val="75000"/>
                        <a:alpha val="45000"/>
                      </a:schemeClr>
                    </a:solidFill>
                  </a:tcPr>
                </a:tc>
                <a:tc>
                  <a:txBody>
                    <a:bodyPr/>
                    <a:lstStyle/>
                    <a:p>
                      <a:pPr algn="ctr"/>
                      <a:r>
                        <a:rPr kumimoji="1" lang="en-US" altLang="ja-JP" dirty="0" smtClean="0"/>
                        <a:t>A♭♭</a:t>
                      </a:r>
                      <a:endParaRPr kumimoji="1" lang="ja-JP" altLang="en-US" dirty="0"/>
                    </a:p>
                  </a:txBody>
                  <a:tcPr marL="99060" marR="99060"/>
                </a:tc>
                <a:tc>
                  <a:txBody>
                    <a:bodyPr/>
                    <a:lstStyle/>
                    <a:p>
                      <a:pPr algn="ctr"/>
                      <a:r>
                        <a:rPr kumimoji="1" lang="en-US" altLang="ja-JP" dirty="0" smtClean="0"/>
                        <a:t>E♭♭</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B♭♭</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F♭</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C♭</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G♭</a:t>
                      </a:r>
                      <a:endParaRPr kumimoji="1" lang="ja-JP" altLang="en-US" dirty="0"/>
                    </a:p>
                  </a:txBody>
                  <a:tcPr marL="99060" marR="99060"/>
                </a:tc>
                <a:tc>
                  <a:txBody>
                    <a:bodyPr/>
                    <a:lstStyle/>
                    <a:p>
                      <a:pPr algn="ctr"/>
                      <a:r>
                        <a:rPr kumimoji="1" lang="en-US" altLang="ja-JP" sz="1800" kern="1200" dirty="0" smtClean="0">
                          <a:solidFill>
                            <a:schemeClr val="tx1"/>
                          </a:solidFill>
                          <a:latin typeface="+mn-lt"/>
                          <a:ea typeface="+mn-ea"/>
                          <a:cs typeface="+mn-cs"/>
                        </a:rPr>
                        <a:t>D♭</a:t>
                      </a:r>
                      <a:endParaRPr kumimoji="1" lang="ja-JP" altLang="en-US" dirty="0"/>
                    </a:p>
                  </a:txBody>
                  <a:tcPr marL="99060" marR="99060"/>
                </a:tc>
              </a:tr>
            </a:tbl>
          </a:graphicData>
        </a:graphic>
      </p:graphicFrame>
      <p:sp>
        <p:nvSpPr>
          <p:cNvPr id="5" name="下矢印 4"/>
          <p:cNvSpPr/>
          <p:nvPr/>
        </p:nvSpPr>
        <p:spPr>
          <a:xfrm>
            <a:off x="4485380" y="2948474"/>
            <a:ext cx="1036538" cy="1252443"/>
          </a:xfrm>
          <a:prstGeom prst="downArrow">
            <a:avLst/>
          </a:prstGeom>
          <a:solidFill>
            <a:schemeClr val="tx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pPr>
            <a:endParaRPr lang="ja-JP" altLang="en-US" sz="1800" b="0" dirty="0">
              <a:solidFill>
                <a:prstClr val="white"/>
              </a:solidFill>
              <a:latin typeface="Calibri"/>
              <a:ea typeface="ＭＳ Ｐゴシック"/>
            </a:endParaRPr>
          </a:p>
        </p:txBody>
      </p:sp>
      <p:sp>
        <p:nvSpPr>
          <p:cNvPr id="6" name="テキスト ボックス 5"/>
          <p:cNvSpPr txBox="1"/>
          <p:nvPr/>
        </p:nvSpPr>
        <p:spPr>
          <a:xfrm>
            <a:off x="5371148" y="3174585"/>
            <a:ext cx="2204997" cy="400110"/>
          </a:xfrm>
          <a:prstGeom prst="rect">
            <a:avLst/>
          </a:prstGeom>
          <a:noFill/>
        </p:spPr>
        <p:txBody>
          <a:bodyPr wrap="square" rtlCol="0">
            <a:spAutoFit/>
          </a:bodyPr>
          <a:lstStyle/>
          <a:p>
            <a:pPr defTabSz="457200" fontAlgn="auto">
              <a:lnSpc>
                <a:spcPct val="100000"/>
              </a:lnSpc>
              <a:spcBef>
                <a:spcPts val="0"/>
              </a:spcBef>
              <a:spcAft>
                <a:spcPts val="0"/>
              </a:spcAft>
            </a:pPr>
            <a:r>
              <a:rPr lang="ja-JP" altLang="en-US" sz="2000" b="0" dirty="0" smtClean="0">
                <a:solidFill>
                  <a:prstClr val="black"/>
                </a:solidFill>
                <a:latin typeface="Calibri"/>
                <a:ea typeface="ＭＳ Ｐゴシック"/>
                <a:cs typeface="+mn-cs"/>
              </a:rPr>
              <a:t>音名に置き換え</a:t>
            </a:r>
            <a:endParaRPr lang="ja-JP" altLang="en-US" sz="2000" b="0" dirty="0">
              <a:solidFill>
                <a:prstClr val="black"/>
              </a:solidFill>
              <a:latin typeface="Calibri"/>
              <a:ea typeface="ＭＳ Ｐゴシック"/>
              <a:cs typeface="+mn-cs"/>
            </a:endParaRPr>
          </a:p>
        </p:txBody>
      </p:sp>
      <p:sp>
        <p:nvSpPr>
          <p:cNvPr id="9" name="スライド番号プレースホルダー 8"/>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94</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877547890"/>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オイラー格子とコード進行</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en-US" altLang="ja-JP" sz="2800" dirty="0" smtClean="0"/>
              <a:t>C</a:t>
            </a:r>
            <a:r>
              <a:rPr kumimoji="1" lang="ja-JP" altLang="en-US" sz="2800" dirty="0" smtClean="0"/>
              <a:t>　</a:t>
            </a:r>
            <a:r>
              <a:rPr kumimoji="1" lang="en-US" altLang="ja-JP" sz="2800" dirty="0" smtClean="0"/>
              <a:t>Am D7 G7 C</a:t>
            </a:r>
            <a:r>
              <a:rPr kumimoji="1" lang="ja-JP" altLang="en-US" sz="2800" dirty="0" smtClean="0"/>
              <a:t>　というコード進行を考える</a:t>
            </a:r>
            <a:endParaRPr kumimoji="1" lang="en-US" altLang="ja-JP" sz="2800" dirty="0" smtClean="0"/>
          </a:p>
          <a:p>
            <a:r>
              <a:rPr lang="ja-JP" altLang="en-US" sz="2800" dirty="0" smtClean="0"/>
              <a:t>同名異音の観点から、直前のコードの構成音とできるだけ近い構成音を含むべき</a:t>
            </a:r>
            <a:endParaRPr kumimoji="1" lang="ja-JP" altLang="en-US" sz="2800" dirty="0"/>
          </a:p>
        </p:txBody>
      </p:sp>
      <p:graphicFrame>
        <p:nvGraphicFramePr>
          <p:cNvPr id="4" name="表 3"/>
          <p:cNvGraphicFramePr>
            <a:graphicFrameLocks noGrp="1"/>
          </p:cNvGraphicFramePr>
          <p:nvPr>
            <p:extLst>
              <p:ext uri="{D42A27DB-BD31-4B8C-83A1-F6EECF244321}">
                <p14:modId xmlns:p14="http://schemas.microsoft.com/office/powerpoint/2010/main" val="4112160684"/>
              </p:ext>
            </p:extLst>
          </p:nvPr>
        </p:nvGraphicFramePr>
        <p:xfrm>
          <a:off x="791542" y="3392038"/>
          <a:ext cx="8461908" cy="3113712"/>
        </p:xfrm>
        <a:graphic>
          <a:graphicData uri="http://schemas.openxmlformats.org/drawingml/2006/table">
            <a:tbl>
              <a:tblPr firstRow="1" bandRow="1">
                <a:tableStyleId>{5940675A-B579-460E-94D1-54222C63F5DA}</a:tableStyleId>
              </a:tblPr>
              <a:tblGrid>
                <a:gridCol w="1208844"/>
                <a:gridCol w="1208844"/>
                <a:gridCol w="1208844"/>
                <a:gridCol w="1208844"/>
                <a:gridCol w="1208844"/>
                <a:gridCol w="1208844"/>
                <a:gridCol w="1208844"/>
              </a:tblGrid>
              <a:tr h="594533">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dirty="0" smtClean="0"/>
                        <a:t>B</a:t>
                      </a:r>
                      <a:endParaRPr kumimoji="1" lang="ja-JP" altLang="en-US" sz="2200" dirty="0"/>
                    </a:p>
                  </a:txBody>
                  <a:tcPr marL="119053" marR="119053" marT="54947" marB="54947"/>
                </a:tc>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r>
              <a:tr h="594533">
                <a:tc>
                  <a:txBody>
                    <a:bodyPr/>
                    <a:lstStyle/>
                    <a:p>
                      <a:pPr algn="ctr"/>
                      <a:r>
                        <a:rPr kumimoji="1" lang="en-US" altLang="ja-JP" sz="2200" dirty="0" smtClean="0"/>
                        <a:t>C</a:t>
                      </a:r>
                      <a:endParaRPr kumimoji="1" lang="ja-JP" altLang="en-US" sz="2200" dirty="0"/>
                    </a:p>
                  </a:txBody>
                  <a:tcPr marL="119053" marR="119053" marT="54947" marB="54947"/>
                </a:tc>
                <a:tc>
                  <a:txBody>
                    <a:bodyPr/>
                    <a:lstStyle/>
                    <a:p>
                      <a:pPr algn="ctr"/>
                      <a:r>
                        <a:rPr kumimoji="1" lang="en-US" altLang="ja-JP" sz="2200" dirty="0" smtClean="0"/>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A</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F♯</a:t>
                      </a:r>
                      <a:endParaRPr kumimoji="1" lang="ja-JP" altLang="en-US" sz="2200" dirty="0"/>
                    </a:p>
                  </a:txBody>
                  <a:tcPr marL="119053" marR="119053" marT="54947" marB="54947"/>
                </a:tc>
              </a:tr>
              <a:tr h="594533">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dirty="0" smtClean="0"/>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r>
              <a:tr h="587450">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dirty="0" smtClean="0"/>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r>
              <a:tr h="742663">
                <a:tc>
                  <a:txBody>
                    <a:bodyPr/>
                    <a:lstStyle/>
                    <a:p>
                      <a:pPr algn="ctr"/>
                      <a:r>
                        <a:rPr kumimoji="1" lang="en-US" altLang="ja-JP" sz="2200" dirty="0" smtClean="0"/>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F♭</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r>
            </a:tbl>
          </a:graphicData>
        </a:graphic>
      </p:graphicFrame>
      <p:sp>
        <p:nvSpPr>
          <p:cNvPr id="7" name="スライド番号プレースホルダー 6"/>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95</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157862035"/>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オイラー格子とコード進行</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en-US" altLang="ja-JP" sz="2800" dirty="0" smtClean="0">
                <a:solidFill>
                  <a:schemeClr val="accent1">
                    <a:lumMod val="60000"/>
                    <a:lumOff val="40000"/>
                  </a:schemeClr>
                </a:solidFill>
              </a:rPr>
              <a:t>C</a:t>
            </a:r>
            <a:r>
              <a:rPr kumimoji="1" lang="ja-JP" altLang="en-US" sz="2800" dirty="0" smtClean="0"/>
              <a:t>　</a:t>
            </a:r>
            <a:r>
              <a:rPr kumimoji="1" lang="en-US" altLang="ja-JP" sz="2800" dirty="0" smtClean="0"/>
              <a:t>Am D7 G7 C</a:t>
            </a:r>
            <a:r>
              <a:rPr kumimoji="1" lang="ja-JP" altLang="en-US" sz="2800" dirty="0" smtClean="0"/>
              <a:t>　というコード進行を考える</a:t>
            </a:r>
            <a:endParaRPr kumimoji="1" lang="en-US" altLang="ja-JP" sz="2800" dirty="0" smtClean="0"/>
          </a:p>
          <a:p>
            <a:r>
              <a:rPr lang="ja-JP" altLang="en-US" sz="2800" dirty="0" smtClean="0"/>
              <a:t>同名異音の観点から、直前のコードの構成音とできるだけ近い構成音を含むべき</a:t>
            </a:r>
            <a:endParaRPr kumimoji="1" lang="ja-JP" altLang="en-US" sz="2800" dirty="0"/>
          </a:p>
        </p:txBody>
      </p:sp>
      <p:graphicFrame>
        <p:nvGraphicFramePr>
          <p:cNvPr id="6" name="表 5"/>
          <p:cNvGraphicFramePr>
            <a:graphicFrameLocks noGrp="1"/>
          </p:cNvGraphicFramePr>
          <p:nvPr>
            <p:extLst>
              <p:ext uri="{D42A27DB-BD31-4B8C-83A1-F6EECF244321}">
                <p14:modId xmlns:p14="http://schemas.microsoft.com/office/powerpoint/2010/main" val="3437292877"/>
              </p:ext>
            </p:extLst>
          </p:nvPr>
        </p:nvGraphicFramePr>
        <p:xfrm>
          <a:off x="791542" y="3392038"/>
          <a:ext cx="8461908" cy="3113712"/>
        </p:xfrm>
        <a:graphic>
          <a:graphicData uri="http://schemas.openxmlformats.org/drawingml/2006/table">
            <a:tbl>
              <a:tblPr firstRow="1" bandRow="1">
                <a:tableStyleId>{5940675A-B579-460E-94D1-54222C63F5DA}</a:tableStyleId>
              </a:tblPr>
              <a:tblGrid>
                <a:gridCol w="1208844"/>
                <a:gridCol w="1208844"/>
                <a:gridCol w="1208844"/>
                <a:gridCol w="1208844"/>
                <a:gridCol w="1208844"/>
                <a:gridCol w="1208844"/>
                <a:gridCol w="1208844"/>
              </a:tblGrid>
              <a:tr h="594533">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dirty="0" smtClean="0"/>
                        <a:t>B</a:t>
                      </a:r>
                      <a:endParaRPr kumimoji="1" lang="ja-JP" altLang="en-US" sz="2200" dirty="0"/>
                    </a:p>
                  </a:txBody>
                  <a:tcPr marL="119053" marR="119053" marT="54947" marB="54947"/>
                </a:tc>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r>
              <a:tr h="594533">
                <a:tc>
                  <a:txBody>
                    <a:bodyPr/>
                    <a:lstStyle/>
                    <a:p>
                      <a:pPr algn="ctr"/>
                      <a:r>
                        <a:rPr kumimoji="1" lang="en-US" altLang="ja-JP" sz="2200" dirty="0" smtClean="0"/>
                        <a:t>C</a:t>
                      </a:r>
                      <a:endParaRPr kumimoji="1" lang="ja-JP" altLang="en-US" sz="2200" dirty="0"/>
                    </a:p>
                  </a:txBody>
                  <a:tcPr marL="119053" marR="119053" marT="54947" marB="54947"/>
                </a:tc>
                <a:tc>
                  <a:txBody>
                    <a:bodyPr/>
                    <a:lstStyle/>
                    <a:p>
                      <a:pPr algn="ctr"/>
                      <a:r>
                        <a:rPr kumimoji="1" lang="en-US" altLang="ja-JP" sz="2200" dirty="0" smtClean="0"/>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A</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E</a:t>
                      </a:r>
                      <a:endParaRPr kumimoji="1" lang="ja-JP" altLang="en-US" sz="2200" dirty="0"/>
                    </a:p>
                  </a:txBody>
                  <a:tcPr marL="119053" marR="119053" marT="54947" marB="54947">
                    <a:solidFill>
                      <a:schemeClr val="accent1">
                        <a:lumMod val="40000"/>
                        <a:lumOff val="60000"/>
                        <a:alpha val="45000"/>
                      </a:schemeClr>
                    </a:solidFill>
                  </a:tcPr>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F♯</a:t>
                      </a:r>
                      <a:endParaRPr kumimoji="1" lang="ja-JP" altLang="en-US" sz="2200" dirty="0"/>
                    </a:p>
                  </a:txBody>
                  <a:tcPr marL="119053" marR="119053" marT="54947" marB="54947"/>
                </a:tc>
              </a:tr>
              <a:tr h="594533">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dirty="0" smtClean="0"/>
                        <a:t>C</a:t>
                      </a:r>
                      <a:endParaRPr kumimoji="1" lang="ja-JP" altLang="en-US" sz="2200" dirty="0"/>
                    </a:p>
                  </a:txBody>
                  <a:tcPr marL="119053" marR="119053" marT="54947" marB="54947">
                    <a:solidFill>
                      <a:schemeClr val="accent1">
                        <a:lumMod val="40000"/>
                        <a:lumOff val="60000"/>
                        <a:alpha val="45000"/>
                      </a:schemeClr>
                    </a:solidFill>
                  </a:tcPr>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solidFill>
                      <a:schemeClr val="accent1">
                        <a:lumMod val="40000"/>
                        <a:lumOff val="60000"/>
                        <a:alpha val="45000"/>
                      </a:schemeClr>
                    </a:solidFill>
                  </a:tcPr>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r>
              <a:tr h="587450">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dirty="0" smtClean="0"/>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r>
              <a:tr h="742663">
                <a:tc>
                  <a:txBody>
                    <a:bodyPr/>
                    <a:lstStyle/>
                    <a:p>
                      <a:pPr algn="ctr"/>
                      <a:r>
                        <a:rPr kumimoji="1" lang="en-US" altLang="ja-JP" sz="2200" dirty="0" smtClean="0"/>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F♭</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r>
            </a:tbl>
          </a:graphicData>
        </a:graphic>
      </p:graphicFrame>
      <p:sp>
        <p:nvSpPr>
          <p:cNvPr id="7" name="スライド番号プレースホルダー 6"/>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96</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364072334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オイラー格子とコード進行</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en-US" altLang="ja-JP" sz="2800" dirty="0" smtClean="0"/>
              <a:t>C</a:t>
            </a:r>
            <a:r>
              <a:rPr kumimoji="1" lang="ja-JP" altLang="en-US" sz="2800" dirty="0" smtClean="0"/>
              <a:t>　</a:t>
            </a:r>
            <a:r>
              <a:rPr kumimoji="1" lang="en-US" altLang="ja-JP" sz="2800" dirty="0" smtClean="0">
                <a:solidFill>
                  <a:srgbClr val="95B3D7"/>
                </a:solidFill>
              </a:rPr>
              <a:t>Am</a:t>
            </a:r>
            <a:r>
              <a:rPr kumimoji="1" lang="en-US" altLang="ja-JP" sz="2800" dirty="0" smtClean="0"/>
              <a:t> D7 G7 C</a:t>
            </a:r>
            <a:r>
              <a:rPr kumimoji="1" lang="ja-JP" altLang="en-US" sz="2800" dirty="0" smtClean="0"/>
              <a:t>　というコード進行を考える</a:t>
            </a:r>
            <a:endParaRPr kumimoji="1" lang="en-US" altLang="ja-JP" sz="2800" dirty="0" smtClean="0"/>
          </a:p>
          <a:p>
            <a:r>
              <a:rPr lang="ja-JP" altLang="en-US" sz="2800" dirty="0" smtClean="0"/>
              <a:t>同名異音の観点から、直前のコードの構成音とできるだけ近い構成音を含むべき</a:t>
            </a:r>
            <a:endParaRPr kumimoji="1" lang="ja-JP" altLang="en-US" sz="2800" dirty="0"/>
          </a:p>
        </p:txBody>
      </p:sp>
      <p:graphicFrame>
        <p:nvGraphicFramePr>
          <p:cNvPr id="5" name="表 4"/>
          <p:cNvGraphicFramePr>
            <a:graphicFrameLocks noGrp="1"/>
          </p:cNvGraphicFramePr>
          <p:nvPr>
            <p:extLst>
              <p:ext uri="{D42A27DB-BD31-4B8C-83A1-F6EECF244321}">
                <p14:modId xmlns:p14="http://schemas.microsoft.com/office/powerpoint/2010/main" val="3136345263"/>
              </p:ext>
            </p:extLst>
          </p:nvPr>
        </p:nvGraphicFramePr>
        <p:xfrm>
          <a:off x="791542" y="3392038"/>
          <a:ext cx="8461908" cy="3113712"/>
        </p:xfrm>
        <a:graphic>
          <a:graphicData uri="http://schemas.openxmlformats.org/drawingml/2006/table">
            <a:tbl>
              <a:tblPr firstRow="1" bandRow="1">
                <a:tableStyleId>{5940675A-B579-460E-94D1-54222C63F5DA}</a:tableStyleId>
              </a:tblPr>
              <a:tblGrid>
                <a:gridCol w="1208844"/>
                <a:gridCol w="1208844"/>
                <a:gridCol w="1208844"/>
                <a:gridCol w="1208844"/>
                <a:gridCol w="1208844"/>
                <a:gridCol w="1208844"/>
                <a:gridCol w="1208844"/>
              </a:tblGrid>
              <a:tr h="594533">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dirty="0" smtClean="0"/>
                        <a:t>B</a:t>
                      </a:r>
                      <a:endParaRPr kumimoji="1" lang="ja-JP" altLang="en-US" sz="2200" dirty="0"/>
                    </a:p>
                  </a:txBody>
                  <a:tcPr marL="119053" marR="119053" marT="54947" marB="54947"/>
                </a:tc>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r>
              <a:tr h="594533">
                <a:tc>
                  <a:txBody>
                    <a:bodyPr/>
                    <a:lstStyle/>
                    <a:p>
                      <a:pPr algn="ctr"/>
                      <a:r>
                        <a:rPr kumimoji="1" lang="en-US" altLang="ja-JP" sz="2200" dirty="0" smtClean="0"/>
                        <a:t>C</a:t>
                      </a:r>
                      <a:endParaRPr kumimoji="1" lang="ja-JP" altLang="en-US" sz="2200" dirty="0"/>
                    </a:p>
                  </a:txBody>
                  <a:tcPr marL="119053" marR="119053" marT="54947" marB="54947"/>
                </a:tc>
                <a:tc>
                  <a:txBody>
                    <a:bodyPr/>
                    <a:lstStyle/>
                    <a:p>
                      <a:pPr algn="ctr"/>
                      <a:r>
                        <a:rPr kumimoji="1" lang="en-US" altLang="ja-JP" sz="2200" dirty="0" smtClean="0"/>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A</a:t>
                      </a:r>
                      <a:endParaRPr kumimoji="1" lang="ja-JP" altLang="en-US" sz="2200" dirty="0"/>
                    </a:p>
                  </a:txBody>
                  <a:tcPr marL="119053" marR="119053" marT="54947" marB="54947">
                    <a:solidFill>
                      <a:schemeClr val="accent1">
                        <a:lumMod val="40000"/>
                        <a:lumOff val="60000"/>
                        <a:alpha val="45000"/>
                      </a:schemeClr>
                    </a:solidFill>
                  </a:tcPr>
                </a:tc>
                <a:tc>
                  <a:txBody>
                    <a:bodyPr/>
                    <a:lstStyle/>
                    <a:p>
                      <a:pPr algn="ctr"/>
                      <a:r>
                        <a:rPr kumimoji="1" lang="en-US" altLang="ja-JP" sz="2200" kern="1200" dirty="0" smtClean="0">
                          <a:solidFill>
                            <a:schemeClr val="tx1"/>
                          </a:solidFill>
                          <a:latin typeface="+mn-lt"/>
                          <a:ea typeface="+mn-ea"/>
                          <a:cs typeface="+mn-cs"/>
                        </a:rPr>
                        <a:t>E</a:t>
                      </a:r>
                      <a:endParaRPr kumimoji="1" lang="ja-JP" altLang="en-US" sz="2200" dirty="0"/>
                    </a:p>
                  </a:txBody>
                  <a:tcPr marL="119053" marR="119053" marT="54947" marB="54947">
                    <a:solidFill>
                      <a:schemeClr val="accent1">
                        <a:lumMod val="40000"/>
                        <a:lumOff val="60000"/>
                        <a:alpha val="45000"/>
                      </a:schemeClr>
                    </a:solidFill>
                  </a:tcPr>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F♯</a:t>
                      </a:r>
                      <a:endParaRPr kumimoji="1" lang="ja-JP" altLang="en-US" sz="2200" dirty="0"/>
                    </a:p>
                  </a:txBody>
                  <a:tcPr marL="119053" marR="119053" marT="54947" marB="54947"/>
                </a:tc>
              </a:tr>
              <a:tr h="594533">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dirty="0" smtClean="0"/>
                        <a:t>C</a:t>
                      </a:r>
                      <a:endParaRPr kumimoji="1" lang="ja-JP" altLang="en-US" sz="2200" dirty="0"/>
                    </a:p>
                  </a:txBody>
                  <a:tcPr marL="119053" marR="119053" marT="54947" marB="54947">
                    <a:solidFill>
                      <a:schemeClr val="accent1">
                        <a:lumMod val="40000"/>
                        <a:lumOff val="60000"/>
                        <a:alpha val="45000"/>
                      </a:schemeClr>
                    </a:solidFill>
                  </a:tcPr>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r>
              <a:tr h="587450">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dirty="0" smtClean="0"/>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r>
              <a:tr h="742663">
                <a:tc>
                  <a:txBody>
                    <a:bodyPr/>
                    <a:lstStyle/>
                    <a:p>
                      <a:pPr algn="ctr"/>
                      <a:r>
                        <a:rPr kumimoji="1" lang="en-US" altLang="ja-JP" sz="2200" dirty="0" smtClean="0"/>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F♭</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r>
            </a:tbl>
          </a:graphicData>
        </a:graphic>
      </p:graphicFrame>
      <p:sp>
        <p:nvSpPr>
          <p:cNvPr id="7" name="スライド番号プレースホルダー 6"/>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97</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1447806488"/>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オイラー格子とコード進行</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en-US" altLang="ja-JP" sz="2800" dirty="0" smtClean="0"/>
              <a:t>C</a:t>
            </a:r>
            <a:r>
              <a:rPr kumimoji="1" lang="ja-JP" altLang="en-US" sz="2800" dirty="0" smtClean="0"/>
              <a:t>　</a:t>
            </a:r>
            <a:r>
              <a:rPr kumimoji="1" lang="en-US" altLang="ja-JP" sz="2800" dirty="0" smtClean="0"/>
              <a:t>Am </a:t>
            </a:r>
            <a:r>
              <a:rPr kumimoji="1" lang="en-US" altLang="ja-JP" sz="2800" dirty="0" smtClean="0">
                <a:solidFill>
                  <a:srgbClr val="95B3D7"/>
                </a:solidFill>
              </a:rPr>
              <a:t>D7</a:t>
            </a:r>
            <a:r>
              <a:rPr kumimoji="1" lang="en-US" altLang="ja-JP" sz="2800" dirty="0" smtClean="0"/>
              <a:t> G7 C</a:t>
            </a:r>
            <a:r>
              <a:rPr kumimoji="1" lang="ja-JP" altLang="en-US" sz="2800" dirty="0" smtClean="0"/>
              <a:t>　というコード進行を考える</a:t>
            </a:r>
            <a:endParaRPr kumimoji="1" lang="en-US" altLang="ja-JP" sz="2800" dirty="0" smtClean="0"/>
          </a:p>
          <a:p>
            <a:r>
              <a:rPr lang="ja-JP" altLang="en-US" sz="2800" dirty="0" smtClean="0"/>
              <a:t>同名異音の観点から、直前のコードの構成音とできるだけ近い構成音を含むべき</a:t>
            </a:r>
            <a:endParaRPr kumimoji="1" lang="ja-JP" altLang="en-US" sz="2800" dirty="0"/>
          </a:p>
        </p:txBody>
      </p:sp>
      <p:graphicFrame>
        <p:nvGraphicFramePr>
          <p:cNvPr id="5" name="表 4"/>
          <p:cNvGraphicFramePr>
            <a:graphicFrameLocks noGrp="1"/>
          </p:cNvGraphicFramePr>
          <p:nvPr>
            <p:extLst>
              <p:ext uri="{D42A27DB-BD31-4B8C-83A1-F6EECF244321}">
                <p14:modId xmlns:p14="http://schemas.microsoft.com/office/powerpoint/2010/main" val="71262908"/>
              </p:ext>
            </p:extLst>
          </p:nvPr>
        </p:nvGraphicFramePr>
        <p:xfrm>
          <a:off x="791542" y="3392038"/>
          <a:ext cx="8461908" cy="3113712"/>
        </p:xfrm>
        <a:graphic>
          <a:graphicData uri="http://schemas.openxmlformats.org/drawingml/2006/table">
            <a:tbl>
              <a:tblPr firstRow="1" bandRow="1">
                <a:tableStyleId>{5940675A-B579-460E-94D1-54222C63F5DA}</a:tableStyleId>
              </a:tblPr>
              <a:tblGrid>
                <a:gridCol w="1208844"/>
                <a:gridCol w="1208844"/>
                <a:gridCol w="1208844"/>
                <a:gridCol w="1208844"/>
                <a:gridCol w="1208844"/>
                <a:gridCol w="1208844"/>
                <a:gridCol w="1208844"/>
              </a:tblGrid>
              <a:tr h="594533">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dirty="0" smtClean="0"/>
                        <a:t>B</a:t>
                      </a:r>
                      <a:endParaRPr kumimoji="1" lang="ja-JP" altLang="en-US" sz="2200" dirty="0"/>
                    </a:p>
                  </a:txBody>
                  <a:tcPr marL="119053" marR="119053" marT="54947" marB="54947"/>
                </a:tc>
                <a:tc>
                  <a:txBody>
                    <a:bodyPr/>
                    <a:lstStyle/>
                    <a:p>
                      <a:pPr algn="ctr"/>
                      <a:r>
                        <a:rPr kumimoji="1" lang="en-US" altLang="ja-JP" sz="2200" dirty="0" smtClean="0"/>
                        <a:t>F♯</a:t>
                      </a:r>
                      <a:endParaRPr kumimoji="1" lang="ja-JP" altLang="en-US" sz="2200" dirty="0"/>
                    </a:p>
                  </a:txBody>
                  <a:tcPr marL="119053" marR="119053" marT="54947" marB="54947">
                    <a:solidFill>
                      <a:schemeClr val="accent1">
                        <a:lumMod val="40000"/>
                        <a:lumOff val="60000"/>
                        <a:alpha val="45000"/>
                      </a:schemeClr>
                    </a:solidFill>
                  </a:tcPr>
                </a:tc>
                <a:tc>
                  <a:txBody>
                    <a:bodyPr/>
                    <a:lstStyle/>
                    <a:p>
                      <a:pPr algn="ctr"/>
                      <a:r>
                        <a:rPr kumimoji="1" lang="en-US" altLang="ja-JP" sz="2200" kern="1200" dirty="0" smtClean="0">
                          <a:solidFill>
                            <a:schemeClr val="tx1"/>
                          </a:solidFill>
                          <a:latin typeface="+mn-lt"/>
                          <a:ea typeface="+mn-ea"/>
                          <a:cs typeface="+mn-cs"/>
                        </a:rPr>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r>
              <a:tr h="594533">
                <a:tc>
                  <a:txBody>
                    <a:bodyPr/>
                    <a:lstStyle/>
                    <a:p>
                      <a:pPr algn="ctr"/>
                      <a:r>
                        <a:rPr kumimoji="1" lang="en-US" altLang="ja-JP" sz="2200" dirty="0" smtClean="0"/>
                        <a:t>C</a:t>
                      </a:r>
                      <a:endParaRPr kumimoji="1" lang="ja-JP" altLang="en-US" sz="2200" dirty="0"/>
                    </a:p>
                  </a:txBody>
                  <a:tcPr marL="119053" marR="119053" marT="54947" marB="54947">
                    <a:solidFill>
                      <a:schemeClr val="accent1">
                        <a:lumMod val="40000"/>
                        <a:lumOff val="60000"/>
                        <a:alpha val="45000"/>
                      </a:schemeClr>
                    </a:solidFill>
                  </a:tcPr>
                </a:tc>
                <a:tc>
                  <a:txBody>
                    <a:bodyPr/>
                    <a:lstStyle/>
                    <a:p>
                      <a:pPr algn="ctr"/>
                      <a:r>
                        <a:rPr kumimoji="1" lang="en-US" altLang="ja-JP" sz="2200" dirty="0" smtClean="0"/>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solidFill>
                      <a:schemeClr val="accent1">
                        <a:lumMod val="40000"/>
                        <a:lumOff val="60000"/>
                        <a:alpha val="45000"/>
                      </a:schemeClr>
                    </a:solidFill>
                  </a:tcPr>
                </a:tc>
                <a:tc>
                  <a:txBody>
                    <a:bodyPr/>
                    <a:lstStyle/>
                    <a:p>
                      <a:pPr algn="ctr"/>
                      <a:r>
                        <a:rPr kumimoji="1" lang="en-US" altLang="ja-JP" sz="2200" kern="1200" dirty="0" smtClean="0">
                          <a:solidFill>
                            <a:schemeClr val="tx1"/>
                          </a:solidFill>
                          <a:latin typeface="+mn-lt"/>
                          <a:ea typeface="+mn-ea"/>
                          <a:cs typeface="+mn-cs"/>
                        </a:rPr>
                        <a:t>A</a:t>
                      </a:r>
                      <a:endParaRPr kumimoji="1" lang="ja-JP" altLang="en-US" sz="2200" dirty="0"/>
                    </a:p>
                  </a:txBody>
                  <a:tcPr marL="119053" marR="119053" marT="54947" marB="54947">
                    <a:solidFill>
                      <a:schemeClr val="accent1">
                        <a:lumMod val="40000"/>
                        <a:lumOff val="60000"/>
                        <a:alpha val="45000"/>
                      </a:schemeClr>
                    </a:solidFill>
                  </a:tcPr>
                </a:tc>
                <a:tc>
                  <a:txBody>
                    <a:bodyPr/>
                    <a:lstStyle/>
                    <a:p>
                      <a:pPr algn="ctr"/>
                      <a:r>
                        <a:rPr kumimoji="1" lang="en-US" altLang="ja-JP" sz="2200" kern="1200" dirty="0" smtClean="0">
                          <a:solidFill>
                            <a:schemeClr val="tx1"/>
                          </a:solidFill>
                          <a:latin typeface="+mn-lt"/>
                          <a:ea typeface="+mn-ea"/>
                          <a:cs typeface="+mn-cs"/>
                        </a:rPr>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F♯</a:t>
                      </a:r>
                      <a:endParaRPr kumimoji="1" lang="ja-JP" altLang="en-US" sz="2200" dirty="0"/>
                    </a:p>
                  </a:txBody>
                  <a:tcPr marL="119053" marR="119053" marT="54947" marB="54947"/>
                </a:tc>
              </a:tr>
              <a:tr h="594533">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dirty="0" smtClean="0"/>
                        <a:t>C</a:t>
                      </a:r>
                      <a:endParaRPr kumimoji="1" lang="ja-JP" altLang="en-US" sz="2200" dirty="0"/>
                    </a:p>
                  </a:txBody>
                  <a:tcPr marL="119053" marR="119053" marT="54947" marB="54947">
                    <a:noFill/>
                  </a:tcPr>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r>
              <a:tr h="587450">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dirty="0" smtClean="0"/>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r>
              <a:tr h="742663">
                <a:tc>
                  <a:txBody>
                    <a:bodyPr/>
                    <a:lstStyle/>
                    <a:p>
                      <a:pPr algn="ctr"/>
                      <a:r>
                        <a:rPr kumimoji="1" lang="en-US" altLang="ja-JP" sz="2200" dirty="0" smtClean="0"/>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F♭</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r>
            </a:tbl>
          </a:graphicData>
        </a:graphic>
      </p:graphicFrame>
      <p:sp>
        <p:nvSpPr>
          <p:cNvPr id="7" name="スライド番号プレースホルダー 6"/>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98</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624480107"/>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オイラー格子とコード進行</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en-US" altLang="ja-JP" sz="2800" dirty="0" smtClean="0"/>
              <a:t>C</a:t>
            </a:r>
            <a:r>
              <a:rPr kumimoji="1" lang="ja-JP" altLang="en-US" sz="2800" dirty="0" smtClean="0"/>
              <a:t>　</a:t>
            </a:r>
            <a:r>
              <a:rPr kumimoji="1" lang="en-US" altLang="ja-JP" sz="2800" dirty="0" smtClean="0"/>
              <a:t>Am D7 </a:t>
            </a:r>
            <a:r>
              <a:rPr kumimoji="1" lang="en-US" altLang="ja-JP" sz="2800" dirty="0" smtClean="0">
                <a:solidFill>
                  <a:srgbClr val="95B3D7"/>
                </a:solidFill>
              </a:rPr>
              <a:t>G7</a:t>
            </a:r>
            <a:r>
              <a:rPr kumimoji="1" lang="en-US" altLang="ja-JP" sz="2800" dirty="0" smtClean="0"/>
              <a:t> C</a:t>
            </a:r>
            <a:r>
              <a:rPr kumimoji="1" lang="ja-JP" altLang="en-US" sz="2800" dirty="0" smtClean="0"/>
              <a:t>　というコード進行を考える</a:t>
            </a:r>
            <a:endParaRPr kumimoji="1" lang="en-US" altLang="ja-JP" sz="2800" dirty="0" smtClean="0"/>
          </a:p>
          <a:p>
            <a:r>
              <a:rPr lang="ja-JP" altLang="en-US" sz="2800" dirty="0" smtClean="0"/>
              <a:t>同名異音の観点から、直前のコードの構成音とできるだけ近い構成音を含むべき</a:t>
            </a:r>
            <a:endParaRPr kumimoji="1" lang="ja-JP" altLang="en-US" sz="2800" dirty="0"/>
          </a:p>
        </p:txBody>
      </p:sp>
      <p:graphicFrame>
        <p:nvGraphicFramePr>
          <p:cNvPr id="5" name="表 4"/>
          <p:cNvGraphicFramePr>
            <a:graphicFrameLocks noGrp="1"/>
          </p:cNvGraphicFramePr>
          <p:nvPr>
            <p:extLst>
              <p:ext uri="{D42A27DB-BD31-4B8C-83A1-F6EECF244321}">
                <p14:modId xmlns:p14="http://schemas.microsoft.com/office/powerpoint/2010/main" val="1784600566"/>
              </p:ext>
            </p:extLst>
          </p:nvPr>
        </p:nvGraphicFramePr>
        <p:xfrm>
          <a:off x="791542" y="3392038"/>
          <a:ext cx="8461908" cy="3113712"/>
        </p:xfrm>
        <a:graphic>
          <a:graphicData uri="http://schemas.openxmlformats.org/drawingml/2006/table">
            <a:tbl>
              <a:tblPr firstRow="1" bandRow="1">
                <a:tableStyleId>{5940675A-B579-460E-94D1-54222C63F5DA}</a:tableStyleId>
              </a:tblPr>
              <a:tblGrid>
                <a:gridCol w="1208844"/>
                <a:gridCol w="1208844"/>
                <a:gridCol w="1208844"/>
                <a:gridCol w="1208844"/>
                <a:gridCol w="1208844"/>
                <a:gridCol w="1208844"/>
                <a:gridCol w="1208844"/>
              </a:tblGrid>
              <a:tr h="594533">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dirty="0" smtClean="0"/>
                        <a:t>B</a:t>
                      </a:r>
                      <a:endParaRPr kumimoji="1" lang="ja-JP" altLang="en-US" sz="2200" dirty="0"/>
                    </a:p>
                  </a:txBody>
                  <a:tcPr marL="119053" marR="119053" marT="54947" marB="54947">
                    <a:solidFill>
                      <a:schemeClr val="accent1">
                        <a:lumMod val="40000"/>
                        <a:lumOff val="60000"/>
                        <a:alpha val="45000"/>
                      </a:schemeClr>
                    </a:solidFill>
                  </a:tcPr>
                </a:tc>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r>
              <a:tr h="594533">
                <a:tc>
                  <a:txBody>
                    <a:bodyPr/>
                    <a:lstStyle/>
                    <a:p>
                      <a:pPr algn="ctr"/>
                      <a:r>
                        <a:rPr kumimoji="1" lang="en-US" altLang="ja-JP" sz="2200" dirty="0" smtClean="0"/>
                        <a:t>C</a:t>
                      </a:r>
                      <a:endParaRPr kumimoji="1" lang="ja-JP" altLang="en-US" sz="2200" dirty="0"/>
                    </a:p>
                  </a:txBody>
                  <a:tcPr marL="119053" marR="119053" marT="54947" marB="54947"/>
                </a:tc>
                <a:tc>
                  <a:txBody>
                    <a:bodyPr/>
                    <a:lstStyle/>
                    <a:p>
                      <a:pPr algn="ctr"/>
                      <a:r>
                        <a:rPr kumimoji="1" lang="en-US" altLang="ja-JP" sz="2200" dirty="0" smtClean="0"/>
                        <a:t>G</a:t>
                      </a:r>
                      <a:endParaRPr kumimoji="1" lang="ja-JP" altLang="en-US" sz="2200" dirty="0"/>
                    </a:p>
                  </a:txBody>
                  <a:tcPr marL="119053" marR="119053" marT="54947" marB="54947">
                    <a:solidFill>
                      <a:schemeClr val="accent1">
                        <a:lumMod val="40000"/>
                        <a:lumOff val="60000"/>
                        <a:alpha val="45000"/>
                      </a:schemeClr>
                    </a:solidFill>
                  </a:tcPr>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solidFill>
                      <a:schemeClr val="accent1">
                        <a:lumMod val="40000"/>
                        <a:lumOff val="60000"/>
                        <a:alpha val="45000"/>
                      </a:schemeClr>
                    </a:solidFill>
                  </a:tcPr>
                </a:tc>
                <a:tc>
                  <a:txBody>
                    <a:bodyPr/>
                    <a:lstStyle/>
                    <a:p>
                      <a:pPr algn="ctr"/>
                      <a:r>
                        <a:rPr kumimoji="1" lang="en-US" altLang="ja-JP" sz="2200" kern="1200" dirty="0" smtClean="0">
                          <a:solidFill>
                            <a:schemeClr val="tx1"/>
                          </a:solidFill>
                          <a:latin typeface="+mn-lt"/>
                          <a:ea typeface="+mn-ea"/>
                          <a:cs typeface="+mn-cs"/>
                        </a:rPr>
                        <a:t>A</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F♯</a:t>
                      </a:r>
                      <a:endParaRPr kumimoji="1" lang="ja-JP" altLang="en-US" sz="2200" dirty="0"/>
                    </a:p>
                  </a:txBody>
                  <a:tcPr marL="119053" marR="119053" marT="54947" marB="54947"/>
                </a:tc>
              </a:tr>
              <a:tr h="594533">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dirty="0" smtClean="0"/>
                        <a:t>F</a:t>
                      </a:r>
                      <a:endParaRPr kumimoji="1" lang="ja-JP" altLang="en-US" sz="2200" dirty="0"/>
                    </a:p>
                  </a:txBody>
                  <a:tcPr marL="119053" marR="119053" marT="54947" marB="54947">
                    <a:noFill/>
                  </a:tcPr>
                </a:tc>
                <a:tc>
                  <a:txBody>
                    <a:bodyPr/>
                    <a:lstStyle/>
                    <a:p>
                      <a:pPr algn="ctr"/>
                      <a:r>
                        <a:rPr kumimoji="1" lang="en-US" altLang="ja-JP" sz="2200" dirty="0" smtClean="0"/>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r>
              <a:tr h="587450">
                <a:tc>
                  <a:txBody>
                    <a:bodyPr/>
                    <a:lstStyle/>
                    <a:p>
                      <a:pPr algn="ctr"/>
                      <a:r>
                        <a:rPr kumimoji="1" lang="en-US" altLang="ja-JP" sz="2200" dirty="0" smtClean="0"/>
                        <a:t>F♭</a:t>
                      </a:r>
                      <a:endParaRPr kumimoji="1" lang="ja-JP" altLang="en-US" sz="2200" dirty="0"/>
                    </a:p>
                  </a:txBody>
                  <a:tcPr marL="119053" marR="119053" marT="54947" marB="54947"/>
                </a:tc>
                <a:tc>
                  <a:txBody>
                    <a:bodyPr/>
                    <a:lstStyle/>
                    <a:p>
                      <a:pPr algn="ctr"/>
                      <a:r>
                        <a:rPr kumimoji="1" lang="en-US" altLang="ja-JP" sz="2200" dirty="0" smtClean="0"/>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r>
              <a:tr h="742663">
                <a:tc>
                  <a:txBody>
                    <a:bodyPr/>
                    <a:lstStyle/>
                    <a:p>
                      <a:pPr algn="ctr"/>
                      <a:r>
                        <a:rPr kumimoji="1" lang="en-US" altLang="ja-JP" sz="2200" dirty="0" smtClean="0"/>
                        <a:t>D♭</a:t>
                      </a:r>
                      <a:endParaRPr kumimoji="1" lang="ja-JP" altLang="en-US" sz="2200" dirty="0"/>
                    </a:p>
                  </a:txBody>
                  <a:tcPr marL="119053" marR="119053" marT="54947" marB="54947"/>
                </a:tc>
                <a:tc>
                  <a:txBody>
                    <a:bodyPr/>
                    <a:lstStyle/>
                    <a:p>
                      <a:pPr algn="ctr"/>
                      <a:r>
                        <a:rPr kumimoji="1" lang="en-US" altLang="ja-JP" sz="2200" dirty="0" smtClean="0"/>
                        <a:t>A♭♭</a:t>
                      </a:r>
                      <a:endParaRPr kumimoji="1" lang="ja-JP" altLang="en-US" sz="2200" dirty="0"/>
                    </a:p>
                  </a:txBody>
                  <a:tcPr marL="119053" marR="119053" marT="54947" marB="54947"/>
                </a:tc>
                <a:tc>
                  <a:txBody>
                    <a:bodyPr/>
                    <a:lstStyle/>
                    <a:p>
                      <a:pPr algn="ctr"/>
                      <a:r>
                        <a:rPr kumimoji="1" lang="en-US" altLang="ja-JP" sz="2200" dirty="0" smtClean="0"/>
                        <a:t>E♭♭</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B♭♭</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F♭</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C♭</a:t>
                      </a:r>
                      <a:endParaRPr kumimoji="1" lang="ja-JP" altLang="en-US" sz="2200" dirty="0"/>
                    </a:p>
                  </a:txBody>
                  <a:tcPr marL="119053" marR="119053" marT="54947" marB="54947"/>
                </a:tc>
                <a:tc>
                  <a:txBody>
                    <a:bodyPr/>
                    <a:lstStyle/>
                    <a:p>
                      <a:pPr algn="ctr"/>
                      <a:r>
                        <a:rPr kumimoji="1" lang="en-US" altLang="ja-JP" sz="2200" kern="1200" dirty="0" smtClean="0">
                          <a:solidFill>
                            <a:schemeClr val="tx1"/>
                          </a:solidFill>
                          <a:latin typeface="+mn-lt"/>
                          <a:ea typeface="+mn-ea"/>
                          <a:cs typeface="+mn-cs"/>
                        </a:rPr>
                        <a:t>G♭</a:t>
                      </a:r>
                      <a:endParaRPr kumimoji="1" lang="ja-JP" altLang="en-US" sz="2200" dirty="0"/>
                    </a:p>
                  </a:txBody>
                  <a:tcPr marL="119053" marR="119053" marT="54947" marB="54947"/>
                </a:tc>
              </a:tr>
            </a:tbl>
          </a:graphicData>
        </a:graphic>
      </p:graphicFrame>
      <p:sp>
        <p:nvSpPr>
          <p:cNvPr id="7" name="スライド番号プレースホルダー 6"/>
          <p:cNvSpPr>
            <a:spLocks noGrp="1"/>
          </p:cNvSpPr>
          <p:nvPr>
            <p:ph type="sldNum" sz="quarter" idx="12"/>
          </p:nvPr>
        </p:nvSpPr>
        <p:spPr/>
        <p:txBody>
          <a:bodyPr/>
          <a:lstStyle/>
          <a:p>
            <a:fld id="{55C02736-2324-D74E-8B51-D907B77BF6FC}" type="slidenum">
              <a:rPr lang="ja-JP" altLang="en-US" smtClean="0">
                <a:solidFill>
                  <a:prstClr val="black">
                    <a:tint val="75000"/>
                  </a:prstClr>
                </a:solidFill>
                <a:latin typeface="Calibri"/>
                <a:ea typeface="ＭＳ Ｐゴシック"/>
              </a:rPr>
              <a:pPr/>
              <a:t>99</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428619347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既定のテーマ">
  <a:themeElements>
    <a:clrScheme name="6_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6_標準デザイン">
      <a:majorFont>
        <a:latin typeface="メイリオ"/>
        <a:ea typeface="メイリオ"/>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40000"/>
          </a:lnSpc>
          <a:spcBef>
            <a:spcPct val="10000"/>
          </a:spcBef>
          <a:spcAft>
            <a:spcPct val="0"/>
          </a:spcAft>
          <a:buClrTx/>
          <a:buSzTx/>
          <a:buFontTx/>
          <a:buNone/>
          <a:tabLst/>
          <a:defRPr kumimoji="1" lang="ja-JP" altLang="en-US" sz="2200" b="1" i="0" u="none" strike="noStrike" cap="none" normalizeH="0" baseline="0">
            <a:ln>
              <a:noFill/>
            </a:ln>
            <a:solidFill>
              <a:srgbClr val="4D4D4D"/>
            </a:solidFill>
            <a:effectLst/>
            <a:latin typeface="Arial" charset="0"/>
            <a:ea typeface="メイリオ" charset="0"/>
            <a:cs typeface="メイリオ"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40000"/>
          </a:lnSpc>
          <a:spcBef>
            <a:spcPct val="10000"/>
          </a:spcBef>
          <a:spcAft>
            <a:spcPct val="0"/>
          </a:spcAft>
          <a:buClrTx/>
          <a:buSzTx/>
          <a:buFontTx/>
          <a:buNone/>
          <a:tabLst/>
          <a:defRPr kumimoji="1" lang="ja-JP" altLang="en-US" sz="2200" b="1" i="0" u="none" strike="noStrike" cap="none" normalizeH="0" baseline="0">
            <a:ln>
              <a:noFill/>
            </a:ln>
            <a:solidFill>
              <a:srgbClr val="4D4D4D"/>
            </a:solidFill>
            <a:effectLst/>
            <a:latin typeface="Arial" charset="0"/>
            <a:ea typeface="メイリオ" charset="0"/>
            <a:cs typeface="メイリオ" charset="0"/>
          </a:defRPr>
        </a:defPPr>
      </a:lstStyle>
    </a:lnDef>
  </a:objectDefaults>
  <a:extraClrSchemeLst>
    <a:extraClrScheme>
      <a:clrScheme name="6_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6_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6_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6_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6_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6_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6_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6_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6_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6_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6_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6_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2_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1_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4_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4.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7_標準デザイン">
  <a:themeElements>
    <a:clrScheme name="7_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7_標準デザイン">
      <a:majorFont>
        <a:latin typeface="メイリオ"/>
        <a:ea typeface="メイリオ"/>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40000"/>
          </a:lnSpc>
          <a:spcBef>
            <a:spcPct val="10000"/>
          </a:spcBef>
          <a:spcAft>
            <a:spcPct val="0"/>
          </a:spcAft>
          <a:buClrTx/>
          <a:buSzTx/>
          <a:buFontTx/>
          <a:buNone/>
          <a:tabLst/>
          <a:defRPr kumimoji="1" lang="ja-JP" altLang="en-US" sz="2200" b="1" i="0" u="none" strike="noStrike" cap="none" normalizeH="0" baseline="0">
            <a:ln>
              <a:noFill/>
            </a:ln>
            <a:solidFill>
              <a:srgbClr val="4D4D4D"/>
            </a:solidFill>
            <a:effectLst/>
            <a:latin typeface="Arial" charset="0"/>
            <a:ea typeface="メイリオ" charset="0"/>
            <a:cs typeface="メイリオ"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40000"/>
          </a:lnSpc>
          <a:spcBef>
            <a:spcPct val="10000"/>
          </a:spcBef>
          <a:spcAft>
            <a:spcPct val="0"/>
          </a:spcAft>
          <a:buClrTx/>
          <a:buSzTx/>
          <a:buFontTx/>
          <a:buNone/>
          <a:tabLst/>
          <a:defRPr kumimoji="1" lang="ja-JP" altLang="en-US" sz="2200" b="1" i="0" u="none" strike="noStrike" cap="none" normalizeH="0" baseline="0">
            <a:ln>
              <a:noFill/>
            </a:ln>
            <a:solidFill>
              <a:srgbClr val="4D4D4D"/>
            </a:solidFill>
            <a:effectLst/>
            <a:latin typeface="Arial" charset="0"/>
            <a:ea typeface="メイリオ" charset="0"/>
            <a:cs typeface="メイリオ" charset="0"/>
          </a:defRPr>
        </a:defPPr>
      </a:lstStyle>
    </a:lnDef>
  </a:objectDefaults>
  <a:extraClrSchemeLst>
    <a:extraClrScheme>
      <a:clrScheme name="7_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7_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7_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7_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7_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7_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7_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7_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7_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7_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7_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7_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標準デザイン">
  <a:themeElements>
    <a:clrScheme name="2_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標準デザイン">
      <a:majorFont>
        <a:latin typeface="メイリオ"/>
        <a:ea typeface="メイリオ"/>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40000"/>
          </a:lnSpc>
          <a:spcBef>
            <a:spcPct val="10000"/>
          </a:spcBef>
          <a:spcAft>
            <a:spcPct val="0"/>
          </a:spcAft>
          <a:buClrTx/>
          <a:buSzTx/>
          <a:buFontTx/>
          <a:buNone/>
          <a:tabLst/>
          <a:defRPr kumimoji="1" lang="ja-JP" altLang="en-US" sz="2200" b="1" i="0" u="none" strike="noStrike" cap="none" normalizeH="0" baseline="0">
            <a:ln>
              <a:noFill/>
            </a:ln>
            <a:solidFill>
              <a:srgbClr val="4D4D4D"/>
            </a:solidFill>
            <a:effectLst/>
            <a:latin typeface="Arial" charset="0"/>
            <a:ea typeface="メイリオ" charset="0"/>
            <a:cs typeface="メイリオ"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40000"/>
          </a:lnSpc>
          <a:spcBef>
            <a:spcPct val="10000"/>
          </a:spcBef>
          <a:spcAft>
            <a:spcPct val="0"/>
          </a:spcAft>
          <a:buClrTx/>
          <a:buSzTx/>
          <a:buFontTx/>
          <a:buNone/>
          <a:tabLst/>
          <a:defRPr kumimoji="1" lang="ja-JP" altLang="en-US" sz="2200" b="1" i="0" u="none" strike="noStrike" cap="none" normalizeH="0" baseline="0">
            <a:ln>
              <a:noFill/>
            </a:ln>
            <a:solidFill>
              <a:srgbClr val="4D4D4D"/>
            </a:solidFill>
            <a:effectLst/>
            <a:latin typeface="Arial" charset="0"/>
            <a:ea typeface="メイリオ" charset="0"/>
            <a:cs typeface="メイリオ" charset="0"/>
          </a:defRPr>
        </a:defPPr>
      </a:lstStyle>
    </a:lnDef>
  </a:objectDefaults>
  <a:extraClrSchemeLst>
    <a:extraClrScheme>
      <a:clrScheme name="2_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5_標準デザイン">
  <a:themeElements>
    <a:clrScheme name="5_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標準デザイン">
      <a:majorFont>
        <a:latin typeface="メイリオ"/>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40000"/>
          </a:lnSpc>
          <a:spcBef>
            <a:spcPct val="10000"/>
          </a:spcBef>
          <a:spcAft>
            <a:spcPct val="0"/>
          </a:spcAft>
          <a:buClrTx/>
          <a:buSzTx/>
          <a:buFontTx/>
          <a:buNone/>
          <a:tabLst/>
          <a:defRPr kumimoji="1" lang="ja-JP" altLang="en-US" sz="2200" b="1" i="0" u="none" strike="noStrike" cap="none" normalizeH="0" baseline="0">
            <a:ln>
              <a:noFill/>
            </a:ln>
            <a:solidFill>
              <a:srgbClr val="4D4D4D"/>
            </a:solidFill>
            <a:effectLst/>
            <a:latin typeface="Arial" charset="0"/>
            <a:ea typeface="メイリオ" charset="0"/>
            <a:cs typeface="メイリオ"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40000"/>
          </a:lnSpc>
          <a:spcBef>
            <a:spcPct val="10000"/>
          </a:spcBef>
          <a:spcAft>
            <a:spcPct val="0"/>
          </a:spcAft>
          <a:buClrTx/>
          <a:buSzTx/>
          <a:buFontTx/>
          <a:buNone/>
          <a:tabLst/>
          <a:defRPr kumimoji="1" lang="ja-JP" altLang="en-US" sz="2200" b="1" i="0" u="none" strike="noStrike" cap="none" normalizeH="0" baseline="0">
            <a:ln>
              <a:noFill/>
            </a:ln>
            <a:solidFill>
              <a:srgbClr val="4D4D4D"/>
            </a:solidFill>
            <a:effectLst/>
            <a:latin typeface="Arial" charset="0"/>
            <a:ea typeface="メイリオ" charset="0"/>
            <a:cs typeface="メイリオ" charset="0"/>
          </a:defRPr>
        </a:defPPr>
      </a:lstStyle>
    </a:lnDef>
  </a:objectDefaults>
  <a:extraClrSchemeLst>
    <a:extraClrScheme>
      <a:clrScheme name="5_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標準デザイン">
  <a:themeElements>
    <a:clrScheme name="4_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標準デザイン">
      <a:majorFont>
        <a:latin typeface="メイリオ"/>
        <a:ea typeface="メイリオ"/>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40000"/>
          </a:lnSpc>
          <a:spcBef>
            <a:spcPct val="10000"/>
          </a:spcBef>
          <a:spcAft>
            <a:spcPct val="0"/>
          </a:spcAft>
          <a:buClrTx/>
          <a:buSzTx/>
          <a:buFontTx/>
          <a:buNone/>
          <a:tabLst/>
          <a:defRPr kumimoji="1" lang="ja-JP" altLang="en-US" sz="2200" b="1" i="0" u="none" strike="noStrike" cap="none" normalizeH="0" baseline="0">
            <a:ln>
              <a:noFill/>
            </a:ln>
            <a:solidFill>
              <a:srgbClr val="4D4D4D"/>
            </a:solidFill>
            <a:effectLst/>
            <a:latin typeface="Arial" charset="0"/>
            <a:ea typeface="メイリオ" charset="0"/>
            <a:cs typeface="メイリオ"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40000"/>
          </a:lnSpc>
          <a:spcBef>
            <a:spcPct val="10000"/>
          </a:spcBef>
          <a:spcAft>
            <a:spcPct val="0"/>
          </a:spcAft>
          <a:buClrTx/>
          <a:buSzTx/>
          <a:buFontTx/>
          <a:buNone/>
          <a:tabLst/>
          <a:defRPr kumimoji="1" lang="ja-JP" altLang="en-US" sz="2200" b="1" i="0" u="none" strike="noStrike" cap="none" normalizeH="0" baseline="0">
            <a:ln>
              <a:noFill/>
            </a:ln>
            <a:solidFill>
              <a:srgbClr val="4D4D4D"/>
            </a:solidFill>
            <a:effectLst/>
            <a:latin typeface="Arial" charset="0"/>
            <a:ea typeface="メイリオ" charset="0"/>
            <a:cs typeface="メイリオ" charset="0"/>
          </a:defRPr>
        </a:defPPr>
      </a:lstStyle>
    </a:lnDef>
  </a:objectDefaults>
  <a:extraClrSchemeLst>
    <a:extraClrScheme>
      <a:clrScheme name="4_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標準デザイン">
  <a:themeElements>
    <a:clrScheme name="1_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標準デザイン">
      <a:majorFont>
        <a:latin typeface="メイリオ"/>
        <a:ea typeface="メイリオ"/>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40000"/>
          </a:lnSpc>
          <a:spcBef>
            <a:spcPct val="10000"/>
          </a:spcBef>
          <a:spcAft>
            <a:spcPct val="0"/>
          </a:spcAft>
          <a:buClrTx/>
          <a:buSzTx/>
          <a:buFontTx/>
          <a:buNone/>
          <a:tabLst/>
          <a:defRPr kumimoji="1" lang="ja-JP" altLang="en-US" sz="2200" b="1" i="0" u="none" strike="noStrike" cap="none" normalizeH="0" baseline="0">
            <a:ln>
              <a:noFill/>
            </a:ln>
            <a:solidFill>
              <a:srgbClr val="4D4D4D"/>
            </a:solidFill>
            <a:effectLst/>
            <a:latin typeface="Arial" charset="0"/>
            <a:ea typeface="メイリオ" charset="0"/>
            <a:cs typeface="メイリオ"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40000"/>
          </a:lnSpc>
          <a:spcBef>
            <a:spcPct val="10000"/>
          </a:spcBef>
          <a:spcAft>
            <a:spcPct val="0"/>
          </a:spcAft>
          <a:buClrTx/>
          <a:buSzTx/>
          <a:buFontTx/>
          <a:buNone/>
          <a:tabLst/>
          <a:defRPr kumimoji="1" lang="ja-JP" altLang="en-US" sz="2200" b="1" i="0" u="none" strike="noStrike" cap="none" normalizeH="0" baseline="0">
            <a:ln>
              <a:noFill/>
            </a:ln>
            <a:solidFill>
              <a:srgbClr val="4D4D4D"/>
            </a:solidFill>
            <a:effectLst/>
            <a:latin typeface="Arial" charset="0"/>
            <a:ea typeface="メイリオ" charset="0"/>
            <a:cs typeface="メイリオ" charset="0"/>
          </a:defRPr>
        </a:defPPr>
      </a:lstStyle>
    </a:lnDef>
  </a:objectDefaults>
  <a:extraClrSchemeLst>
    <a:extraClrScheme>
      <a:clrScheme name="1_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3_標準デザイン">
  <a:themeElements>
    <a:clrScheme name="3_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標準デザイン">
      <a:majorFont>
        <a:latin typeface="メイリオ"/>
        <a:ea typeface="メイリオ"/>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40000"/>
          </a:lnSpc>
          <a:spcBef>
            <a:spcPct val="10000"/>
          </a:spcBef>
          <a:spcAft>
            <a:spcPct val="0"/>
          </a:spcAft>
          <a:buClrTx/>
          <a:buSzTx/>
          <a:buFontTx/>
          <a:buNone/>
          <a:tabLst/>
          <a:defRPr kumimoji="1" lang="ja-JP" altLang="en-US" sz="2200" b="1" i="0" u="none" strike="noStrike" cap="none" normalizeH="0" baseline="0">
            <a:ln>
              <a:noFill/>
            </a:ln>
            <a:solidFill>
              <a:srgbClr val="4D4D4D"/>
            </a:solidFill>
            <a:effectLst/>
            <a:latin typeface="Arial" charset="0"/>
            <a:ea typeface="メイリオ" charset="0"/>
            <a:cs typeface="メイリオ"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40000"/>
          </a:lnSpc>
          <a:spcBef>
            <a:spcPct val="10000"/>
          </a:spcBef>
          <a:spcAft>
            <a:spcPct val="0"/>
          </a:spcAft>
          <a:buClrTx/>
          <a:buSzTx/>
          <a:buFontTx/>
          <a:buNone/>
          <a:tabLst/>
          <a:defRPr kumimoji="1" lang="ja-JP" altLang="en-US" sz="2200" b="1" i="0" u="none" strike="noStrike" cap="none" normalizeH="0" baseline="0">
            <a:ln>
              <a:noFill/>
            </a:ln>
            <a:solidFill>
              <a:srgbClr val="4D4D4D"/>
            </a:solidFill>
            <a:effectLst/>
            <a:latin typeface="Arial" charset="0"/>
            <a:ea typeface="メイリオ" charset="0"/>
            <a:cs typeface="メイリオ" charset="0"/>
          </a:defRPr>
        </a:defPPr>
      </a:lstStyle>
    </a:lnDef>
  </a:objectDefaults>
  <a:extraClrSchemeLst>
    <a:extraClrScheme>
      <a:clrScheme name="3_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3_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既定のテーマ.thmx</Template>
  <TotalTime>42644</TotalTime>
  <Words>8292</Words>
  <Application>Microsoft Macintosh PowerPoint</Application>
  <PresentationFormat>A4 210x297 mm</PresentationFormat>
  <Paragraphs>2434</Paragraphs>
  <Slides>109</Slides>
  <Notes>19</Notes>
  <HiddenSlides>1</HiddenSlides>
  <MMClips>5</MMClips>
  <ScaleCrop>false</ScaleCrop>
  <HeadingPairs>
    <vt:vector size="4" baseType="variant">
      <vt:variant>
        <vt:lpstr>テーマ</vt:lpstr>
      </vt:variant>
      <vt:variant>
        <vt:i4>12</vt:i4>
      </vt:variant>
      <vt:variant>
        <vt:lpstr>スライド タイトル</vt:lpstr>
      </vt:variant>
      <vt:variant>
        <vt:i4>109</vt:i4>
      </vt:variant>
    </vt:vector>
  </HeadingPairs>
  <TitlesOfParts>
    <vt:vector size="121" baseType="lpstr">
      <vt:lpstr>既定のテーマ</vt:lpstr>
      <vt:lpstr>7_標準デザイン</vt:lpstr>
      <vt:lpstr>2_標準デザイン</vt:lpstr>
      <vt:lpstr>5_標準デザイン</vt:lpstr>
      <vt:lpstr>4_標準デザイン</vt:lpstr>
      <vt:lpstr>1_標準デザイン</vt:lpstr>
      <vt:lpstr>3_標準デザイン</vt:lpstr>
      <vt:lpstr>ホワイト</vt:lpstr>
      <vt:lpstr>3_ホワイト</vt:lpstr>
      <vt:lpstr>2_ホワイト</vt:lpstr>
      <vt:lpstr>1_ホワイト</vt:lpstr>
      <vt:lpstr>4_ホワイト</vt:lpstr>
      <vt:lpstr>非古典和声を含む楽曲の CCGによる解析 </vt:lpstr>
      <vt:lpstr>PowerPoint プレゼンテーション</vt:lpstr>
      <vt:lpstr>はじめに</vt:lpstr>
      <vt:lpstr>背景</vt:lpstr>
      <vt:lpstr>和音の機能</vt:lpstr>
      <vt:lpstr>和声解析</vt:lpstr>
      <vt:lpstr>和声解析</vt:lpstr>
      <vt:lpstr>和声解析</vt:lpstr>
      <vt:lpstr>和声解析</vt:lpstr>
      <vt:lpstr>PowerPoint プレゼンテーション</vt:lpstr>
      <vt:lpstr>先行研究</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先行研究の問題点</vt:lpstr>
      <vt:lpstr>先行研究の問題点１</vt:lpstr>
      <vt:lpstr>PowerPoint プレゼンテーション</vt:lpstr>
      <vt:lpstr>PowerPoint プレゼンテーション</vt:lpstr>
      <vt:lpstr>先行研究の問題点３</vt:lpstr>
      <vt:lpstr>[6]  F.Lerdahl, Tonal Pitch Space, Oxford University Press, 2001, 411p. [7]  坂本鐘期,東条敏: 「Tonal Pitch Space を用いた楽曲の和声解析」, 情報処理学会研究報告       (IPSJ2009),Vol.2009-MUS-80 No.9,May 2009</vt:lpstr>
      <vt:lpstr>PowerPoint プレゼンテーション</vt:lpstr>
      <vt:lpstr>PowerPoint プレゼンテーション</vt:lpstr>
      <vt:lpstr>転調付近におけるピボットコードの発見</vt:lpstr>
      <vt:lpstr>転調付近におけるピボットコードの発見</vt:lpstr>
      <vt:lpstr>転調付近におけるピボットコードの発見</vt:lpstr>
      <vt:lpstr>転調付近におけるピボットコードの発見</vt:lpstr>
      <vt:lpstr>転調付近におけるピボットコードの発見</vt:lpstr>
      <vt:lpstr>転調付近におけるピボットコードの発見</vt:lpstr>
      <vt:lpstr>転調付近におけるピボットコードの発見</vt:lpstr>
      <vt:lpstr>PowerPoint プレゼンテーション</vt:lpstr>
      <vt:lpstr>トニック以外を終端とする 和音進行への対応</vt:lpstr>
      <vt:lpstr>Jazzを対象としたTonal Pitch Space</vt:lpstr>
      <vt:lpstr>Jazzを対象としたTPSの疑問点</vt:lpstr>
      <vt:lpstr>転調を含むコード進行に対する実験</vt:lpstr>
      <vt:lpstr>本研究におけるTPSに対する提案</vt:lpstr>
      <vt:lpstr>本研究におけるTPSに対する提案</vt:lpstr>
      <vt:lpstr>PowerPoint プレゼンテーション</vt:lpstr>
      <vt:lpstr>実験</vt:lpstr>
      <vt:lpstr>実験結果</vt:lpstr>
      <vt:lpstr>実験結果</vt:lpstr>
      <vt:lpstr>実験結果</vt:lpstr>
      <vt:lpstr>PowerPoint プレゼンテーション</vt:lpstr>
      <vt:lpstr>おわりに</vt:lpstr>
      <vt:lpstr>付録</vt:lpstr>
      <vt:lpstr>応用先</vt:lpstr>
      <vt:lpstr>実験結果</vt:lpstr>
      <vt:lpstr>実験結果</vt:lpstr>
      <vt:lpstr>PowerPoint プレゼンテーション</vt:lpstr>
      <vt:lpstr>PowerPoint プレゼンテーション</vt:lpstr>
      <vt:lpstr>応用先</vt:lpstr>
      <vt:lpstr>Jazzを対象としたTonal Pitch Space</vt:lpstr>
      <vt:lpstr>Tonal Pitch Space(TPS)の概要</vt:lpstr>
      <vt:lpstr>TPSを用いた楽曲の和声解析</vt:lpstr>
      <vt:lpstr>ピッチクラス</vt:lpstr>
      <vt:lpstr>ベーシックスペースによる和音の表現</vt:lpstr>
      <vt:lpstr>ベーシックスペース距離 k</vt:lpstr>
      <vt:lpstr>ベーシックスペース距離 k</vt:lpstr>
      <vt:lpstr>現行のTPSの問題点</vt:lpstr>
      <vt:lpstr>現行のTPSの問題点</vt:lpstr>
      <vt:lpstr>文献によるBasic Spaceの提案手法</vt:lpstr>
      <vt:lpstr>文献によるBasic Spaceの提案手法</vt:lpstr>
      <vt:lpstr>調間距離 i</vt:lpstr>
      <vt:lpstr>和音の五度圏における距離 j</vt:lpstr>
      <vt:lpstr>文献による和音の五度圏における距離 j</vt:lpstr>
      <vt:lpstr>文献による和音の五度圏距離の提案手法</vt:lpstr>
      <vt:lpstr>文献に基づいた和声解析の実験</vt:lpstr>
      <vt:lpstr>文献に基づいた和声解析の実験</vt:lpstr>
      <vt:lpstr>文献によるTPSの疑問点</vt:lpstr>
      <vt:lpstr>転調を含むコード進行に対する実験</vt:lpstr>
      <vt:lpstr>転調を含むコード進行に対する実験</vt:lpstr>
      <vt:lpstr>転調を含むコード進行に対する実験</vt:lpstr>
      <vt:lpstr>コード進行に対する実験</vt:lpstr>
      <vt:lpstr>ピボットコードを含む進行に対する実験</vt:lpstr>
      <vt:lpstr>CCGを用いた和声解析</vt:lpstr>
      <vt:lpstr>CCGを用いた和声解析</vt:lpstr>
      <vt:lpstr>CCGを用いた和声解析</vt:lpstr>
      <vt:lpstr>意味表示とオイラー格子</vt:lpstr>
      <vt:lpstr>組み合わせ範疇文法 (Combinatory Categorial Grammar)</vt:lpstr>
      <vt:lpstr>PowerPoint プレゼンテーション</vt:lpstr>
      <vt:lpstr>PowerPoint プレゼンテーション</vt:lpstr>
      <vt:lpstr>PowerPoint プレゼンテーション</vt:lpstr>
      <vt:lpstr>オイラー格子</vt:lpstr>
      <vt:lpstr>オイラー格子</vt:lpstr>
      <vt:lpstr>PowerPoint プレゼンテーション</vt:lpstr>
      <vt:lpstr>PowerPoint プレゼンテーション</vt:lpstr>
      <vt:lpstr>PowerPoint プレゼンテーション</vt:lpstr>
      <vt:lpstr>PowerPoint プレゼンテーション</vt:lpstr>
      <vt:lpstr>オイラー格子とコード進行</vt:lpstr>
      <vt:lpstr>オイラー格子とコード進行</vt:lpstr>
      <vt:lpstr>オイラー格子とコード進行</vt:lpstr>
      <vt:lpstr>オイラー格子とコード進行</vt:lpstr>
      <vt:lpstr>オイラー格子とコード進行</vt:lpstr>
      <vt:lpstr>オイラー格子とコード進行</vt:lpstr>
      <vt:lpstr>オイラー格子とコード進行</vt:lpstr>
      <vt:lpstr>平均律</vt:lpstr>
      <vt:lpstr>平均律におけるオイラー格子</vt:lpstr>
      <vt:lpstr>平均律におけるオイラー格子</vt:lpstr>
      <vt:lpstr>PowerPoint プレゼンテーション</vt:lpstr>
      <vt:lpstr>オイラー格子とコード進行</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福成 毅</dc:creator>
  <cp:lastModifiedBy>福成 毅</cp:lastModifiedBy>
  <cp:revision>565</cp:revision>
  <cp:lastPrinted>2016-02-16T20:00:42Z</cp:lastPrinted>
  <dcterms:created xsi:type="dcterms:W3CDTF">2015-10-06T06:46:43Z</dcterms:created>
  <dcterms:modified xsi:type="dcterms:W3CDTF">2016-06-08T07:09:35Z</dcterms:modified>
</cp:coreProperties>
</file>